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doc" ContentType="application/msword"/>
  <Default Extension="bin" ContentType="application/vnd.openxmlformats-officedocument.oleObject"/>
  <Default Extension="png" ContentType="image/png"/>
  <Default Extension="wmf" ContentType="image/x-wmf"/>
  <Default Extension="gif" ContentType="image/gif"/>
  <Default Extension="bmp" ContentType="image/bmp"/>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45"/>
  </p:handoutMasterIdLst>
  <p:sldIdLst>
    <p:sldId id="1041" r:id="rId3"/>
    <p:sldId id="1042" r:id="rId5"/>
    <p:sldId id="1043" r:id="rId6"/>
    <p:sldId id="256" r:id="rId7"/>
    <p:sldId id="257" r:id="rId8"/>
    <p:sldId id="258" r:id="rId9"/>
    <p:sldId id="259" r:id="rId10"/>
    <p:sldId id="260" r:id="rId11"/>
    <p:sldId id="622" r:id="rId12"/>
    <p:sldId id="261" r:id="rId13"/>
    <p:sldId id="262" r:id="rId14"/>
    <p:sldId id="263" r:id="rId15"/>
    <p:sldId id="264" r:id="rId16"/>
    <p:sldId id="265" r:id="rId17"/>
    <p:sldId id="316" r:id="rId18"/>
    <p:sldId id="317" r:id="rId19"/>
    <p:sldId id="266" r:id="rId20"/>
    <p:sldId id="267" r:id="rId21"/>
    <p:sldId id="313" r:id="rId22"/>
    <p:sldId id="702" r:id="rId23"/>
    <p:sldId id="393" r:id="rId24"/>
    <p:sldId id="394" r:id="rId25"/>
    <p:sldId id="395" r:id="rId26"/>
    <p:sldId id="271" r:id="rId27"/>
    <p:sldId id="399" r:id="rId28"/>
    <p:sldId id="400" r:id="rId29"/>
    <p:sldId id="273" r:id="rId30"/>
    <p:sldId id="274" r:id="rId31"/>
    <p:sldId id="275" r:id="rId32"/>
    <p:sldId id="276" r:id="rId33"/>
    <p:sldId id="277" r:id="rId34"/>
    <p:sldId id="278" r:id="rId35"/>
    <p:sldId id="279" r:id="rId36"/>
    <p:sldId id="280" r:id="rId37"/>
    <p:sldId id="281" r:id="rId38"/>
    <p:sldId id="282" r:id="rId39"/>
    <p:sldId id="402" r:id="rId40"/>
    <p:sldId id="396" r:id="rId41"/>
    <p:sldId id="314" r:id="rId42"/>
    <p:sldId id="285" r:id="rId43"/>
    <p:sldId id="321" r:id="rId44"/>
    <p:sldId id="408" r:id="rId45"/>
    <p:sldId id="286" r:id="rId46"/>
    <p:sldId id="319" r:id="rId47"/>
    <p:sldId id="288" r:id="rId48"/>
    <p:sldId id="404" r:id="rId49"/>
    <p:sldId id="289" r:id="rId50"/>
    <p:sldId id="405" r:id="rId51"/>
    <p:sldId id="290" r:id="rId52"/>
    <p:sldId id="372" r:id="rId53"/>
    <p:sldId id="406" r:id="rId54"/>
    <p:sldId id="291" r:id="rId55"/>
    <p:sldId id="292" r:id="rId56"/>
    <p:sldId id="293" r:id="rId57"/>
    <p:sldId id="294" r:id="rId58"/>
    <p:sldId id="451" r:id="rId59"/>
    <p:sldId id="892" r:id="rId60"/>
    <p:sldId id="295" r:id="rId61"/>
    <p:sldId id="296" r:id="rId62"/>
    <p:sldId id="299" r:id="rId63"/>
    <p:sldId id="300" r:id="rId64"/>
    <p:sldId id="301" r:id="rId65"/>
    <p:sldId id="302" r:id="rId66"/>
    <p:sldId id="306" r:id="rId67"/>
    <p:sldId id="308" r:id="rId68"/>
    <p:sldId id="409" r:id="rId69"/>
    <p:sldId id="310" r:id="rId70"/>
    <p:sldId id="311" r:id="rId71"/>
    <p:sldId id="900" r:id="rId72"/>
    <p:sldId id="951" r:id="rId73"/>
    <p:sldId id="952" r:id="rId74"/>
    <p:sldId id="953" r:id="rId75"/>
    <p:sldId id="954" r:id="rId76"/>
    <p:sldId id="955" r:id="rId77"/>
    <p:sldId id="956" r:id="rId78"/>
    <p:sldId id="957" r:id="rId79"/>
    <p:sldId id="958" r:id="rId80"/>
    <p:sldId id="959" r:id="rId81"/>
    <p:sldId id="960" r:id="rId82"/>
    <p:sldId id="961" r:id="rId83"/>
    <p:sldId id="962" r:id="rId84"/>
    <p:sldId id="963" r:id="rId85"/>
    <p:sldId id="964" r:id="rId86"/>
    <p:sldId id="965" r:id="rId87"/>
    <p:sldId id="966" r:id="rId88"/>
    <p:sldId id="967" r:id="rId89"/>
    <p:sldId id="968" r:id="rId90"/>
    <p:sldId id="969" r:id="rId91"/>
    <p:sldId id="977" r:id="rId92"/>
    <p:sldId id="978" r:id="rId93"/>
    <p:sldId id="979" r:id="rId94"/>
    <p:sldId id="980" r:id="rId95"/>
    <p:sldId id="986" r:id="rId96"/>
    <p:sldId id="987" r:id="rId97"/>
    <p:sldId id="988" r:id="rId98"/>
    <p:sldId id="989" r:id="rId99"/>
    <p:sldId id="990" r:id="rId100"/>
    <p:sldId id="991" r:id="rId101"/>
    <p:sldId id="992" r:id="rId102"/>
    <p:sldId id="993" r:id="rId103"/>
    <p:sldId id="994" r:id="rId104"/>
    <p:sldId id="995" r:id="rId105"/>
    <p:sldId id="996" r:id="rId106"/>
    <p:sldId id="1000" r:id="rId107"/>
    <p:sldId id="1001" r:id="rId108"/>
    <p:sldId id="1002" r:id="rId109"/>
    <p:sldId id="1004" r:id="rId110"/>
    <p:sldId id="1005" r:id="rId111"/>
    <p:sldId id="1006" r:id="rId112"/>
    <p:sldId id="1007" r:id="rId113"/>
    <p:sldId id="1008" r:id="rId114"/>
    <p:sldId id="1009" r:id="rId115"/>
    <p:sldId id="1010" r:id="rId116"/>
    <p:sldId id="1011" r:id="rId117"/>
    <p:sldId id="1012" r:id="rId118"/>
    <p:sldId id="1013" r:id="rId119"/>
    <p:sldId id="1014" r:id="rId120"/>
    <p:sldId id="1015" r:id="rId121"/>
    <p:sldId id="1016" r:id="rId122"/>
    <p:sldId id="1017" r:id="rId123"/>
    <p:sldId id="1018" r:id="rId124"/>
    <p:sldId id="1019" r:id="rId125"/>
    <p:sldId id="1020" r:id="rId126"/>
    <p:sldId id="1021" r:id="rId127"/>
    <p:sldId id="1022" r:id="rId128"/>
    <p:sldId id="1023" r:id="rId129"/>
    <p:sldId id="1024" r:id="rId130"/>
    <p:sldId id="1025" r:id="rId131"/>
    <p:sldId id="1026" r:id="rId132"/>
    <p:sldId id="1027" r:id="rId133"/>
    <p:sldId id="1028" r:id="rId134"/>
    <p:sldId id="1029" r:id="rId135"/>
    <p:sldId id="1030" r:id="rId136"/>
    <p:sldId id="1031" r:id="rId137"/>
    <p:sldId id="1032" r:id="rId138"/>
    <p:sldId id="1033" r:id="rId139"/>
    <p:sldId id="1034" r:id="rId140"/>
    <p:sldId id="1035" r:id="rId141"/>
    <p:sldId id="1036" r:id="rId142"/>
    <p:sldId id="1037" r:id="rId143"/>
    <p:sldId id="1038" r:id="rId144"/>
  </p:sldIdLst>
  <p:sldSz cx="9144000" cy="6858000" type="screen4x3"/>
  <p:notesSz cx="6858000" cy="9144000"/>
  <p:custDataLst>
    <p:tags r:id="rId149"/>
  </p:custDataLst>
  <p:defaultTex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984" userDrawn="1">
          <p15:clr>
            <a:srgbClr val="A4A3A4"/>
          </p15:clr>
        </p15:guide>
        <p15:guide id="2" pos="220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0000FF"/>
    <a:srgbClr val="FF0000"/>
    <a:srgbClr val="FB01F2"/>
    <a:srgbClr val="A50021"/>
    <a:srgbClr val="68045E"/>
    <a:srgbClr val="13742F"/>
    <a:srgbClr val="CCFFCC"/>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151" autoAdjust="0"/>
  </p:normalViewPr>
  <p:slideViewPr>
    <p:cSldViewPr showGuides="1">
      <p:cViewPr varScale="1">
        <p:scale>
          <a:sx n="108" d="100"/>
          <a:sy n="108" d="100"/>
        </p:scale>
        <p:origin x="52" y="740"/>
      </p:cViewPr>
      <p:guideLst>
        <p:guide orient="horz" pos="2984"/>
        <p:guide pos="2206"/>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37" d="100"/>
          <a:sy n="37" d="100"/>
        </p:scale>
        <p:origin x="-1090" y="-58"/>
      </p:cViewPr>
      <p:guideLst>
        <p:guide orient="horz" pos="2670"/>
        <p:guide pos="2222"/>
      </p:guideLst>
    </p:cSldViewPr>
  </p:notes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9" Type="http://schemas.openxmlformats.org/officeDocument/2006/relationships/tags" Target="tags/tag190.xml"/><Relationship Id="rId148" Type="http://schemas.openxmlformats.org/officeDocument/2006/relationships/tableStyles" Target="tableStyles.xml"/><Relationship Id="rId147" Type="http://schemas.openxmlformats.org/officeDocument/2006/relationships/viewProps" Target="viewProps.xml"/><Relationship Id="rId146" Type="http://schemas.openxmlformats.org/officeDocument/2006/relationships/presProps" Target="presProps.xml"/><Relationship Id="rId145" Type="http://schemas.openxmlformats.org/officeDocument/2006/relationships/handoutMaster" Target="handoutMasters/handoutMaster1.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3.vml.rels><?xml version="1.0" encoding="UTF-8" standalone="yes"?>
<Relationships xmlns="http://schemas.openxmlformats.org/package/2006/relationships"><Relationship Id="rId7" Type="http://schemas.openxmlformats.org/officeDocument/2006/relationships/image" Target="../media/image18.wmf"/><Relationship Id="rId6" Type="http://schemas.openxmlformats.org/officeDocument/2006/relationships/image" Target="../media/image23.png"/><Relationship Id="rId5" Type="http://schemas.openxmlformats.org/officeDocument/2006/relationships/image" Target="../media/image24.bmp"/><Relationship Id="rId4" Type="http://schemas.openxmlformats.org/officeDocument/2006/relationships/image" Target="../media/image22.wmf"/><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4.bmp"/></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bmp"/></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3.bmp"/></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image" Target="../media/image24.bmp"/></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7.bmp"/></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5.bmp"/></Relationships>
</file>

<file path=ppt/drawings/_rels/vmlDrawing26.vml.rels><?xml version="1.0" encoding="UTF-8" standalone="yes"?>
<Relationships xmlns="http://schemas.openxmlformats.org/package/2006/relationships"><Relationship Id="rId7" Type="http://schemas.openxmlformats.org/officeDocument/2006/relationships/image" Target="../media/image51.wmf"/><Relationship Id="rId6" Type="http://schemas.openxmlformats.org/officeDocument/2006/relationships/image" Target="../media/image50.wmf"/><Relationship Id="rId5" Type="http://schemas.openxmlformats.org/officeDocument/2006/relationships/image" Target="../media/image49.wmf"/><Relationship Id="rId4" Type="http://schemas.openxmlformats.org/officeDocument/2006/relationships/image" Target="../media/image48.emf"/><Relationship Id="rId3" Type="http://schemas.openxmlformats.org/officeDocument/2006/relationships/image" Target="../media/image47.wmf"/><Relationship Id="rId2" Type="http://schemas.openxmlformats.org/officeDocument/2006/relationships/image" Target="../media/image46.emf"/><Relationship Id="rId1" Type="http://schemas.openxmlformats.org/officeDocument/2006/relationships/image" Target="../media/image45.bmp"/></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5.png"/></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36.wmf"/><Relationship Id="rId7" Type="http://schemas.openxmlformats.org/officeDocument/2006/relationships/image" Target="../media/image37.bmp"/><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30.vml.rels><?xml version="1.0" encoding="UTF-8" standalone="yes"?>
<Relationships xmlns="http://schemas.openxmlformats.org/package/2006/relationships"><Relationship Id="rId5" Type="http://schemas.openxmlformats.org/officeDocument/2006/relationships/image" Target="../media/image71.wmf"/><Relationship Id="rId4" Type="http://schemas.openxmlformats.org/officeDocument/2006/relationships/image" Target="../media/image70.wmf"/><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drawings/_rels/vmlDrawing32.vml.rels><?xml version="1.0" encoding="UTF-8" standalone="yes"?>
<Relationships xmlns="http://schemas.openxmlformats.org/package/2006/relationships"><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24.bmp"/></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image" Target="../media/image24.bmp"/></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image" Target="../media/image24.bmp"/></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image" Target="../media/image24.bmp"/></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95.wmf"/><Relationship Id="rId7" Type="http://schemas.openxmlformats.org/officeDocument/2006/relationships/image" Target="../media/image93.wmf"/><Relationship Id="rId6" Type="http://schemas.openxmlformats.org/officeDocument/2006/relationships/image" Target="../media/image92.wmf"/><Relationship Id="rId5" Type="http://schemas.openxmlformats.org/officeDocument/2006/relationships/image" Target="../media/image91.wmf"/><Relationship Id="rId4" Type="http://schemas.openxmlformats.org/officeDocument/2006/relationships/image" Target="../media/image90.wmf"/><Relationship Id="rId3" Type="http://schemas.openxmlformats.org/officeDocument/2006/relationships/image" Target="../media/image89.wmf"/><Relationship Id="rId2" Type="http://schemas.openxmlformats.org/officeDocument/2006/relationships/image" Target="../media/image82.png"/><Relationship Id="rId1" Type="http://schemas.openxmlformats.org/officeDocument/2006/relationships/image" Target="../media/image24.bmp"/></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99.png"/></Relationships>
</file>

<file path=ppt/drawings/_rels/vmlDrawing38.vml.rels><?xml version="1.0" encoding="UTF-8" standalone="yes"?>
<Relationships xmlns="http://schemas.openxmlformats.org/package/2006/relationships"><Relationship Id="rId5" Type="http://schemas.openxmlformats.org/officeDocument/2006/relationships/image" Target="../media/image111.wmf"/><Relationship Id="rId4" Type="http://schemas.openxmlformats.org/officeDocument/2006/relationships/image" Target="../media/image110.wmf"/><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40.vml.rels><?xml version="1.0" encoding="UTF-8" standalone="yes"?>
<Relationships xmlns="http://schemas.openxmlformats.org/package/2006/relationships"><Relationship Id="rId5" Type="http://schemas.openxmlformats.org/officeDocument/2006/relationships/image" Target="../media/image120.wmf"/><Relationship Id="rId4" Type="http://schemas.openxmlformats.org/officeDocument/2006/relationships/image" Target="../media/image119.wmf"/><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s>
</file>

<file path=ppt/drawings/_rels/vmlDrawing41.vml.rels><?xml version="1.0" encoding="UTF-8" standalone="yes"?>
<Relationships xmlns="http://schemas.openxmlformats.org/package/2006/relationships"><Relationship Id="rId9" Type="http://schemas.openxmlformats.org/officeDocument/2006/relationships/image" Target="../media/image129.wmf"/><Relationship Id="rId8" Type="http://schemas.openxmlformats.org/officeDocument/2006/relationships/image" Target="../media/image128.wmf"/><Relationship Id="rId7" Type="http://schemas.openxmlformats.org/officeDocument/2006/relationships/image" Target="../media/image127.wmf"/><Relationship Id="rId6" Type="http://schemas.openxmlformats.org/officeDocument/2006/relationships/image" Target="../media/image126.wmf"/><Relationship Id="rId5" Type="http://schemas.openxmlformats.org/officeDocument/2006/relationships/image" Target="../media/image125.wmf"/><Relationship Id="rId4" Type="http://schemas.openxmlformats.org/officeDocument/2006/relationships/image" Target="../media/image124.wmf"/><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15.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30.png"/></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30.png"/></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34.png"/></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34.png"/></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34.png"/></Relationships>
</file>

<file path=ppt/drawings/_rels/vmlDrawing47.vml.rels><?xml version="1.0" encoding="UTF-8" standalone="yes"?>
<Relationships xmlns="http://schemas.openxmlformats.org/package/2006/relationships"><Relationship Id="rId4" Type="http://schemas.openxmlformats.org/officeDocument/2006/relationships/image" Target="../media/image138.wmf"/><Relationship Id="rId3" Type="http://schemas.openxmlformats.org/officeDocument/2006/relationships/image" Target="../media/image137.wmf"/><Relationship Id="rId2" Type="http://schemas.openxmlformats.org/officeDocument/2006/relationships/image" Target="../media/image114.wmf"/><Relationship Id="rId1" Type="http://schemas.openxmlformats.org/officeDocument/2006/relationships/image" Target="../media/image136.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16.wmf"/><Relationship Id="rId1" Type="http://schemas.openxmlformats.org/officeDocument/2006/relationships/image" Target="../media/image14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50.vml.rels><?xml version="1.0" encoding="UTF-8" standalone="yes"?>
<Relationships xmlns="http://schemas.openxmlformats.org/package/2006/relationships"><Relationship Id="rId4" Type="http://schemas.openxmlformats.org/officeDocument/2006/relationships/image" Target="../media/image147.png"/><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image" Target="../media/image144.png"/></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image" Target="../media/image144.png"/></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image" Target="../media/image146.png"/></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49.png"/></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53.png"/></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53.png"/></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54.png"/></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image" Target="../media/image154.png"/></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image" Target="../media/image158.png"/></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58.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image" Target="../media/image178.png"/></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image" Target="../media/image180.png"/></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image" Target="../media/image182.png"/></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87.png"/></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image" Target="../media/image187.png"/></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image" Target="../media/image190.png"/></Relationships>
</file>

<file path=ppt/drawings/_rels/vmlDrawing66.v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image" Target="../media/image191.png"/></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93.png"/></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image" Target="../media/image194.png"/></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196.wmf"/><Relationship Id="rId1" Type="http://schemas.openxmlformats.org/officeDocument/2006/relationships/image" Target="../media/image6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9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eaLnBrk="1" hangingPunct="1">
              <a:defRPr sz="1200"/>
            </a:lvl1pPr>
          </a:lstStyle>
          <a:p>
            <a:endParaRPr lang="en-US" altLang="zh-CN"/>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lgn="r" eaLnBrk="1" hangingPunct="1">
              <a:defRPr sz="1200"/>
            </a:lvl1pPr>
          </a:lstStyle>
          <a:p>
            <a:endParaRPr lang="en-US" altLang="zh-CN"/>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lstStyle>
            <a:lvl1pPr eaLnBrk="1" hangingPunct="1">
              <a:defRPr sz="1200"/>
            </a:lvl1pPr>
          </a:lstStyle>
          <a:p>
            <a:endParaRPr lang="en-US" altLang="zh-CN"/>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lstStyle>
            <a:lvl1pPr algn="r" eaLnBrk="1" hangingPunct="1">
              <a:defRPr sz="1200"/>
            </a:lvl1pPr>
          </a:lstStyle>
          <a:p>
            <a:fld id="{10FFA5CB-23F0-4442-AD1D-059E93CBAEFB}"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eaLnBrk="1" hangingPunct="1">
              <a:defRPr sz="1200"/>
            </a:lvl1pPr>
          </a:lstStyle>
          <a:p>
            <a:endParaRPr lang="en-US" altLang="zh-CN"/>
          </a:p>
        </p:txBody>
      </p:sp>
      <p:sp>
        <p:nvSpPr>
          <p:cNvPr id="2051"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lgn="r" eaLnBrk="1" hangingPunct="1">
              <a:defRPr sz="1200"/>
            </a:lvl1pPr>
          </a:lstStyle>
          <a:p>
            <a:endParaRPr lang="en-US" altLang="zh-CN"/>
          </a:p>
        </p:txBody>
      </p:sp>
      <p:sp>
        <p:nvSpPr>
          <p:cNvPr id="2052" name="Rectangle 4"/>
          <p:cNvSpPr>
            <a:spLocks noGrp="1" noRot="1" noChangeAspect="1" noChangeArrowheads="1"/>
          </p:cNvSpPr>
          <p:nvPr>
            <p:ph type="sldImg" idx="2"/>
          </p:nvPr>
        </p:nvSpPr>
        <p:spPr bwMode="auto">
          <a:xfrm>
            <a:off x="1143000" y="685800"/>
            <a:ext cx="4572000" cy="3429000"/>
          </a:xfrm>
          <a:prstGeom prst="rect">
            <a:avLst/>
          </a:prstGeom>
          <a:noFill/>
          <a:ln w="9525">
            <a:solidFill>
              <a:srgbClr val="000000"/>
            </a:solidFill>
            <a:miter lim="800000"/>
          </a:ln>
        </p:spPr>
      </p:sp>
      <p:sp>
        <p:nvSpPr>
          <p:cNvPr id="2053"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p>
            <a:pPr lvl="0"/>
            <a:r>
              <a:rPr lang="zh-CN" altLang="en-US" smtClean="0"/>
              <a:t>单击以编辑母版文本样式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2054"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lstStyle>
            <a:lvl1pPr eaLnBrk="1" hangingPunct="1">
              <a:defRPr sz="1200"/>
            </a:lvl1pPr>
          </a:lstStyle>
          <a:p>
            <a:endParaRPr lang="en-US" altLang="zh-CN"/>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lstStyle>
            <a:lvl1pPr algn="r" eaLnBrk="1" hangingPunct="1">
              <a:defRPr sz="1200"/>
            </a:lvl1pPr>
          </a:lstStyle>
          <a:p>
            <a:fld id="{481A3E5D-25F0-4FCE-A727-174DB6C2E806}"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a:solidFill>
              <a:srgbClr val="000000">
                <a:alpha val="100000"/>
              </a:srgbClr>
            </a:solidFill>
            <a:miter lim="800000"/>
          </a:ln>
        </p:spPr>
      </p:sp>
      <p:sp>
        <p:nvSpPr>
          <p:cNvPr id="63491" name="备注占位符 2"/>
          <p:cNvSpPr>
            <a:spLocks noGrp="1"/>
          </p:cNvSpPr>
          <p:nvPr>
            <p:ph type="body"/>
          </p:nvPr>
        </p:nvSpPr>
        <p:spPr>
          <a:noFill/>
          <a:ln>
            <a:noFill/>
          </a:ln>
        </p:spPr>
        <p:txBody>
          <a:bodyPr wrap="square" lIns="91440" tIns="45720" rIns="91440" bIns="45720" anchor="t" anchorCtr="0"/>
          <a:lstStyle/>
          <a:p>
            <a:pPr lvl="0"/>
            <a:endParaRPr lang="zh-CN" altLang="en-US" dirty="0"/>
          </a:p>
        </p:txBody>
      </p:sp>
      <p:sp>
        <p:nvSpPr>
          <p:cNvPr id="6349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algn="r"/>
            <a:fld id="{9A0DB2DC-4C9A-4742-B13C-FB6460FD3503}" type="slidenum">
              <a:rPr lang="zh-CN" altLang="en-US" sz="1200" dirty="0">
                <a:solidFill>
                  <a:prstClr val="black"/>
                </a:solidFill>
              </a:rPr>
            </a:fld>
            <a:endParaRPr lang="zh-CN" altLang="en-US" sz="1200"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FC073E3-0373-43CC-9E51-03CA64065C2E}" type="slidenum">
              <a:rPr lang="en-US" altLang="zh-CN" sz="1200">
                <a:solidFill>
                  <a:srgbClr val="000000"/>
                </a:solidFill>
              </a:rPr>
            </a:fld>
            <a:endParaRPr lang="en-US" altLang="zh-CN" sz="1200">
              <a:solidFill>
                <a:srgbClr val="000000"/>
              </a:solidFill>
            </a:endParaRPr>
          </a:p>
        </p:txBody>
      </p:sp>
      <p:sp>
        <p:nvSpPr>
          <p:cNvPr id="5123" name="Rectangle 2"/>
          <p:cNvSpPr>
            <a:spLocks noGrp="1" noRot="1" noChangeAspect="1" noChangeArrowheads="1" noTextEdit="1"/>
          </p:cNvSpPr>
          <p:nvPr>
            <p:ph type="sldImg"/>
          </p:nvPr>
        </p:nvSpPr>
        <p:spPr/>
      </p:sp>
      <p:sp>
        <p:nvSpPr>
          <p:cNvPr id="512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铟，读作（yīn），其本义是金属元素，符号In（indium），三价元素</a:t>
            </a:r>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67874DA-D65A-48E3-802B-F7BF30534ACC}" type="slidenum">
              <a:rPr lang="en-US" altLang="zh-CN" sz="1200">
                <a:solidFill>
                  <a:srgbClr val="000000"/>
                </a:solidFill>
              </a:rPr>
            </a:fld>
            <a:endParaRPr lang="en-US" altLang="zh-CN" sz="1200">
              <a:solidFill>
                <a:srgbClr val="000000"/>
              </a:solidFill>
            </a:endParaRPr>
          </a:p>
        </p:txBody>
      </p:sp>
      <p:sp>
        <p:nvSpPr>
          <p:cNvPr id="6147" name="Rectangle 2"/>
          <p:cNvSpPr>
            <a:spLocks noGrp="1" noRot="1" noChangeAspect="1" noChangeArrowheads="1" noTextEdit="1"/>
          </p:cNvSpPr>
          <p:nvPr>
            <p:ph type="sldImg"/>
          </p:nvPr>
        </p:nvSpPr>
        <p:spPr/>
      </p:sp>
      <p:sp>
        <p:nvSpPr>
          <p:cNvPr id="6148" name="Rectangle 3"/>
          <p:cNvSpPr>
            <a:spLocks noGrp="1" noChangeArrowheads="1"/>
          </p:cNvSpPr>
          <p:nvPr>
            <p:ph type="body" idx="1"/>
          </p:nvPr>
        </p:nvSpPr>
        <p:spPr>
          <a:noFill/>
        </p:spPr>
        <p:txBody>
          <a:bodyPr/>
          <a:lstStyle/>
          <a:p>
            <a:pPr eaLnBrk="1" hangingPunct="1"/>
            <a:r>
              <a:rPr lang="zh-CN" altLang="en-US" b="1" dirty="0">
                <a:sym typeface="+mn-ea"/>
              </a:rPr>
              <a:t>物质因浓度差而产生的运动称为扩散运动。气体、液体、固体均有之。</a:t>
            </a:r>
            <a:endParaRPr lang="zh-CN" altLang="en-US" b="1" dirty="0">
              <a:sym typeface="+mn-ea"/>
            </a:endParaRPr>
          </a:p>
          <a:p>
            <a:pPr eaLnBrk="1" hangingPunct="1"/>
            <a:endParaRPr lang="zh-CN" altLang="en-US" b="1" dirty="0">
              <a:sym typeface="+mn-ea"/>
            </a:endParaRPr>
          </a:p>
          <a:p>
            <a:pPr eaLnBrk="1" hangingPunct="1"/>
            <a:r>
              <a:rPr lang="zh-CN" altLang="en-US" b="1" dirty="0">
                <a:sym typeface="+mn-ea"/>
              </a:rPr>
              <a:t>扩散运动使靠近接触面</a:t>
            </a:r>
            <a:r>
              <a:rPr lang="en-US" altLang="zh-CN" b="1">
                <a:sym typeface="+mn-ea"/>
              </a:rPr>
              <a:t>P</a:t>
            </a:r>
            <a:r>
              <a:rPr lang="zh-CN" altLang="en-US" b="1" dirty="0">
                <a:sym typeface="+mn-ea"/>
              </a:rPr>
              <a:t>区的空穴浓度降低、靠近接触面</a:t>
            </a:r>
            <a:r>
              <a:rPr lang="en-US" altLang="zh-CN" b="1">
                <a:sym typeface="+mn-ea"/>
              </a:rPr>
              <a:t>N</a:t>
            </a:r>
            <a:r>
              <a:rPr lang="zh-CN" altLang="en-US" b="1" dirty="0">
                <a:sym typeface="+mn-ea"/>
              </a:rPr>
              <a:t>区的自由电子浓度降低，产生内电场。</a:t>
            </a:r>
            <a:endParaRPr lang="zh-CN" altLang="en-US" b="1" dirty="0">
              <a:latin typeface="Times New Roman" panose="02020603050405020304" pitchFamily="18" charset="0"/>
            </a:endParaRPr>
          </a:p>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a:solidFill>
              <a:srgbClr val="000000">
                <a:alpha val="100000"/>
              </a:srgbClr>
            </a:solidFill>
            <a:miter lim="800000"/>
          </a:ln>
        </p:spPr>
      </p:sp>
      <p:sp>
        <p:nvSpPr>
          <p:cNvPr id="63491" name="备注占位符 2"/>
          <p:cNvSpPr>
            <a:spLocks noGrp="1"/>
          </p:cNvSpPr>
          <p:nvPr>
            <p:ph type="body"/>
          </p:nvPr>
        </p:nvSpPr>
        <p:spPr>
          <a:noFill/>
          <a:ln>
            <a:noFill/>
          </a:ln>
        </p:spPr>
        <p:txBody>
          <a:bodyPr wrap="square" lIns="91440" tIns="45720" rIns="91440" bIns="45720" anchor="t" anchorCtr="0"/>
          <a:lstStyle/>
          <a:p>
            <a:pPr lvl="0"/>
            <a:endParaRPr lang="zh-CN" altLang="en-US" dirty="0"/>
          </a:p>
        </p:txBody>
      </p:sp>
      <p:sp>
        <p:nvSpPr>
          <p:cNvPr id="6349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algn="r"/>
            <a:fld id="{9A0DB2DC-4C9A-4742-B13C-FB6460FD3503}" type="slidenum">
              <a:rPr lang="zh-CN" altLang="en-US" sz="1200" dirty="0">
                <a:solidFill>
                  <a:prstClr val="black"/>
                </a:solidFill>
              </a:rPr>
            </a:fld>
            <a:endParaRPr lang="zh-CN" altLang="en-US" sz="1200" dirty="0">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67874DA-D65A-48E3-802B-F7BF30534ACC}" type="slidenum">
              <a:rPr lang="en-US" altLang="zh-CN" sz="1200">
                <a:solidFill>
                  <a:srgbClr val="000000"/>
                </a:solidFill>
              </a:rPr>
            </a:fld>
            <a:endParaRPr lang="en-US" altLang="zh-CN" sz="1200">
              <a:solidFill>
                <a:srgbClr val="000000"/>
              </a:solidFill>
            </a:endParaRPr>
          </a:p>
        </p:txBody>
      </p:sp>
      <p:sp>
        <p:nvSpPr>
          <p:cNvPr id="6147" name="Rectangle 2"/>
          <p:cNvSpPr>
            <a:spLocks noGrp="1" noRot="1" noChangeAspect="1" noChangeArrowheads="1" noTextEdit="1"/>
          </p:cNvSpPr>
          <p:nvPr>
            <p:ph type="sldImg"/>
          </p:nvPr>
        </p:nvSpPr>
        <p:spPr/>
      </p:sp>
      <p:sp>
        <p:nvSpPr>
          <p:cNvPr id="6148" name="Rectangle 3"/>
          <p:cNvSpPr>
            <a:spLocks noGrp="1" noChangeArrowheads="1"/>
          </p:cNvSpPr>
          <p:nvPr>
            <p:ph type="body" idx="1"/>
          </p:nvPr>
        </p:nvSpPr>
        <p:spPr>
          <a:noFill/>
        </p:spPr>
        <p:txBody>
          <a:bodyPr/>
          <a:lstStyle/>
          <a:p>
            <a:pPr eaLnBrk="1" hangingPunct="1"/>
            <a:r>
              <a:rPr lang="zh-CN" altLang="en-US" b="1" dirty="0">
                <a:sym typeface="+mn-ea"/>
              </a:rPr>
              <a:t>物质因浓度差而产生的运动称为扩散运动。气体、液体、固体均有之。</a:t>
            </a:r>
            <a:endParaRPr lang="zh-CN" altLang="en-US" b="1" dirty="0">
              <a:sym typeface="+mn-ea"/>
            </a:endParaRPr>
          </a:p>
          <a:p>
            <a:pPr eaLnBrk="1" hangingPunct="1"/>
            <a:endParaRPr lang="zh-CN" altLang="en-US" b="1" dirty="0">
              <a:sym typeface="+mn-ea"/>
            </a:endParaRPr>
          </a:p>
          <a:p>
            <a:pPr eaLnBrk="1" hangingPunct="1"/>
            <a:r>
              <a:rPr lang="zh-CN" altLang="en-US" b="1" dirty="0">
                <a:sym typeface="+mn-ea"/>
              </a:rPr>
              <a:t>扩散运动使靠近接触面</a:t>
            </a:r>
            <a:r>
              <a:rPr lang="en-US" altLang="zh-CN" b="1">
                <a:sym typeface="+mn-ea"/>
              </a:rPr>
              <a:t>P</a:t>
            </a:r>
            <a:r>
              <a:rPr lang="zh-CN" altLang="en-US" b="1" dirty="0">
                <a:sym typeface="+mn-ea"/>
              </a:rPr>
              <a:t>区的空穴浓度降低、靠近接触面</a:t>
            </a:r>
            <a:r>
              <a:rPr lang="en-US" altLang="zh-CN" b="1">
                <a:sym typeface="+mn-ea"/>
              </a:rPr>
              <a:t>N</a:t>
            </a:r>
            <a:r>
              <a:rPr lang="zh-CN" altLang="en-US" b="1" dirty="0">
                <a:sym typeface="+mn-ea"/>
              </a:rPr>
              <a:t>区的自由电子浓度降低，产生内电场。</a:t>
            </a:r>
            <a:endParaRPr lang="zh-CN" altLang="en-US" b="1" dirty="0">
              <a:latin typeface="Times New Roman" panose="02020603050405020304" pitchFamily="18" charset="0"/>
            </a:endParaRPr>
          </a:p>
          <a:p>
            <a:pPr eaLnBrk="1" hangingPunct="1"/>
            <a:endParaRPr lang="zh-CN"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67874DA-D65A-48E3-802B-F7BF30534ACC}" type="slidenum">
              <a:rPr lang="en-US" altLang="zh-CN" sz="1200">
                <a:solidFill>
                  <a:srgbClr val="000000"/>
                </a:solidFill>
              </a:rPr>
            </a:fld>
            <a:endParaRPr lang="en-US" altLang="zh-CN" sz="1200">
              <a:solidFill>
                <a:srgbClr val="000000"/>
              </a:solidFill>
            </a:endParaRPr>
          </a:p>
        </p:txBody>
      </p:sp>
      <p:sp>
        <p:nvSpPr>
          <p:cNvPr id="6147" name="Rectangle 2"/>
          <p:cNvSpPr>
            <a:spLocks noGrp="1" noRot="1" noChangeAspect="1" noChangeArrowheads="1" noTextEdit="1"/>
          </p:cNvSpPr>
          <p:nvPr>
            <p:ph type="sldImg"/>
          </p:nvPr>
        </p:nvSpPr>
        <p:spPr/>
      </p:sp>
      <p:sp>
        <p:nvSpPr>
          <p:cNvPr id="6148" name="Rectangle 3"/>
          <p:cNvSpPr>
            <a:spLocks noGrp="1" noChangeArrowheads="1"/>
          </p:cNvSpPr>
          <p:nvPr>
            <p:ph type="body" idx="1"/>
          </p:nvPr>
        </p:nvSpPr>
        <p:spPr>
          <a:noFill/>
        </p:spPr>
        <p:txBody>
          <a:bodyPr/>
          <a:lstStyle/>
          <a:p>
            <a:pPr>
              <a:spcBef>
                <a:spcPct val="50000"/>
              </a:spcBef>
            </a:pPr>
            <a:r>
              <a:rPr lang="zh-CN" altLang="en-US" b="1" dirty="0">
                <a:sym typeface="+mn-ea"/>
              </a:rPr>
              <a:t>因电场作用所产生的运动称为漂移运动。</a:t>
            </a:r>
            <a:endParaRPr lang="zh-CN"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67874DA-D65A-48E3-802B-F7BF30534ACC}" type="slidenum">
              <a:rPr lang="en-US" altLang="zh-CN" sz="1200">
                <a:solidFill>
                  <a:srgbClr val="000000"/>
                </a:solidFill>
              </a:rPr>
            </a:fld>
            <a:endParaRPr lang="en-US" altLang="zh-CN" sz="1200">
              <a:solidFill>
                <a:srgbClr val="000000"/>
              </a:solidFill>
            </a:endParaRPr>
          </a:p>
        </p:txBody>
      </p:sp>
      <p:sp>
        <p:nvSpPr>
          <p:cNvPr id="6147" name="Rectangle 2"/>
          <p:cNvSpPr>
            <a:spLocks noGrp="1" noRot="1" noChangeAspect="1" noChangeArrowheads="1" noTextEdit="1"/>
          </p:cNvSpPr>
          <p:nvPr>
            <p:ph type="sldImg"/>
          </p:nvPr>
        </p:nvSpPr>
        <p:spPr/>
      </p:sp>
      <p:sp>
        <p:nvSpPr>
          <p:cNvPr id="6148" name="Rectangle 3"/>
          <p:cNvSpPr>
            <a:spLocks noGrp="1" noChangeArrowheads="1"/>
          </p:cNvSpPr>
          <p:nvPr>
            <p:ph type="body" idx="1"/>
          </p:nvPr>
        </p:nvSpPr>
        <p:spPr>
          <a:noFill/>
        </p:spPr>
        <p:txBody>
          <a:bodyPr/>
          <a:lstStyle/>
          <a:p>
            <a:pPr eaLnBrk="1" hangingPunct="1"/>
            <a:r>
              <a:rPr lang="zh-CN" altLang="en-US" b="1" dirty="0">
                <a:sym typeface="+mn-ea"/>
              </a:rPr>
              <a:t>物质因浓度差而产生的运动称为扩散运动。气体、液体、固体均有之。</a:t>
            </a:r>
            <a:endParaRPr lang="zh-CN"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8ABCB16-7FE3-4028-AA73-E1596A57A208}" type="slidenum">
              <a:rPr lang="en-US" altLang="zh-CN" sz="1200">
                <a:solidFill>
                  <a:srgbClr val="000000"/>
                </a:solidFill>
              </a:rPr>
            </a:fld>
            <a:endParaRPr lang="en-US" altLang="zh-CN" sz="1200">
              <a:solidFill>
                <a:srgbClr val="000000"/>
              </a:solidFill>
            </a:endParaRPr>
          </a:p>
        </p:txBody>
      </p:sp>
      <p:sp>
        <p:nvSpPr>
          <p:cNvPr id="7171" name="Rectangle 2"/>
          <p:cNvSpPr>
            <a:spLocks noGrp="1" noRot="1" noChangeAspect="1" noChangeArrowheads="1" noTextEdit="1"/>
          </p:cNvSpPr>
          <p:nvPr>
            <p:ph type="sldImg"/>
          </p:nvPr>
        </p:nvSpPr>
        <p:spPr/>
      </p:sp>
      <p:sp>
        <p:nvSpPr>
          <p:cNvPr id="717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79B2F30-6924-476D-B90C-12D182113285}" type="slidenum">
              <a:rPr lang="en-US" altLang="zh-CN" sz="1200">
                <a:solidFill>
                  <a:srgbClr val="000000"/>
                </a:solidFill>
              </a:rPr>
            </a:fld>
            <a:endParaRPr lang="en-US" altLang="zh-CN" sz="1200">
              <a:solidFill>
                <a:srgbClr val="000000"/>
              </a:solidFill>
            </a:endParaRPr>
          </a:p>
        </p:txBody>
      </p:sp>
      <p:sp>
        <p:nvSpPr>
          <p:cNvPr id="10243" name="Rectangle 2"/>
          <p:cNvSpPr>
            <a:spLocks noGrp="1" noRot="1" noChangeAspect="1" noChangeArrowheads="1" noTextEdit="1"/>
          </p:cNvSpPr>
          <p:nvPr>
            <p:ph type="sldImg"/>
          </p:nvPr>
        </p:nvSpPr>
        <p:spPr/>
      </p:sp>
      <p:sp>
        <p:nvSpPr>
          <p:cNvPr id="1024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fld id="{87F415C7-CA42-44F2-8A60-CE8B433D9B59}" type="slidenum">
              <a:rPr lang="en-US" altLang="zh-CN" sz="1200" b="0">
                <a:solidFill>
                  <a:srgbClr val="000000"/>
                </a:solidFill>
              </a:rPr>
            </a:fld>
            <a:endParaRPr lang="en-US" altLang="zh-CN" sz="1200" b="0">
              <a:solidFill>
                <a:srgbClr val="000000"/>
              </a:solidFill>
            </a:endParaRPr>
          </a:p>
        </p:txBody>
      </p:sp>
      <p:sp>
        <p:nvSpPr>
          <p:cNvPr id="6147" name="Rectangle 2"/>
          <p:cNvSpPr>
            <a:spLocks noGrp="1" noRot="1" noChangeAspect="1" noChangeArrowheads="1" noTextEdit="1"/>
          </p:cNvSpPr>
          <p:nvPr>
            <p:ph type="sldImg"/>
          </p:nvPr>
        </p:nvSpPr>
        <p:spPr/>
      </p:sp>
      <p:sp>
        <p:nvSpPr>
          <p:cNvPr id="614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rgbClr val="A50021"/>
                </a:solidFill>
                <a:sym typeface="+mn-ea"/>
              </a:rPr>
              <a:t>结电容（Junction capacitance）不是常量！若</a:t>
            </a:r>
            <a:r>
              <a:rPr lang="en-US" altLang="zh-CN" b="1">
                <a:solidFill>
                  <a:srgbClr val="A50021"/>
                </a:solidFill>
                <a:sym typeface="+mn-ea"/>
              </a:rPr>
              <a:t>PN</a:t>
            </a:r>
            <a:r>
              <a:rPr lang="zh-CN" altLang="en-US" b="1" dirty="0">
                <a:solidFill>
                  <a:srgbClr val="A50021"/>
                </a:solidFill>
                <a:sym typeface="+mn-ea"/>
              </a:rPr>
              <a:t>结外加电压频率高到一定程度，则失去单向导电性！</a:t>
            </a:r>
            <a:endParaRPr lang="zh-CN" altLang="en-US" b="1" dirty="0">
              <a:solidFill>
                <a:srgbClr val="A50021"/>
              </a:solidFill>
              <a:latin typeface="Times New Roman" panose="02020603050405020304" pitchFamily="18" charset="0"/>
              <a:ea typeface="宋体" panose="02010600030101010101" pitchFamily="2" charset="-122"/>
            </a:endParaRPr>
          </a:p>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PN结具有单向导电性：正偏时多子扩散电流增大、PN结导通；反偏时少子漂移电流、PN结截止。</a:t>
            </a:r>
            <a:endParaRPr lang="zh-CN" altLang="en-US"/>
          </a:p>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二极管，diode</a:t>
            </a:r>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不能通过较大的电流，但其结电容较小。适用于高频电路和小功率整流。</a:t>
            </a:r>
            <a:endParaRPr lang="zh-CN" altLang="en-US"/>
          </a:p>
          <a:p>
            <a:pPr algn="l" eaLnBrk="1" hangingPunct="1"/>
            <a:r>
              <a:rPr lang="en-US" altLang="zh-CN" dirty="0" smtClean="0">
                <a:solidFill>
                  <a:srgbClr val="000000"/>
                </a:solidFill>
                <a:sym typeface="+mn-ea"/>
              </a:rPr>
              <a:t>PN</a:t>
            </a:r>
            <a:r>
              <a:rPr lang="zh-CN" altLang="en-US" dirty="0" smtClean="0">
                <a:solidFill>
                  <a:srgbClr val="000000"/>
                </a:solidFill>
                <a:sym typeface="+mn-ea"/>
              </a:rPr>
              <a:t>结面积小，结电容小，用于检波和变频等高频电路。</a:t>
            </a:r>
            <a:endParaRPr lang="zh-CN" altLang="en-US" dirty="0" smtClean="0">
              <a:solidFill>
                <a:srgbClr val="000000"/>
              </a:solidFill>
            </a:endParaRPr>
          </a:p>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solidFill>
                  <a:srgbClr val="000000"/>
                </a:solidFill>
                <a:sym typeface="+mn-ea"/>
              </a:rPr>
              <a:t>PN</a:t>
            </a:r>
            <a:r>
              <a:rPr lang="zh-CN" altLang="en-US" smtClean="0">
                <a:solidFill>
                  <a:srgbClr val="000000"/>
                </a:solidFill>
                <a:sym typeface="+mn-ea"/>
              </a:rPr>
              <a:t>结面积大，用于工频大电流整流电路。</a:t>
            </a:r>
            <a:endParaRPr lang="zh-CN" altLang="en-US" smtClean="0">
              <a:solidFill>
                <a:srgbClr val="000000"/>
              </a:solidFill>
              <a:sym typeface="+mn-ea"/>
            </a:endParaRPr>
          </a:p>
          <a:p>
            <a:endParaRPr lang="zh-CN" altLang="en-US" smtClean="0">
              <a:solidFill>
                <a:srgbClr val="000000"/>
              </a:solidFill>
              <a:sym typeface="+mn-ea"/>
            </a:endParaRPr>
          </a:p>
          <a:p>
            <a:r>
              <a:rPr lang="zh-CN" altLang="en-US" smtClean="0">
                <a:solidFill>
                  <a:srgbClr val="000000"/>
                </a:solidFill>
              </a:rPr>
              <a:t>工频，是指电力系统的发电、输电、变电与配电设备以及工业与民用电气设备采用的额定频率，单位赫兹HZ。中国采用 50Hz，有些国家采用60Hz。</a:t>
            </a:r>
            <a:endParaRPr lang="zh-CN" altLang="en-US" smtClean="0">
              <a:solidFill>
                <a:srgbClr val="000000"/>
              </a:solidFill>
            </a:endParaRPr>
          </a:p>
          <a:p>
            <a:endParaRPr lang="zh-CN" altLang="en-US" smtClean="0">
              <a:solidFill>
                <a:srgbClr val="000000"/>
              </a:solidFill>
            </a:endParaRPr>
          </a:p>
          <a:p>
            <a:r>
              <a:rPr lang="zh-CN" altLang="en-US" smtClean="0">
                <a:solidFill>
                  <a:srgbClr val="000000"/>
                </a:solidFill>
              </a:rPr>
              <a:t>“整流电路”（rectifying circuit）是把交流电能转换为直流电能的电路。整流电路的作用是将交流降压电路输出的电压较低的交流电转换成单向脉动性直流电，这就是交流电的整流过程，整流电路主要由整流二极管组成。经过整流电路之后的电压已经不是交流电压，而是一种含有直流电压和交流电压的混合电压。习惯上称单向脉动性直流电压。</a:t>
            </a:r>
            <a:endParaRPr lang="zh-CN" altLang="en-US" smtClean="0">
              <a:solidFill>
                <a:srgbClr val="000000"/>
              </a:solidFill>
            </a:endParaRPr>
          </a:p>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31"/>
          <p:cNvSpPr>
            <a:spLocks noGrp="1" noChangeArrowheads="1"/>
          </p:cNvSpPr>
          <p:nvPr>
            <p:ph type="sldNum" sz="quarter" idx="5"/>
          </p:nvPr>
        </p:nvSpPr>
        <p:spPr>
          <a:noFill/>
        </p:spPr>
        <p:txBody>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fld id="{05E057A0-0C97-45C4-AE24-AE4F5D3F4E1A}" type="slidenum">
              <a:rPr lang="en-US" altLang="zh-CN" sz="1200"/>
            </a:fld>
            <a:endParaRPr lang="en-US" altLang="zh-CN" sz="1200"/>
          </a:p>
        </p:txBody>
      </p:sp>
      <p:sp>
        <p:nvSpPr>
          <p:cNvPr id="2" name="文本占位符 1"/>
          <p:cNvSpPr/>
          <p:nvPr>
            <p:ph type="body" idx="3"/>
          </p:nvPr>
        </p:nvSpPr>
        <p:spPr/>
        <p:txBody>
          <a:bodyPr/>
          <a:p>
            <a:r>
              <a:rPr lang="zh-CN" altLang="en-US" dirty="0">
                <a:solidFill>
                  <a:srgbClr val="7030A0"/>
                </a:solidFill>
                <a:latin typeface="宋体" panose="02010600030101010101" pitchFamily="2" charset="-122"/>
                <a:sym typeface="+mn-ea"/>
              </a:rPr>
              <a:t>镓</a:t>
            </a:r>
            <a:r>
              <a:rPr lang="en-US" altLang="zh-CN" dirty="0">
                <a:solidFill>
                  <a:srgbClr val="7030A0"/>
                </a:solidFill>
                <a:latin typeface="宋体" panose="02010600030101010101" pitchFamily="2" charset="-122"/>
                <a:sym typeface="+mn-ea"/>
              </a:rPr>
              <a:t> </a:t>
            </a:r>
            <a:r>
              <a:rPr lang="zh-CN" altLang="en-US"/>
              <a:t>jiā</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极管的导通电压是二极管正向导通后，它的正向压降基本保持不变（硅管为0.7</a:t>
            </a:r>
            <a:r>
              <a:rPr lang="en-US" altLang="zh-CN"/>
              <a:t>V</a:t>
            </a:r>
            <a:r>
              <a:rPr lang="zh-CN" altLang="en-US"/>
              <a:t>，锗管为0.3</a:t>
            </a:r>
            <a:r>
              <a:rPr lang="en-US" altLang="zh-CN"/>
              <a:t>V</a:t>
            </a:r>
            <a:r>
              <a:rPr lang="zh-CN" altLang="en-US"/>
              <a:t>）。</a:t>
            </a:r>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en-US" altLang="zh-CN" dirty="0" smtClean="0">
                <a:solidFill>
                  <a:srgbClr val="000000"/>
                </a:solidFill>
                <a:sym typeface="+mn-ea"/>
              </a:rPr>
              <a:t>        </a:t>
            </a:r>
            <a:r>
              <a:rPr lang="zh-CN" altLang="en-US" dirty="0" smtClean="0">
                <a:solidFill>
                  <a:srgbClr val="000000"/>
                </a:solidFill>
                <a:sym typeface="+mn-ea"/>
              </a:rPr>
              <a:t>从击穿的机理上看，硅二极管若</a:t>
            </a:r>
            <a:r>
              <a:rPr lang="en-US" altLang="zh-CN" dirty="0" smtClean="0">
                <a:solidFill>
                  <a:srgbClr val="FF3300"/>
                </a:solidFill>
                <a:sym typeface="+mn-ea"/>
              </a:rPr>
              <a:t>|</a:t>
            </a:r>
            <a:r>
              <a:rPr lang="en-US" altLang="zh-CN" i="1" dirty="0" smtClean="0">
                <a:solidFill>
                  <a:srgbClr val="FF0000"/>
                </a:solidFill>
                <a:sym typeface="+mn-ea"/>
              </a:rPr>
              <a:t>V</a:t>
            </a:r>
            <a:r>
              <a:rPr lang="en-US" altLang="zh-CN" baseline="-25000" dirty="0" smtClean="0">
                <a:solidFill>
                  <a:srgbClr val="FF0000"/>
                </a:solidFill>
                <a:sym typeface="+mn-ea"/>
              </a:rPr>
              <a:t>BR</a:t>
            </a:r>
            <a:r>
              <a:rPr lang="en-US" altLang="zh-CN" dirty="0" smtClean="0">
                <a:solidFill>
                  <a:srgbClr val="FF3300"/>
                </a:solidFill>
                <a:sym typeface="+mn-ea"/>
              </a:rPr>
              <a:t>|≥7V</a:t>
            </a:r>
            <a:r>
              <a:rPr lang="zh-CN" altLang="en-US" dirty="0" smtClean="0">
                <a:solidFill>
                  <a:srgbClr val="000000"/>
                </a:solidFill>
                <a:sym typeface="+mn-ea"/>
              </a:rPr>
              <a:t>时</a:t>
            </a:r>
            <a:r>
              <a:rPr lang="en-US" altLang="zh-CN" dirty="0" smtClean="0">
                <a:solidFill>
                  <a:srgbClr val="000000"/>
                </a:solidFill>
                <a:sym typeface="+mn-ea"/>
              </a:rPr>
              <a:t>,</a:t>
            </a:r>
            <a:endParaRPr lang="en-US" altLang="zh-CN" dirty="0" smtClean="0">
              <a:solidFill>
                <a:srgbClr val="000000"/>
              </a:solidFill>
            </a:endParaRPr>
          </a:p>
          <a:p>
            <a:pPr>
              <a:lnSpc>
                <a:spcPct val="120000"/>
              </a:lnSpc>
            </a:pPr>
            <a:r>
              <a:rPr lang="zh-CN" altLang="en-US" dirty="0" smtClean="0">
                <a:solidFill>
                  <a:srgbClr val="000000"/>
                </a:solidFill>
                <a:sym typeface="+mn-ea"/>
              </a:rPr>
              <a:t>主要是雪崩击穿；若</a:t>
            </a:r>
            <a:r>
              <a:rPr lang="en-US" altLang="zh-CN" dirty="0" smtClean="0">
                <a:solidFill>
                  <a:srgbClr val="FF3300"/>
                </a:solidFill>
                <a:sym typeface="+mn-ea"/>
              </a:rPr>
              <a:t>|</a:t>
            </a:r>
            <a:r>
              <a:rPr lang="en-US" altLang="zh-CN" i="1" dirty="0" smtClean="0">
                <a:solidFill>
                  <a:srgbClr val="FF0000"/>
                </a:solidFill>
                <a:sym typeface="+mn-ea"/>
              </a:rPr>
              <a:t>V</a:t>
            </a:r>
            <a:r>
              <a:rPr lang="en-US" altLang="zh-CN" baseline="-25000" dirty="0" smtClean="0">
                <a:solidFill>
                  <a:srgbClr val="FF0000"/>
                </a:solidFill>
                <a:sym typeface="+mn-ea"/>
              </a:rPr>
              <a:t>BR</a:t>
            </a:r>
            <a:r>
              <a:rPr lang="en-US" altLang="zh-CN" dirty="0" smtClean="0">
                <a:solidFill>
                  <a:srgbClr val="FF3300"/>
                </a:solidFill>
                <a:sym typeface="+mn-ea"/>
              </a:rPr>
              <a:t>|≤4V</a:t>
            </a:r>
            <a:r>
              <a:rPr lang="zh-CN" altLang="en-US" dirty="0" smtClean="0">
                <a:solidFill>
                  <a:srgbClr val="000000"/>
                </a:solidFill>
                <a:sym typeface="+mn-ea"/>
              </a:rPr>
              <a:t>时</a:t>
            </a:r>
            <a:r>
              <a:rPr lang="en-US" altLang="zh-CN" dirty="0" smtClean="0">
                <a:solidFill>
                  <a:srgbClr val="000000"/>
                </a:solidFill>
                <a:sym typeface="+mn-ea"/>
              </a:rPr>
              <a:t>, </a:t>
            </a:r>
            <a:r>
              <a:rPr lang="zh-CN" altLang="en-US" dirty="0" smtClean="0">
                <a:solidFill>
                  <a:srgbClr val="000000"/>
                </a:solidFill>
                <a:sym typeface="+mn-ea"/>
              </a:rPr>
              <a:t>则主要是齐纳击</a:t>
            </a:r>
            <a:endParaRPr lang="zh-CN" altLang="en-US" dirty="0" smtClean="0">
              <a:solidFill>
                <a:srgbClr val="000000"/>
              </a:solidFill>
            </a:endParaRPr>
          </a:p>
          <a:p>
            <a:pPr>
              <a:lnSpc>
                <a:spcPct val="120000"/>
              </a:lnSpc>
            </a:pPr>
            <a:r>
              <a:rPr lang="zh-CN" altLang="en-US" dirty="0" smtClean="0">
                <a:solidFill>
                  <a:srgbClr val="000000"/>
                </a:solidFill>
                <a:sym typeface="+mn-ea"/>
              </a:rPr>
              <a:t>穿。当在</a:t>
            </a:r>
            <a:r>
              <a:rPr lang="en-US" altLang="zh-CN" dirty="0" smtClean="0">
                <a:solidFill>
                  <a:srgbClr val="FF3300"/>
                </a:solidFill>
                <a:sym typeface="+mn-ea"/>
              </a:rPr>
              <a:t>4V</a:t>
            </a:r>
            <a:r>
              <a:rPr lang="zh-CN" altLang="en-US" dirty="0" smtClean="0">
                <a:solidFill>
                  <a:srgbClr val="FF3300"/>
                </a:solidFill>
                <a:sym typeface="+mn-ea"/>
              </a:rPr>
              <a:t>～</a:t>
            </a:r>
            <a:r>
              <a:rPr lang="en-US" altLang="zh-CN" dirty="0" smtClean="0">
                <a:solidFill>
                  <a:srgbClr val="FF3300"/>
                </a:solidFill>
                <a:sym typeface="+mn-ea"/>
              </a:rPr>
              <a:t>7V</a:t>
            </a:r>
            <a:r>
              <a:rPr lang="zh-CN" altLang="en-US" dirty="0" smtClean="0">
                <a:solidFill>
                  <a:srgbClr val="000000"/>
                </a:solidFill>
                <a:sym typeface="+mn-ea"/>
              </a:rPr>
              <a:t>之间两种击穿都有，有可能获得</a:t>
            </a:r>
            <a:endParaRPr lang="zh-CN" altLang="en-US" dirty="0" smtClean="0">
              <a:solidFill>
                <a:srgbClr val="000000"/>
              </a:solidFill>
            </a:endParaRPr>
          </a:p>
          <a:p>
            <a:pPr>
              <a:lnSpc>
                <a:spcPct val="120000"/>
              </a:lnSpc>
            </a:pPr>
            <a:r>
              <a:rPr lang="zh-CN" altLang="en-US" dirty="0" smtClean="0">
                <a:solidFill>
                  <a:srgbClr val="000000"/>
                </a:solidFill>
                <a:sym typeface="+mn-ea"/>
              </a:rPr>
              <a:t>零温度系数点。</a:t>
            </a:r>
            <a:endParaRPr lang="zh-CN" altLang="en-US" dirty="0" smtClean="0">
              <a:solidFill>
                <a:srgbClr val="000000"/>
              </a:solidFill>
            </a:endParaRPr>
          </a:p>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整块物质都由原子或分子按一定规律作周期性重复排列的晶体称为单晶体；</a:t>
            </a:r>
            <a:endParaRPr lang="zh-CN" altLang="en-US"/>
          </a:p>
          <a:p>
            <a:endParaRPr lang="zh-CN" altLang="en-US"/>
          </a:p>
          <a:p>
            <a:r>
              <a:rPr lang="zh-CN" altLang="en-US"/>
              <a:t>整个物体是由许多杂乱无章的排列着的小晶体组成的，这样的物体叫多晶体。</a:t>
            </a:r>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Q</a:t>
            </a:r>
            <a:r>
              <a:rPr lang="zh-CN" altLang="en-US"/>
              <a:t>点</a:t>
            </a:r>
            <a:r>
              <a:rPr lang="en-US" altLang="zh-CN"/>
              <a:t> </a:t>
            </a:r>
            <a:r>
              <a:rPr lang="zh-CN" altLang="en-US"/>
              <a:t>即</a:t>
            </a:r>
            <a:r>
              <a:rPr lang="en-US" altLang="zh-CN"/>
              <a:t> </a:t>
            </a:r>
            <a:r>
              <a:rPr lang="zh-CN" altLang="en-US"/>
              <a:t>静态工作点</a:t>
            </a:r>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ym typeface="+mn-ea"/>
              </a:rPr>
              <a:t>当二极管在静态基础上有一动态信号作用时，则可将二极管等效为一个电阻，称为动态电阻，也就是微变等效电路。</a:t>
            </a:r>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ym typeface="+mn-ea"/>
              </a:rPr>
              <a:t>当二极管在静态基础上有一动态信号作用时，则可将二极管等效为一个电阻，称为动态电阻，也就是微变等效电路。</a:t>
            </a:r>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标准号：GB/T 249-2017</a:t>
            </a:r>
            <a:endParaRPr lang="zh-CN" altLang="en-US"/>
          </a:p>
          <a:p>
            <a:r>
              <a:rPr lang="zh-CN" altLang="en-US"/>
              <a:t>中文标准名称：半导体分立器件型号命名方法	</a:t>
            </a:r>
            <a:endParaRPr lang="zh-CN" altLang="en-US"/>
          </a:p>
          <a:p>
            <a:r>
              <a:rPr lang="zh-CN" altLang="en-US"/>
              <a:t>英文标准名称：The rule of type designation for discrete semiconductor devices</a:t>
            </a:r>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ct val="50000"/>
              </a:spcBef>
            </a:pPr>
            <a:r>
              <a:rPr lang="en-US" altLang="zh-CN" b="1" dirty="0">
                <a:latin typeface="Arial" panose="020B0604020202020204" pitchFamily="34" charset="0"/>
                <a:sym typeface="+mn-ea"/>
              </a:rPr>
              <a:t>    </a:t>
            </a:r>
            <a:r>
              <a:rPr lang="zh-CN" altLang="en-US" b="1" dirty="0">
                <a:latin typeface="Arial" panose="020B0604020202020204" pitchFamily="34" charset="0"/>
                <a:sym typeface="+mn-ea"/>
              </a:rPr>
              <a:t>若稳压管的电流太小则不稳压，若稳压管的电流太大则会因功耗过大而损坏，因而稳压管电路中必需有限制稳压管电流的限流电阻！</a:t>
            </a:r>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kumimoji="0" lang="zh-CN" altLang="en-US" dirty="0" smtClean="0">
                <a:sym typeface="+mn-ea"/>
              </a:rPr>
              <a:t>三极管，全称应为半导体三极管，也称双极型晶体管、晶体三极管，是一种控制电流的半导体器件。其作用是把微弱信号放大成幅度值较大的电信号，也用作无触点开关。三极管是半导体基本元器件之一，具有电流放大作用，是电子电路的核心元件。</a:t>
            </a:r>
            <a:endParaRPr kumimoji="0" lang="zh-CN" altLang="en-US" dirty="0" smtClean="0">
              <a:sym typeface="+mn-ea"/>
            </a:endParaRPr>
          </a:p>
          <a:p>
            <a:endParaRPr kumimoji="0" lang="zh-CN" altLang="en-US" dirty="0" smtClean="0">
              <a:sym typeface="+mn-ea"/>
            </a:endParaRPr>
          </a:p>
          <a:p>
            <a:r>
              <a:rPr kumimoji="0" lang="zh-CN" altLang="en-US" dirty="0" smtClean="0">
                <a:sym typeface="+mn-ea"/>
              </a:rPr>
              <a:t>从外表上看两个</a:t>
            </a:r>
            <a:r>
              <a:rPr kumimoji="0" lang="en-US" altLang="zh-CN" dirty="0" smtClean="0">
                <a:sym typeface="+mn-ea"/>
              </a:rPr>
              <a:t>N</a:t>
            </a:r>
            <a:r>
              <a:rPr kumimoji="0" lang="zh-CN" altLang="en-US" dirty="0" smtClean="0">
                <a:sym typeface="+mn-ea"/>
              </a:rPr>
              <a:t>区,(或两个</a:t>
            </a:r>
            <a:r>
              <a:rPr kumimoji="0" lang="en-US" altLang="zh-CN" dirty="0" smtClean="0">
                <a:sym typeface="+mn-ea"/>
              </a:rPr>
              <a:t>P</a:t>
            </a:r>
            <a:r>
              <a:rPr kumimoji="0" lang="zh-CN" altLang="en-US" dirty="0" smtClean="0">
                <a:sym typeface="+mn-ea"/>
              </a:rPr>
              <a:t>区)是对称的，实际上</a:t>
            </a:r>
            <a:r>
              <a:rPr kumimoji="0" lang="zh-CN" altLang="en-US" dirty="0" smtClean="0">
                <a:solidFill>
                  <a:srgbClr val="FF0000"/>
                </a:solidFill>
                <a:sym typeface="+mn-ea"/>
              </a:rPr>
              <a:t>发射区的掺杂浓度大</a:t>
            </a:r>
            <a:r>
              <a:rPr kumimoji="0" lang="zh-CN" altLang="en-US" dirty="0" smtClean="0">
                <a:sym typeface="+mn-ea"/>
              </a:rPr>
              <a:t>，</a:t>
            </a:r>
            <a:r>
              <a:rPr kumimoji="0" lang="zh-CN" altLang="en-US" dirty="0" smtClean="0">
                <a:solidFill>
                  <a:srgbClr val="FF0000"/>
                </a:solidFill>
                <a:sym typeface="+mn-ea"/>
              </a:rPr>
              <a:t>集电区掺杂浓度低</a:t>
            </a:r>
            <a:r>
              <a:rPr kumimoji="0" lang="zh-CN" altLang="en-US" dirty="0" smtClean="0">
                <a:sym typeface="+mn-ea"/>
              </a:rPr>
              <a:t>，且集电结面积大。基区要制造得很薄，其厚度一般在几个微米至几十个微米。</a:t>
            </a:r>
            <a:endParaRPr kumimoji="0" lang="zh-CN" altLang="en-US" dirty="0" smtClean="0">
              <a:sym typeface="+mn-ea"/>
            </a:endParaRPr>
          </a:p>
          <a:p>
            <a:endParaRPr lang="zh-CN" altLang="en-US"/>
          </a:p>
          <a:p>
            <a:pPr algn="just" eaLnBrk="1" hangingPunct="1">
              <a:buFontTx/>
              <a:buNone/>
            </a:pPr>
            <a:r>
              <a:rPr kumimoji="0" lang="zh-CN" altLang="en-US" dirty="0" smtClean="0">
                <a:sym typeface="+mn-ea"/>
              </a:rPr>
              <a:t>双极型三极管的符号在图的下方给出，发射极的箭头代表发射极电流的实际方向。</a:t>
            </a:r>
            <a:endParaRPr kumimoji="0" lang="zh-CN" altLang="en-US" b="0" dirty="0" smtClean="0">
              <a:latin typeface="Times New Roman" panose="02020603050405020304" pitchFamily="18" charset="0"/>
            </a:endParaRPr>
          </a:p>
          <a:p>
            <a:pPr algn="just" eaLnBrk="1" hangingPunct="1">
              <a:buFontTx/>
              <a:buNone/>
            </a:pPr>
            <a:r>
              <a:rPr kumimoji="0" lang="zh-CN" altLang="en-US" dirty="0" smtClean="0">
                <a:sym typeface="+mn-ea"/>
              </a:rPr>
              <a:t>      从外表上看两个</a:t>
            </a:r>
            <a:r>
              <a:rPr kumimoji="0" lang="en-US" altLang="zh-CN" dirty="0" smtClean="0">
                <a:sym typeface="+mn-ea"/>
              </a:rPr>
              <a:t>N</a:t>
            </a:r>
            <a:r>
              <a:rPr kumimoji="0" lang="zh-CN" altLang="en-US" dirty="0" smtClean="0">
                <a:sym typeface="+mn-ea"/>
              </a:rPr>
              <a:t>区</a:t>
            </a:r>
            <a:r>
              <a:rPr kumimoji="0" lang="zh-CN" altLang="en-US" dirty="0" smtClean="0">
                <a:sym typeface="+mn-ea"/>
              </a:rPr>
              <a:t>，</a:t>
            </a:r>
            <a:r>
              <a:rPr kumimoji="0" lang="zh-CN" altLang="en-US" dirty="0" smtClean="0">
                <a:sym typeface="+mn-ea"/>
              </a:rPr>
              <a:t>(或两个</a:t>
            </a:r>
            <a:r>
              <a:rPr kumimoji="0" lang="en-US" altLang="zh-CN" dirty="0" smtClean="0">
                <a:sym typeface="+mn-ea"/>
              </a:rPr>
              <a:t>P</a:t>
            </a:r>
            <a:r>
              <a:rPr kumimoji="0" lang="zh-CN" altLang="en-US" dirty="0" smtClean="0">
                <a:sym typeface="+mn-ea"/>
              </a:rPr>
              <a:t>区)是对称的，实际上</a:t>
            </a:r>
            <a:r>
              <a:rPr kumimoji="0" lang="zh-CN" altLang="en-US" dirty="0" smtClean="0">
                <a:solidFill>
                  <a:srgbClr val="FF0000"/>
                </a:solidFill>
                <a:sym typeface="+mn-ea"/>
              </a:rPr>
              <a:t>发射区的掺杂浓度大</a:t>
            </a:r>
            <a:r>
              <a:rPr kumimoji="0" lang="zh-CN" altLang="en-US" dirty="0" smtClean="0">
                <a:sym typeface="+mn-ea"/>
              </a:rPr>
              <a:t>，</a:t>
            </a:r>
            <a:r>
              <a:rPr kumimoji="0" lang="zh-CN" altLang="en-US" dirty="0" smtClean="0">
                <a:solidFill>
                  <a:srgbClr val="FF0000"/>
                </a:solidFill>
                <a:sym typeface="+mn-ea"/>
              </a:rPr>
              <a:t>集电区掺杂浓度低</a:t>
            </a:r>
            <a:r>
              <a:rPr kumimoji="0" lang="zh-CN" altLang="en-US" dirty="0" smtClean="0">
                <a:sym typeface="+mn-ea"/>
              </a:rPr>
              <a:t>，且集电结面积大。基区要制造得很薄，其厚度一般在几个微米至几十个微米。</a:t>
            </a:r>
            <a:endParaRPr kumimoji="0" lang="zh-CN" altLang="en-US" b="0" dirty="0" smtClean="0">
              <a:latin typeface="宋体" panose="02010600030101010101" pitchFamily="2" charset="-122"/>
            </a:endParaRPr>
          </a:p>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经验：</a:t>
            </a:r>
            <a:r>
              <a:rPr lang="en-US" altLang="zh-CN"/>
              <a:t>α </a:t>
            </a:r>
            <a:r>
              <a:rPr lang="zh-CN" altLang="en-US"/>
              <a:t>的数值一般在0.9 ~0.99之间。</a:t>
            </a:r>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eaLnBrk="1" hangingPunct="1">
              <a:lnSpc>
                <a:spcPct val="120000"/>
              </a:lnSpc>
              <a:buFontTx/>
              <a:buNone/>
            </a:pPr>
            <a:r>
              <a:rPr kumimoji="0" lang="zh-CN" altLang="en-US" dirty="0" smtClean="0">
                <a:sym typeface="+mn-ea"/>
              </a:rPr>
              <a:t>晶体管的特性 指管子各电极的电压与电流的关系曲线。</a:t>
            </a:r>
            <a:endParaRPr kumimoji="0" lang="zh-CN" altLang="en-US" dirty="0" smtClean="0">
              <a:sym typeface="+mn-ea"/>
            </a:endParaRPr>
          </a:p>
          <a:p>
            <a:pPr algn="just" eaLnBrk="1" hangingPunct="1">
              <a:lnSpc>
                <a:spcPct val="120000"/>
              </a:lnSpc>
              <a:buFontTx/>
              <a:buNone/>
            </a:pPr>
            <a:endParaRPr kumimoji="0" lang="zh-CN" altLang="en-US" dirty="0" smtClean="0">
              <a:sym typeface="+mn-ea"/>
            </a:endParaRPr>
          </a:p>
          <a:p>
            <a:pPr algn="just" eaLnBrk="1" hangingPunct="1">
              <a:lnSpc>
                <a:spcPct val="120000"/>
              </a:lnSpc>
              <a:buFontTx/>
              <a:buNone/>
            </a:pPr>
            <a:r>
              <a:rPr kumimoji="0" lang="zh-CN" altLang="en-US" dirty="0" smtClean="0">
                <a:sym typeface="+mn-ea"/>
              </a:rPr>
              <a:t> 这里，</a:t>
            </a:r>
            <a:r>
              <a:rPr kumimoji="0" lang="en-US" altLang="zh-CN" dirty="0" smtClean="0">
                <a:sym typeface="+mn-ea"/>
              </a:rPr>
              <a:t>B</a:t>
            </a:r>
            <a:r>
              <a:rPr kumimoji="0" lang="zh-CN" altLang="en-US" dirty="0" smtClean="0">
                <a:sym typeface="+mn-ea"/>
              </a:rPr>
              <a:t>表示输入电极，</a:t>
            </a:r>
            <a:r>
              <a:rPr kumimoji="0" lang="en-US" altLang="zh-CN" dirty="0" smtClean="0">
                <a:sym typeface="+mn-ea"/>
              </a:rPr>
              <a:t>C</a:t>
            </a:r>
            <a:r>
              <a:rPr kumimoji="0" lang="zh-CN" altLang="en-US" dirty="0" smtClean="0">
                <a:sym typeface="+mn-ea"/>
              </a:rPr>
              <a:t>表示输出电极，</a:t>
            </a:r>
            <a:r>
              <a:rPr kumimoji="0" lang="en-US" altLang="zh-CN" dirty="0" smtClean="0">
                <a:sym typeface="+mn-ea"/>
              </a:rPr>
              <a:t>E</a:t>
            </a:r>
            <a:r>
              <a:rPr kumimoji="0" lang="zh-CN" altLang="en-US" dirty="0" smtClean="0">
                <a:sym typeface="+mn-ea"/>
              </a:rPr>
              <a:t>表示公共电极。所以这两条曲线是共发射极接法的特性曲线。</a:t>
            </a:r>
            <a:endParaRPr kumimoji="0" lang="zh-CN" altLang="en-US" b="0" dirty="0" smtClean="0">
              <a:latin typeface="Times New Roman" panose="02020603050405020304" pitchFamily="18" charset="0"/>
            </a:endParaRPr>
          </a:p>
          <a:p>
            <a:pPr algn="just" eaLnBrk="1" hangingPunct="1">
              <a:lnSpc>
                <a:spcPct val="120000"/>
              </a:lnSpc>
              <a:buFontTx/>
              <a:buNone/>
            </a:pPr>
            <a:r>
              <a:rPr kumimoji="0" lang="zh-CN" altLang="en-US" dirty="0" smtClean="0">
                <a:sym typeface="+mn-ea"/>
              </a:rPr>
              <a:t>      </a:t>
            </a:r>
            <a:r>
              <a:rPr kumimoji="0" lang="en-US" altLang="zh-CN" i="1" dirty="0" err="1" smtClean="0">
                <a:solidFill>
                  <a:srgbClr val="FF3300"/>
                </a:solidFill>
                <a:sym typeface="+mn-ea"/>
              </a:rPr>
              <a:t>i</a:t>
            </a:r>
            <a:r>
              <a:rPr kumimoji="0" lang="en-US" altLang="zh-CN" baseline="-25000" dirty="0" err="1" smtClean="0">
                <a:solidFill>
                  <a:srgbClr val="FF3300"/>
                </a:solidFill>
                <a:sym typeface="+mn-ea"/>
              </a:rPr>
              <a:t>B</a:t>
            </a:r>
            <a:r>
              <a:rPr kumimoji="0" lang="zh-CN" altLang="en-US" dirty="0" smtClean="0">
                <a:solidFill>
                  <a:srgbClr val="FF3300"/>
                </a:solidFill>
                <a:sym typeface="+mn-ea"/>
              </a:rPr>
              <a:t>是输入电流，</a:t>
            </a:r>
            <a:r>
              <a:rPr kumimoji="0" lang="en-US" altLang="zh-CN" i="1" dirty="0" err="1" smtClean="0">
                <a:solidFill>
                  <a:srgbClr val="CC0099"/>
                </a:solidFill>
                <a:sym typeface="+mn-ea"/>
              </a:rPr>
              <a:t>v</a:t>
            </a:r>
            <a:r>
              <a:rPr kumimoji="0" lang="en-US" altLang="zh-CN" baseline="-25000" dirty="0" err="1" smtClean="0">
                <a:solidFill>
                  <a:srgbClr val="CC0099"/>
                </a:solidFill>
                <a:sym typeface="+mn-ea"/>
              </a:rPr>
              <a:t>BE</a:t>
            </a:r>
            <a:r>
              <a:rPr kumimoji="0" lang="zh-CN" altLang="en-US" dirty="0" smtClean="0">
                <a:solidFill>
                  <a:srgbClr val="CC0099"/>
                </a:solidFill>
                <a:sym typeface="+mn-ea"/>
              </a:rPr>
              <a:t>是输入电压</a:t>
            </a:r>
            <a:r>
              <a:rPr kumimoji="0" lang="zh-CN" altLang="en-US" dirty="0" smtClean="0">
                <a:sym typeface="+mn-ea"/>
              </a:rPr>
              <a:t>，加在</a:t>
            </a:r>
            <a:r>
              <a:rPr kumimoji="0" lang="en-US" altLang="zh-CN" dirty="0" smtClean="0">
                <a:sym typeface="+mn-ea"/>
              </a:rPr>
              <a:t>B、E</a:t>
            </a:r>
            <a:r>
              <a:rPr kumimoji="0" lang="zh-CN" altLang="en-US" dirty="0" smtClean="0">
                <a:sym typeface="+mn-ea"/>
              </a:rPr>
              <a:t>两电极之间。 </a:t>
            </a:r>
            <a:endParaRPr kumimoji="0" lang="zh-CN" altLang="en-US" b="0" dirty="0" smtClean="0">
              <a:latin typeface="Times New Roman" panose="02020603050405020304" pitchFamily="18" charset="0"/>
            </a:endParaRPr>
          </a:p>
          <a:p>
            <a:pPr algn="just" eaLnBrk="1" hangingPunct="1">
              <a:lnSpc>
                <a:spcPct val="120000"/>
              </a:lnSpc>
              <a:buFontTx/>
              <a:buNone/>
            </a:pPr>
            <a:r>
              <a:rPr kumimoji="0" lang="zh-CN" altLang="zh-CN" i="1" dirty="0" smtClean="0">
                <a:sym typeface="+mn-ea"/>
              </a:rPr>
              <a:t>     </a:t>
            </a:r>
            <a:r>
              <a:rPr kumimoji="0" lang="en-US" altLang="zh-CN" i="1" dirty="0" smtClean="0">
                <a:sym typeface="+mn-ea"/>
              </a:rPr>
              <a:t> </a:t>
            </a:r>
            <a:r>
              <a:rPr kumimoji="0" lang="zh-CN" altLang="zh-CN" i="1" dirty="0" smtClean="0">
                <a:sym typeface="+mn-ea"/>
              </a:rPr>
              <a:t> </a:t>
            </a:r>
            <a:r>
              <a:rPr kumimoji="0" lang="en-US" altLang="zh-CN" i="1" dirty="0" err="1" smtClean="0">
                <a:solidFill>
                  <a:srgbClr val="008000"/>
                </a:solidFill>
                <a:sym typeface="+mn-ea"/>
              </a:rPr>
              <a:t>i</a:t>
            </a:r>
            <a:r>
              <a:rPr kumimoji="0" lang="en-US" altLang="zh-CN" baseline="-25000" dirty="0" err="1" smtClean="0">
                <a:solidFill>
                  <a:srgbClr val="008000"/>
                </a:solidFill>
                <a:sym typeface="+mn-ea"/>
              </a:rPr>
              <a:t>C</a:t>
            </a:r>
            <a:r>
              <a:rPr kumimoji="0" lang="zh-CN" altLang="en-US" dirty="0" smtClean="0">
                <a:solidFill>
                  <a:srgbClr val="008000"/>
                </a:solidFill>
                <a:sym typeface="+mn-ea"/>
              </a:rPr>
              <a:t>是输出电流，</a:t>
            </a:r>
            <a:r>
              <a:rPr kumimoji="0" lang="en-US" altLang="zh-CN" i="1" dirty="0" err="1" smtClean="0">
                <a:solidFill>
                  <a:srgbClr val="9900CC"/>
                </a:solidFill>
                <a:sym typeface="+mn-ea"/>
              </a:rPr>
              <a:t>v</a:t>
            </a:r>
            <a:r>
              <a:rPr kumimoji="0" lang="en-US" altLang="zh-CN" baseline="-25000" dirty="0" err="1" smtClean="0">
                <a:solidFill>
                  <a:srgbClr val="9900CC"/>
                </a:solidFill>
                <a:sym typeface="+mn-ea"/>
              </a:rPr>
              <a:t>CE</a:t>
            </a:r>
            <a:r>
              <a:rPr kumimoji="0" lang="zh-CN" altLang="en-US" dirty="0" smtClean="0">
                <a:solidFill>
                  <a:srgbClr val="9900CC"/>
                </a:solidFill>
                <a:sym typeface="+mn-ea"/>
              </a:rPr>
              <a:t>是输出电压</a:t>
            </a:r>
            <a:r>
              <a:rPr kumimoji="0" lang="zh-CN" altLang="en-US" dirty="0" smtClean="0">
                <a:sym typeface="+mn-ea"/>
              </a:rPr>
              <a:t>，从</a:t>
            </a:r>
            <a:r>
              <a:rPr kumimoji="0" lang="en-US" altLang="zh-CN" dirty="0" smtClean="0">
                <a:sym typeface="+mn-ea"/>
              </a:rPr>
              <a:t>C、E</a:t>
            </a:r>
            <a:r>
              <a:rPr kumimoji="0" lang="zh-CN" altLang="en-US" dirty="0" smtClean="0">
                <a:sym typeface="+mn-ea"/>
              </a:rPr>
              <a:t>两电极取出。       </a:t>
            </a:r>
            <a:endParaRPr kumimoji="0" lang="zh-CN" altLang="en-US" b="0" dirty="0" smtClean="0">
              <a:latin typeface="Times New Roman" panose="02020603050405020304" pitchFamily="18" charset="0"/>
            </a:endParaRPr>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smtClean="0">
                <a:sym typeface="+mn-ea"/>
              </a:rPr>
              <a:t>当</a:t>
            </a:r>
            <a:r>
              <a:rPr lang="en-US" altLang="zh-CN" i="1" dirty="0" smtClean="0">
                <a:sym typeface="+mn-ea"/>
              </a:rPr>
              <a:t>v</a:t>
            </a:r>
            <a:r>
              <a:rPr lang="en-US" altLang="zh-CN" baseline="-25000" dirty="0" smtClean="0">
                <a:sym typeface="+mn-ea"/>
              </a:rPr>
              <a:t>CE</a:t>
            </a:r>
            <a:r>
              <a:rPr lang="en-US" altLang="zh-CN" dirty="0" smtClean="0">
                <a:sym typeface="+mn-ea"/>
              </a:rPr>
              <a:t>≥1V</a:t>
            </a:r>
            <a:r>
              <a:rPr lang="zh-CN" altLang="en-US" dirty="0" smtClean="0">
                <a:sym typeface="+mn-ea"/>
              </a:rPr>
              <a:t>时， </a:t>
            </a:r>
            <a:r>
              <a:rPr lang="en-US" altLang="zh-CN" i="1" dirty="0" err="1" smtClean="0">
                <a:sym typeface="+mn-ea"/>
              </a:rPr>
              <a:t>v</a:t>
            </a:r>
            <a:r>
              <a:rPr lang="en-US" altLang="zh-CN" baseline="-25000" dirty="0" err="1" smtClean="0">
                <a:sym typeface="+mn-ea"/>
              </a:rPr>
              <a:t>CB</a:t>
            </a:r>
            <a:r>
              <a:rPr lang="zh-CN" altLang="en-US" dirty="0" smtClean="0">
                <a:sym typeface="+mn-ea"/>
              </a:rPr>
              <a:t>= </a:t>
            </a:r>
            <a:r>
              <a:rPr lang="en-US" altLang="zh-CN" i="1" dirty="0" err="1" smtClean="0">
                <a:sym typeface="+mn-ea"/>
              </a:rPr>
              <a:t>v</a:t>
            </a:r>
            <a:r>
              <a:rPr lang="en-US" altLang="zh-CN" baseline="-25000" dirty="0" err="1" smtClean="0">
                <a:sym typeface="+mn-ea"/>
              </a:rPr>
              <a:t>CE</a:t>
            </a:r>
            <a:r>
              <a:rPr lang="zh-CN" altLang="en-US" dirty="0" smtClean="0">
                <a:sym typeface="+mn-ea"/>
              </a:rPr>
              <a:t> </a:t>
            </a:r>
            <a:r>
              <a:rPr lang="zh-CN" altLang="en-US" dirty="0" smtClean="0">
                <a:latin typeface="宋体" panose="02010600030101010101" pitchFamily="2" charset="-122"/>
                <a:sym typeface="+mn-ea"/>
              </a:rPr>
              <a:t>- </a:t>
            </a:r>
            <a:r>
              <a:rPr lang="en-US" altLang="zh-CN" i="1" dirty="0" err="1" smtClean="0">
                <a:sym typeface="+mn-ea"/>
              </a:rPr>
              <a:t>v</a:t>
            </a:r>
            <a:r>
              <a:rPr lang="en-US" altLang="zh-CN" baseline="-25000" dirty="0" err="1" smtClean="0">
                <a:sym typeface="+mn-ea"/>
              </a:rPr>
              <a:t>BE</a:t>
            </a:r>
            <a:r>
              <a:rPr lang="zh-CN" altLang="en-US" dirty="0" smtClean="0">
                <a:sym typeface="+mn-ea"/>
              </a:rPr>
              <a:t>&gt;0，集电结已反偏，开始收集电子，基区复合减少， </a:t>
            </a:r>
            <a:r>
              <a:rPr lang="en-US" altLang="zh-CN" i="1" dirty="0" smtClean="0">
                <a:sym typeface="+mn-ea"/>
              </a:rPr>
              <a:t>I</a:t>
            </a:r>
            <a:r>
              <a:rPr lang="en-US" altLang="zh-CN" baseline="-25000" dirty="0" smtClean="0">
                <a:sym typeface="+mn-ea"/>
              </a:rPr>
              <a:t>C </a:t>
            </a:r>
            <a:r>
              <a:rPr lang="zh-CN" altLang="en-US" dirty="0" smtClean="0">
                <a:sym typeface="+mn-ea"/>
              </a:rPr>
              <a:t>增大，</a:t>
            </a:r>
            <a:r>
              <a:rPr lang="en-US" altLang="zh-CN" dirty="0" smtClean="0">
                <a:sym typeface="+mn-ea"/>
              </a:rPr>
              <a:t> </a:t>
            </a:r>
            <a:r>
              <a:rPr lang="en-US" altLang="zh-CN" i="1" dirty="0" smtClean="0">
                <a:sym typeface="+mn-ea"/>
              </a:rPr>
              <a:t>I</a:t>
            </a:r>
            <a:r>
              <a:rPr lang="en-US" altLang="zh-CN" baseline="-25000" dirty="0" smtClean="0">
                <a:sym typeface="+mn-ea"/>
              </a:rPr>
              <a:t>B</a:t>
            </a:r>
            <a:r>
              <a:rPr lang="zh-CN" altLang="en-US" dirty="0" smtClean="0">
                <a:sym typeface="+mn-ea"/>
              </a:rPr>
              <a:t> 减小，特性曲线将向右稍微移动一些。但</a:t>
            </a:r>
            <a:r>
              <a:rPr lang="en-US" altLang="zh-CN" i="1" dirty="0" err="1" smtClean="0">
                <a:sym typeface="+mn-ea"/>
              </a:rPr>
              <a:t>v</a:t>
            </a:r>
            <a:r>
              <a:rPr lang="en-US" altLang="zh-CN" baseline="-25000" dirty="0" err="1" smtClean="0">
                <a:sym typeface="+mn-ea"/>
              </a:rPr>
              <a:t>CE</a:t>
            </a:r>
            <a:r>
              <a:rPr lang="zh-CN" altLang="en-US" dirty="0" smtClean="0">
                <a:sym typeface="+mn-ea"/>
              </a:rPr>
              <a:t>再增加时，曲线右移很不明显。</a:t>
            </a:r>
            <a:endParaRPr lang="en-US"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eaLnBrk="1" hangingPunct="1">
              <a:lnSpc>
                <a:spcPct val="130000"/>
              </a:lnSpc>
              <a:buFontTx/>
              <a:buNone/>
            </a:pPr>
            <a:r>
              <a:rPr lang="en-US" altLang="zh-CN" b="1" dirty="0">
                <a:solidFill>
                  <a:schemeClr val="tx2"/>
                </a:solidFill>
                <a:latin typeface="Arial" panose="020B0604020202020204" pitchFamily="34" charset="0"/>
                <a:sym typeface="+mn-ea"/>
              </a:rPr>
              <a:t>   </a:t>
            </a:r>
            <a:r>
              <a:rPr lang="en-US" altLang="zh-CN" b="1" dirty="0">
                <a:latin typeface="Arial" panose="020B0604020202020204" pitchFamily="34" charset="0"/>
                <a:sym typeface="+mn-ea"/>
              </a:rPr>
              <a:t> </a:t>
            </a:r>
            <a:r>
              <a:rPr lang="zh-CN" altLang="en-US" b="1" dirty="0">
                <a:sym typeface="+mn-ea"/>
              </a:rPr>
              <a:t>对于小功率晶体管，</a:t>
            </a:r>
            <a:r>
              <a:rPr lang="en-US" altLang="zh-CN" b="1" i="1">
                <a:sym typeface="+mn-ea"/>
              </a:rPr>
              <a:t>v</a:t>
            </a:r>
            <a:r>
              <a:rPr lang="en-US" altLang="zh-CN" b="1" baseline="-25000">
                <a:sym typeface="+mn-ea"/>
              </a:rPr>
              <a:t>CE</a:t>
            </a:r>
            <a:r>
              <a:rPr lang="zh-CN" altLang="en-US" b="1" dirty="0">
                <a:sym typeface="+mn-ea"/>
              </a:rPr>
              <a:t>大于</a:t>
            </a:r>
            <a:r>
              <a:rPr lang="en-US" altLang="zh-CN" b="1">
                <a:sym typeface="+mn-ea"/>
              </a:rPr>
              <a:t>1V</a:t>
            </a:r>
            <a:r>
              <a:rPr lang="zh-CN" altLang="en-US" b="1" dirty="0">
                <a:sym typeface="+mn-ea"/>
              </a:rPr>
              <a:t>的一条输入特性曲线可以取代</a:t>
            </a:r>
            <a:r>
              <a:rPr lang="en-US" altLang="zh-CN" b="1" i="1">
                <a:sym typeface="+mn-ea"/>
              </a:rPr>
              <a:t>v</a:t>
            </a:r>
            <a:r>
              <a:rPr lang="en-US" altLang="zh-CN" b="1" baseline="-25000">
                <a:sym typeface="+mn-ea"/>
              </a:rPr>
              <a:t>CE</a:t>
            </a:r>
            <a:r>
              <a:rPr lang="zh-CN" altLang="en-US" b="1" dirty="0">
                <a:sym typeface="+mn-ea"/>
              </a:rPr>
              <a:t>大于</a:t>
            </a:r>
            <a:r>
              <a:rPr lang="en-US" altLang="zh-CN" b="1">
                <a:sym typeface="+mn-ea"/>
              </a:rPr>
              <a:t>1V</a:t>
            </a:r>
            <a:r>
              <a:rPr lang="zh-CN" altLang="en-US" b="1" dirty="0">
                <a:sym typeface="+mn-ea"/>
              </a:rPr>
              <a:t>的所有输入特性曲线。</a:t>
            </a:r>
            <a:endParaRPr lang="zh-CN" altLang="en-US" b="1" dirty="0">
              <a:solidFill>
                <a:schemeClr val="tx1"/>
              </a:solidFill>
              <a:latin typeface="Times New Roman" panose="02020603050405020304" pitchFamily="18" charset="0"/>
              <a:ea typeface="宋体" panose="02010600030101010101" pitchFamily="2" charset="-122"/>
            </a:endParaRPr>
          </a:p>
          <a:p>
            <a:pPr eaLnBrk="1" hangingPunct="1">
              <a:lnSpc>
                <a:spcPct val="130000"/>
              </a:lnSpc>
              <a:buFontTx/>
              <a:buNone/>
            </a:pPr>
            <a:endParaRPr lang="zh-CN" altLang="en-US" dirty="0" smtClean="0">
              <a:sym typeface="+mn-ea"/>
            </a:endParaRPr>
          </a:p>
          <a:p>
            <a:pPr eaLnBrk="1" hangingPunct="1">
              <a:lnSpc>
                <a:spcPct val="130000"/>
              </a:lnSpc>
              <a:buFontTx/>
              <a:buNone/>
            </a:pPr>
            <a:r>
              <a:rPr lang="zh-CN" altLang="en-US" dirty="0" smtClean="0">
                <a:sym typeface="+mn-ea"/>
              </a:rPr>
              <a:t>共发射极接法的输入特性曲线见下图。其中</a:t>
            </a:r>
            <a:r>
              <a:rPr lang="en-US" altLang="zh-CN" i="1" dirty="0" err="1" smtClean="0">
                <a:sym typeface="+mn-ea"/>
              </a:rPr>
              <a:t>v</a:t>
            </a:r>
            <a:r>
              <a:rPr lang="en-US" altLang="zh-CN" baseline="-25000" dirty="0" err="1" smtClean="0">
                <a:sym typeface="+mn-ea"/>
              </a:rPr>
              <a:t>CE</a:t>
            </a:r>
            <a:r>
              <a:rPr lang="en-US" altLang="zh-CN" dirty="0" smtClean="0">
                <a:sym typeface="+mn-ea"/>
              </a:rPr>
              <a:t>=0V</a:t>
            </a:r>
            <a:r>
              <a:rPr lang="zh-CN" altLang="en-US" dirty="0" smtClean="0">
                <a:sym typeface="+mn-ea"/>
              </a:rPr>
              <a:t>的那一条相当于发射结的正向特性曲线。当</a:t>
            </a:r>
            <a:r>
              <a:rPr lang="en-US" altLang="zh-CN" i="1" dirty="0" smtClean="0">
                <a:sym typeface="+mn-ea"/>
              </a:rPr>
              <a:t>v</a:t>
            </a:r>
            <a:r>
              <a:rPr lang="en-US" altLang="zh-CN" baseline="-25000" dirty="0" smtClean="0">
                <a:sym typeface="+mn-ea"/>
              </a:rPr>
              <a:t>CE</a:t>
            </a:r>
            <a:r>
              <a:rPr lang="en-US" altLang="zh-CN" dirty="0" smtClean="0">
                <a:sym typeface="+mn-ea"/>
              </a:rPr>
              <a:t>≥1V</a:t>
            </a:r>
            <a:r>
              <a:rPr lang="zh-CN" altLang="en-US" dirty="0" smtClean="0">
                <a:sym typeface="+mn-ea"/>
              </a:rPr>
              <a:t>时， </a:t>
            </a:r>
            <a:r>
              <a:rPr lang="en-US" altLang="zh-CN" i="1" dirty="0" err="1" smtClean="0">
                <a:sym typeface="+mn-ea"/>
              </a:rPr>
              <a:t>v</a:t>
            </a:r>
            <a:r>
              <a:rPr lang="en-US" altLang="zh-CN" baseline="-25000" dirty="0" err="1" smtClean="0">
                <a:sym typeface="+mn-ea"/>
              </a:rPr>
              <a:t>CB</a:t>
            </a:r>
            <a:r>
              <a:rPr lang="zh-CN" altLang="en-US" dirty="0" smtClean="0">
                <a:sym typeface="+mn-ea"/>
              </a:rPr>
              <a:t>= </a:t>
            </a:r>
            <a:r>
              <a:rPr lang="en-US" altLang="zh-CN" i="1" dirty="0" err="1" smtClean="0">
                <a:sym typeface="+mn-ea"/>
              </a:rPr>
              <a:t>v</a:t>
            </a:r>
            <a:r>
              <a:rPr lang="en-US" altLang="zh-CN" baseline="-25000" dirty="0" err="1" smtClean="0">
                <a:sym typeface="+mn-ea"/>
              </a:rPr>
              <a:t>CE</a:t>
            </a:r>
            <a:r>
              <a:rPr lang="zh-CN" altLang="en-US" dirty="0" smtClean="0">
                <a:sym typeface="+mn-ea"/>
              </a:rPr>
              <a:t> </a:t>
            </a:r>
            <a:r>
              <a:rPr lang="zh-CN" altLang="en-US" dirty="0" smtClean="0">
                <a:latin typeface="宋体" panose="02010600030101010101" pitchFamily="2" charset="-122"/>
                <a:sym typeface="+mn-ea"/>
              </a:rPr>
              <a:t>- </a:t>
            </a:r>
            <a:r>
              <a:rPr lang="en-US" altLang="zh-CN" i="1" dirty="0" err="1" smtClean="0">
                <a:sym typeface="+mn-ea"/>
              </a:rPr>
              <a:t>v</a:t>
            </a:r>
            <a:r>
              <a:rPr lang="en-US" altLang="zh-CN" baseline="-25000" dirty="0" err="1" smtClean="0">
                <a:sym typeface="+mn-ea"/>
              </a:rPr>
              <a:t>BE</a:t>
            </a:r>
            <a:r>
              <a:rPr lang="zh-CN" altLang="en-US" dirty="0" smtClean="0">
                <a:sym typeface="+mn-ea"/>
              </a:rPr>
              <a:t>&gt;0，集电结已反偏，开始收集电子，基区复合减少， </a:t>
            </a:r>
            <a:r>
              <a:rPr lang="en-US" altLang="zh-CN" i="1" dirty="0" smtClean="0">
                <a:sym typeface="+mn-ea"/>
              </a:rPr>
              <a:t>I</a:t>
            </a:r>
            <a:r>
              <a:rPr lang="en-US" altLang="zh-CN" baseline="-25000" dirty="0" smtClean="0">
                <a:sym typeface="+mn-ea"/>
              </a:rPr>
              <a:t>C </a:t>
            </a:r>
            <a:r>
              <a:rPr lang="zh-CN" altLang="en-US" dirty="0" smtClean="0">
                <a:sym typeface="+mn-ea"/>
              </a:rPr>
              <a:t>增大，</a:t>
            </a:r>
            <a:r>
              <a:rPr lang="en-US" altLang="zh-CN" dirty="0" smtClean="0">
                <a:sym typeface="+mn-ea"/>
              </a:rPr>
              <a:t> </a:t>
            </a:r>
            <a:r>
              <a:rPr lang="en-US" altLang="zh-CN" i="1" dirty="0" smtClean="0">
                <a:sym typeface="+mn-ea"/>
              </a:rPr>
              <a:t>I</a:t>
            </a:r>
            <a:r>
              <a:rPr lang="en-US" altLang="zh-CN" baseline="-25000" dirty="0" smtClean="0">
                <a:sym typeface="+mn-ea"/>
              </a:rPr>
              <a:t>B</a:t>
            </a:r>
            <a:r>
              <a:rPr lang="zh-CN" altLang="en-US" dirty="0" smtClean="0">
                <a:sym typeface="+mn-ea"/>
              </a:rPr>
              <a:t> 减小，特性曲线将向右稍微移动一些。但</a:t>
            </a:r>
            <a:r>
              <a:rPr lang="en-US" altLang="zh-CN" i="1" dirty="0" err="1" smtClean="0">
                <a:sym typeface="+mn-ea"/>
              </a:rPr>
              <a:t>v</a:t>
            </a:r>
            <a:r>
              <a:rPr lang="en-US" altLang="zh-CN" baseline="-25000" dirty="0" err="1" smtClean="0">
                <a:sym typeface="+mn-ea"/>
              </a:rPr>
              <a:t>CE</a:t>
            </a:r>
            <a:r>
              <a:rPr lang="zh-CN" altLang="en-US" dirty="0" smtClean="0">
                <a:sym typeface="+mn-ea"/>
              </a:rPr>
              <a:t>再增加时，曲线右移很不明显。曲线的右移是晶体管内部反馈所致，右移不明显说明内部反馈很小。</a:t>
            </a:r>
            <a:r>
              <a:rPr lang="zh-CN" altLang="en-US" dirty="0" smtClean="0">
                <a:latin typeface="宋体" panose="02010600030101010101" pitchFamily="2" charset="-122"/>
                <a:sym typeface="+mn-ea"/>
              </a:rPr>
              <a:t>输入特性曲线的分区：</a:t>
            </a:r>
            <a:endParaRPr lang="en-US" altLang="zh-CN" b="0" dirty="0" smtClean="0">
              <a:latin typeface="宋体" panose="02010600030101010101" pitchFamily="2" charset="-122"/>
            </a:endParaRPr>
          </a:p>
          <a:p>
            <a:pPr eaLnBrk="1" hangingPunct="1">
              <a:buFontTx/>
              <a:buNone/>
            </a:pPr>
            <a:r>
              <a:rPr lang="en-US" altLang="zh-CN" dirty="0">
                <a:solidFill>
                  <a:srgbClr val="009900"/>
                </a:solidFill>
                <a:latin typeface="宋体" panose="02010600030101010101" pitchFamily="2" charset="-122"/>
                <a:sym typeface="+mn-ea"/>
              </a:rPr>
              <a:t> </a:t>
            </a:r>
            <a:r>
              <a:rPr lang="en-US" altLang="zh-CN" dirty="0" smtClean="0">
                <a:solidFill>
                  <a:srgbClr val="009900"/>
                </a:solidFill>
                <a:latin typeface="宋体" panose="02010600030101010101" pitchFamily="2" charset="-122"/>
                <a:sym typeface="+mn-ea"/>
              </a:rPr>
              <a:t>   </a:t>
            </a:r>
            <a:r>
              <a:rPr lang="zh-CN" altLang="en-US" dirty="0" smtClean="0">
                <a:solidFill>
                  <a:srgbClr val="009900"/>
                </a:solidFill>
                <a:latin typeface="宋体" panose="02010600030101010101" pitchFamily="2" charset="-122"/>
                <a:sym typeface="+mn-ea"/>
              </a:rPr>
              <a:t>①</a:t>
            </a:r>
            <a:r>
              <a:rPr lang="zh-CN" altLang="en-US" dirty="0" smtClean="0">
                <a:solidFill>
                  <a:srgbClr val="33CC33"/>
                </a:solidFill>
                <a:latin typeface="宋体" panose="02010600030101010101" pitchFamily="2" charset="-122"/>
                <a:sym typeface="+mn-ea"/>
              </a:rPr>
              <a:t>死区</a:t>
            </a:r>
            <a:endParaRPr lang="zh-CN" altLang="en-US" b="0" dirty="0" smtClean="0">
              <a:latin typeface="宋体" panose="02010600030101010101" pitchFamily="2" charset="-122"/>
            </a:endParaRPr>
          </a:p>
          <a:p>
            <a:pPr eaLnBrk="1" hangingPunct="1">
              <a:buFontTx/>
              <a:buNone/>
            </a:pPr>
            <a:r>
              <a:rPr lang="zh-CN" altLang="en-US" dirty="0" smtClean="0">
                <a:solidFill>
                  <a:srgbClr val="9900CC"/>
                </a:solidFill>
                <a:latin typeface="宋体" panose="02010600030101010101" pitchFamily="2" charset="-122"/>
                <a:sym typeface="+mn-ea"/>
              </a:rPr>
              <a:t>     ②非线性区          </a:t>
            </a:r>
            <a:r>
              <a:rPr lang="zh-CN" altLang="en-US" dirty="0">
                <a:solidFill>
                  <a:srgbClr val="FF5050"/>
                </a:solidFill>
                <a:latin typeface="宋体" panose="02010600030101010101" pitchFamily="2" charset="-122"/>
                <a:sym typeface="+mn-ea"/>
              </a:rPr>
              <a:t> </a:t>
            </a:r>
            <a:r>
              <a:rPr lang="zh-CN" altLang="en-US" dirty="0" smtClean="0">
                <a:solidFill>
                  <a:srgbClr val="FF5050"/>
                </a:solidFill>
                <a:latin typeface="宋体" panose="02010600030101010101" pitchFamily="2" charset="-122"/>
                <a:sym typeface="+mn-ea"/>
              </a:rPr>
              <a:t>    </a:t>
            </a:r>
            <a:endParaRPr lang="zh-CN" altLang="en-US" b="0" dirty="0" smtClean="0">
              <a:latin typeface="宋体" panose="02010600030101010101" pitchFamily="2" charset="-122"/>
            </a:endParaRPr>
          </a:p>
          <a:p>
            <a:pPr eaLnBrk="1" hangingPunct="1">
              <a:buFontTx/>
              <a:buNone/>
            </a:pPr>
            <a:r>
              <a:rPr lang="zh-CN" altLang="en-US" dirty="0" smtClean="0">
                <a:latin typeface="宋体" panose="02010600030101010101" pitchFamily="2" charset="-122"/>
                <a:sym typeface="+mn-ea"/>
              </a:rPr>
              <a:t>     </a:t>
            </a:r>
            <a:r>
              <a:rPr lang="zh-CN" altLang="en-US" dirty="0" smtClean="0">
                <a:solidFill>
                  <a:srgbClr val="FF3300"/>
                </a:solidFill>
                <a:latin typeface="宋体" panose="02010600030101010101" pitchFamily="2" charset="-122"/>
                <a:sym typeface="+mn-ea"/>
              </a:rPr>
              <a:t>③线性区</a:t>
            </a:r>
            <a:endParaRPr lang="zh-CN" altLang="en-US" b="0" dirty="0" smtClean="0">
              <a:solidFill>
                <a:srgbClr val="FF3300"/>
              </a:solidFill>
              <a:latin typeface="宋体" panose="02010600030101010101" pitchFamily="2" charset="-122"/>
            </a:endParaRPr>
          </a:p>
          <a:p>
            <a:pPr eaLnBrk="1" hangingPunct="1">
              <a:buFontTx/>
              <a:buNone/>
            </a:pPr>
            <a:r>
              <a:rPr lang="zh-CN" altLang="en-US" dirty="0" smtClean="0">
                <a:latin typeface="宋体" panose="02010600030101010101" pitchFamily="2" charset="-122"/>
                <a:sym typeface="+mn-ea"/>
              </a:rPr>
              <a:t>		</a:t>
            </a:r>
            <a:endParaRPr lang="en-US"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eaLnBrk="1" hangingPunct="1">
              <a:buFontTx/>
              <a:buNone/>
            </a:pPr>
            <a:r>
              <a:rPr lang="zh-CN" altLang="en-US" dirty="0" smtClean="0">
                <a:latin typeface="宋体" panose="02010600030101010101" pitchFamily="2" charset="-122"/>
                <a:sym typeface="+mn-ea"/>
              </a:rPr>
              <a:t>发射极接法的输出特性曲线如图所示，它是以</a:t>
            </a:r>
            <a:endParaRPr lang="zh-CN" altLang="en-US" b="0" dirty="0" smtClean="0">
              <a:latin typeface="宋体" panose="02010600030101010101" pitchFamily="2" charset="-122"/>
            </a:endParaRPr>
          </a:p>
          <a:p>
            <a:pPr algn="just" eaLnBrk="1" hangingPunct="1">
              <a:buFontTx/>
              <a:buNone/>
            </a:pPr>
            <a:r>
              <a:rPr lang="en-US" altLang="zh-CN" i="1" dirty="0" err="1" smtClean="0">
                <a:sym typeface="+mn-ea"/>
              </a:rPr>
              <a:t>i</a:t>
            </a:r>
            <a:r>
              <a:rPr lang="en-US" altLang="zh-CN" baseline="-25000" dirty="0" err="1" smtClean="0">
                <a:sym typeface="+mn-ea"/>
              </a:rPr>
              <a:t>B</a:t>
            </a:r>
            <a:r>
              <a:rPr lang="zh-CN" altLang="en-US" dirty="0" smtClean="0">
                <a:sym typeface="+mn-ea"/>
              </a:rPr>
              <a:t>为参变量的一族特性曲线。现以其中任何一条加以说明，</a:t>
            </a:r>
            <a:endParaRPr lang="zh-CN" altLang="en-US" b="0" dirty="0" smtClean="0">
              <a:latin typeface="Times New Roman" panose="02020603050405020304" pitchFamily="18" charset="0"/>
            </a:endParaRPr>
          </a:p>
          <a:p>
            <a:pPr algn="just" eaLnBrk="1" hangingPunct="1">
              <a:buFontTx/>
              <a:buNone/>
            </a:pPr>
            <a:r>
              <a:rPr lang="zh-CN" altLang="en-US" dirty="0" smtClean="0">
                <a:sym typeface="+mn-ea"/>
              </a:rPr>
              <a:t>当</a:t>
            </a:r>
            <a:r>
              <a:rPr lang="en-US" altLang="zh-CN" i="1" dirty="0" err="1" smtClean="0">
                <a:sym typeface="+mn-ea"/>
              </a:rPr>
              <a:t>v</a:t>
            </a:r>
            <a:r>
              <a:rPr lang="en-US" altLang="zh-CN" baseline="-25000" dirty="0" err="1" smtClean="0">
                <a:sym typeface="+mn-ea"/>
              </a:rPr>
              <a:t>CE</a:t>
            </a:r>
            <a:r>
              <a:rPr lang="en-US" altLang="zh-CN" dirty="0" smtClean="0">
                <a:sym typeface="+mn-ea"/>
              </a:rPr>
              <a:t>=0</a:t>
            </a:r>
            <a:r>
              <a:rPr lang="en-US" altLang="zh-CN" dirty="0" smtClean="0">
                <a:sym typeface="+mn-ea"/>
              </a:rPr>
              <a:t> V</a:t>
            </a:r>
            <a:r>
              <a:rPr lang="zh-CN" altLang="en-US" dirty="0" smtClean="0">
                <a:sym typeface="+mn-ea"/>
              </a:rPr>
              <a:t>时，因集电极无收集作用，</a:t>
            </a:r>
            <a:r>
              <a:rPr lang="en-US" altLang="zh-CN" i="1" dirty="0" err="1" smtClean="0">
                <a:sym typeface="+mn-ea"/>
              </a:rPr>
              <a:t>i</a:t>
            </a:r>
            <a:r>
              <a:rPr lang="en-US" altLang="zh-CN" baseline="-25000" dirty="0" err="1" smtClean="0">
                <a:sym typeface="+mn-ea"/>
              </a:rPr>
              <a:t>C</a:t>
            </a:r>
            <a:r>
              <a:rPr lang="en-US" altLang="zh-CN" dirty="0" smtClean="0">
                <a:sym typeface="+mn-ea"/>
              </a:rPr>
              <a:t>=0。</a:t>
            </a:r>
            <a:r>
              <a:rPr lang="zh-CN" altLang="en-US" dirty="0" smtClean="0">
                <a:sym typeface="+mn-ea"/>
              </a:rPr>
              <a:t>当</a:t>
            </a:r>
            <a:r>
              <a:rPr lang="en-US" altLang="zh-CN" i="1" dirty="0" err="1" smtClean="0">
                <a:sym typeface="+mn-ea"/>
              </a:rPr>
              <a:t>v</a:t>
            </a:r>
            <a:r>
              <a:rPr lang="en-US" altLang="zh-CN" baseline="-25000" dirty="0" err="1" smtClean="0">
                <a:sym typeface="+mn-ea"/>
              </a:rPr>
              <a:t>CE</a:t>
            </a:r>
            <a:r>
              <a:rPr lang="zh-CN" altLang="en-US" dirty="0" smtClean="0">
                <a:sym typeface="+mn-ea"/>
              </a:rPr>
              <a:t>稍增大</a:t>
            </a:r>
            <a:endParaRPr lang="zh-CN" altLang="en-US" b="0" dirty="0" smtClean="0">
              <a:latin typeface="Times New Roman" panose="02020603050405020304" pitchFamily="18" charset="0"/>
            </a:endParaRPr>
          </a:p>
          <a:p>
            <a:pPr algn="just" eaLnBrk="1" hangingPunct="1">
              <a:buFontTx/>
              <a:buNone/>
            </a:pPr>
            <a:r>
              <a:rPr lang="zh-CN" altLang="en-US" dirty="0" smtClean="0">
                <a:sym typeface="+mn-ea"/>
              </a:rPr>
              <a:t>时，发射结虽处于正向电压</a:t>
            </a:r>
            <a:endParaRPr lang="zh-CN" altLang="en-US" b="0" dirty="0" smtClean="0">
              <a:latin typeface="Times New Roman" panose="02020603050405020304" pitchFamily="18" charset="0"/>
            </a:endParaRPr>
          </a:p>
          <a:p>
            <a:pPr algn="just" eaLnBrk="1" hangingPunct="1">
              <a:buFontTx/>
              <a:buNone/>
            </a:pPr>
            <a:r>
              <a:rPr lang="zh-CN" altLang="en-US" dirty="0" smtClean="0">
                <a:sym typeface="+mn-ea"/>
              </a:rPr>
              <a:t>之下，但集电结反偏电</a:t>
            </a:r>
            <a:endParaRPr lang="zh-CN" altLang="en-US" b="0" dirty="0" smtClean="0">
              <a:latin typeface="Times New Roman" panose="02020603050405020304" pitchFamily="18" charset="0"/>
            </a:endParaRPr>
          </a:p>
          <a:p>
            <a:pPr algn="just" eaLnBrk="1" hangingPunct="1">
              <a:buFontTx/>
              <a:buNone/>
            </a:pPr>
            <a:r>
              <a:rPr lang="zh-CN" altLang="en-US" dirty="0" smtClean="0">
                <a:sym typeface="+mn-ea"/>
              </a:rPr>
              <a:t>压很小，如</a:t>
            </a:r>
            <a:endParaRPr lang="zh-CN" altLang="en-US" b="0" dirty="0" smtClean="0">
              <a:latin typeface="Times New Roman" panose="02020603050405020304" pitchFamily="18" charset="0"/>
            </a:endParaRPr>
          </a:p>
          <a:p>
            <a:pPr algn="just" eaLnBrk="1" hangingPunct="1">
              <a:buFontTx/>
              <a:buNone/>
            </a:pPr>
            <a:r>
              <a:rPr lang="zh-CN" altLang="zh-CN" i="1" dirty="0" smtClean="0">
                <a:sym typeface="+mn-ea"/>
              </a:rPr>
              <a:t>             </a:t>
            </a:r>
            <a:r>
              <a:rPr lang="en-US" altLang="zh-CN" i="1" dirty="0" err="1" smtClean="0">
                <a:sym typeface="+mn-ea"/>
              </a:rPr>
              <a:t>v</a:t>
            </a:r>
            <a:r>
              <a:rPr lang="en-US" altLang="zh-CN" baseline="-25000" dirty="0" err="1" smtClean="0">
                <a:sym typeface="+mn-ea"/>
              </a:rPr>
              <a:t>CE</a:t>
            </a:r>
            <a:r>
              <a:rPr lang="en-US" altLang="zh-CN" dirty="0" smtClean="0">
                <a:sym typeface="+mn-ea"/>
              </a:rPr>
              <a:t>&lt; 1</a:t>
            </a:r>
            <a:r>
              <a:rPr lang="en-US" altLang="zh-CN" dirty="0" smtClean="0">
                <a:sym typeface="+mn-ea"/>
              </a:rPr>
              <a:t> V</a:t>
            </a:r>
            <a:endParaRPr lang="en-US" altLang="zh-CN" b="0" dirty="0" smtClean="0">
              <a:latin typeface="Times New Roman" panose="02020603050405020304" pitchFamily="18" charset="0"/>
            </a:endParaRPr>
          </a:p>
          <a:p>
            <a:pPr algn="just" eaLnBrk="1" hangingPunct="1">
              <a:buFontTx/>
              <a:buNone/>
            </a:pPr>
            <a:r>
              <a:rPr lang="en-US" altLang="zh-CN" dirty="0" smtClean="0">
                <a:sym typeface="+mn-ea"/>
              </a:rPr>
              <a:t>             </a:t>
            </a:r>
            <a:r>
              <a:rPr lang="en-US" altLang="zh-CN" i="1" dirty="0" err="1" smtClean="0">
                <a:sym typeface="+mn-ea"/>
              </a:rPr>
              <a:t>v</a:t>
            </a:r>
            <a:r>
              <a:rPr lang="en-US" altLang="zh-CN" baseline="-25000" dirty="0" err="1" smtClean="0">
                <a:sym typeface="+mn-ea"/>
              </a:rPr>
              <a:t>BE</a:t>
            </a:r>
            <a:r>
              <a:rPr lang="en-US" altLang="zh-CN" dirty="0" smtClean="0">
                <a:sym typeface="+mn-ea"/>
              </a:rPr>
              <a:t>=0.7</a:t>
            </a:r>
            <a:r>
              <a:rPr lang="en-US" altLang="zh-CN" dirty="0" smtClean="0">
                <a:sym typeface="+mn-ea"/>
              </a:rPr>
              <a:t> V</a:t>
            </a:r>
            <a:endParaRPr lang="en-US" altLang="zh-CN" b="0" dirty="0" smtClean="0">
              <a:latin typeface="Times New Roman" panose="02020603050405020304" pitchFamily="18" charset="0"/>
            </a:endParaRPr>
          </a:p>
          <a:p>
            <a:pPr algn="just" eaLnBrk="1" hangingPunct="1">
              <a:buFontTx/>
              <a:buNone/>
            </a:pPr>
            <a:r>
              <a:rPr lang="en-US" altLang="zh-CN" dirty="0" smtClean="0">
                <a:sym typeface="+mn-ea"/>
              </a:rPr>
              <a:t>     </a:t>
            </a:r>
            <a:r>
              <a:rPr lang="en-US" altLang="zh-CN" i="1" dirty="0" err="1" smtClean="0">
                <a:sym typeface="+mn-ea"/>
              </a:rPr>
              <a:t>v</a:t>
            </a:r>
            <a:r>
              <a:rPr lang="en-US" altLang="zh-CN" baseline="-25000" dirty="0" err="1" smtClean="0">
                <a:sym typeface="+mn-ea"/>
              </a:rPr>
              <a:t>CB</a:t>
            </a:r>
            <a:r>
              <a:rPr lang="en-US" altLang="zh-CN" dirty="0" smtClean="0">
                <a:sym typeface="+mn-ea"/>
              </a:rPr>
              <a:t>= </a:t>
            </a:r>
            <a:r>
              <a:rPr lang="en-US" altLang="zh-CN" i="1" dirty="0" err="1" smtClean="0">
                <a:sym typeface="+mn-ea"/>
              </a:rPr>
              <a:t>v</a:t>
            </a:r>
            <a:r>
              <a:rPr lang="en-US" altLang="zh-CN" baseline="-25000" dirty="0" err="1" smtClean="0">
                <a:sym typeface="+mn-ea"/>
              </a:rPr>
              <a:t>CE</a:t>
            </a:r>
            <a:r>
              <a:rPr lang="en-US" altLang="zh-CN" dirty="0" smtClean="0">
                <a:latin typeface="宋体" panose="02010600030101010101" pitchFamily="2" charset="-122"/>
                <a:sym typeface="+mn-ea"/>
              </a:rPr>
              <a:t>- </a:t>
            </a:r>
            <a:r>
              <a:rPr lang="en-US" altLang="zh-CN" i="1" dirty="0" err="1" smtClean="0">
                <a:sym typeface="+mn-ea"/>
              </a:rPr>
              <a:t>v</a:t>
            </a:r>
            <a:r>
              <a:rPr lang="en-US" altLang="zh-CN" baseline="-25000" dirty="0" err="1" smtClean="0">
                <a:sym typeface="+mn-ea"/>
              </a:rPr>
              <a:t>BE</a:t>
            </a:r>
            <a:r>
              <a:rPr lang="en-US" altLang="zh-CN" dirty="0" smtClean="0">
                <a:sym typeface="+mn-ea"/>
              </a:rPr>
              <a:t>= &lt;0.7</a:t>
            </a:r>
            <a:r>
              <a:rPr lang="en-US" altLang="zh-CN" dirty="0" smtClean="0">
                <a:sym typeface="+mn-ea"/>
              </a:rPr>
              <a:t> V</a:t>
            </a:r>
            <a:endParaRPr lang="en-US" altLang="zh-CN" b="0" dirty="0" smtClean="0">
              <a:latin typeface="Times New Roman" panose="02020603050405020304" pitchFamily="18" charset="0"/>
            </a:endParaRPr>
          </a:p>
          <a:p>
            <a:pPr algn="just" eaLnBrk="1" hangingPunct="1">
              <a:buFontTx/>
              <a:buNone/>
            </a:pPr>
            <a:r>
              <a:rPr lang="zh-CN" altLang="en-US" dirty="0" smtClean="0">
                <a:sym typeface="+mn-ea"/>
              </a:rPr>
              <a:t>集电区收集电子的能力</a:t>
            </a:r>
            <a:endParaRPr lang="zh-CN" altLang="en-US" b="0" dirty="0" smtClean="0">
              <a:latin typeface="Times New Roman" panose="02020603050405020304" pitchFamily="18" charset="0"/>
            </a:endParaRPr>
          </a:p>
          <a:p>
            <a:pPr algn="just" eaLnBrk="1" hangingPunct="1">
              <a:buFontTx/>
              <a:buNone/>
            </a:pPr>
            <a:r>
              <a:rPr lang="zh-CN" altLang="en-US" dirty="0" smtClean="0">
                <a:sym typeface="+mn-ea"/>
              </a:rPr>
              <a:t>很弱，</a:t>
            </a:r>
            <a:r>
              <a:rPr lang="en-US" altLang="zh-CN" i="1" dirty="0" err="1" smtClean="0">
                <a:sym typeface="+mn-ea"/>
              </a:rPr>
              <a:t>i</a:t>
            </a:r>
            <a:r>
              <a:rPr lang="en-US" altLang="zh-CN" baseline="-25000" dirty="0" err="1" smtClean="0">
                <a:sym typeface="+mn-ea"/>
              </a:rPr>
              <a:t>C</a:t>
            </a:r>
            <a:r>
              <a:rPr lang="zh-CN" altLang="en-US" dirty="0" smtClean="0">
                <a:sym typeface="+mn-ea"/>
              </a:rPr>
              <a:t>主要由</a:t>
            </a:r>
            <a:r>
              <a:rPr lang="en-US" altLang="zh-CN" i="1" dirty="0" err="1" smtClean="0">
                <a:sym typeface="+mn-ea"/>
              </a:rPr>
              <a:t>v</a:t>
            </a:r>
            <a:r>
              <a:rPr lang="en-US" altLang="zh-CN" baseline="-25000" dirty="0" err="1" smtClean="0">
                <a:sym typeface="+mn-ea"/>
              </a:rPr>
              <a:t>CE</a:t>
            </a:r>
            <a:r>
              <a:rPr lang="zh-CN" altLang="en-US" dirty="0" smtClean="0">
                <a:sym typeface="+mn-ea"/>
              </a:rPr>
              <a:t>决定。</a:t>
            </a:r>
            <a:endParaRPr lang="zh-CN" altLang="en-US" dirty="0" smtClean="0">
              <a:sym typeface="+mn-ea"/>
            </a:endParaRPr>
          </a:p>
          <a:p>
            <a:pPr algn="just" eaLnBrk="1" hangingPunct="1">
              <a:buFontTx/>
              <a:buNone/>
            </a:pPr>
            <a:endParaRPr lang="zh-CN" altLang="en-US" dirty="0" smtClean="0">
              <a:sym typeface="+mn-ea"/>
            </a:endParaRPr>
          </a:p>
          <a:p>
            <a:pPr algn="just" eaLnBrk="1" hangingPunct="1">
              <a:buFontTx/>
              <a:buNone/>
            </a:pPr>
            <a:r>
              <a:rPr lang="zh-CN" altLang="en-US" dirty="0" smtClean="0">
                <a:sym typeface="+mn-ea"/>
              </a:rPr>
              <a:t>当</a:t>
            </a:r>
            <a:r>
              <a:rPr lang="en-US" altLang="zh-CN" i="1" dirty="0" err="1" smtClean="0">
                <a:sym typeface="+mn-ea"/>
              </a:rPr>
              <a:t>v</a:t>
            </a:r>
            <a:r>
              <a:rPr lang="en-US" altLang="zh-CN" baseline="-25000" dirty="0" err="1" smtClean="0">
                <a:sym typeface="+mn-ea"/>
              </a:rPr>
              <a:t>CE</a:t>
            </a:r>
            <a:r>
              <a:rPr lang="zh-CN" altLang="en-US" dirty="0" smtClean="0">
                <a:sym typeface="+mn-ea"/>
              </a:rPr>
              <a:t>增加到使集电结反偏电压较大时，如</a:t>
            </a:r>
            <a:endParaRPr lang="zh-CN" altLang="en-US" b="0" dirty="0" smtClean="0">
              <a:latin typeface="Times New Roman" panose="02020603050405020304" pitchFamily="18" charset="0"/>
            </a:endParaRPr>
          </a:p>
          <a:p>
            <a:pPr eaLnBrk="1" hangingPunct="1">
              <a:buFontTx/>
              <a:buNone/>
            </a:pPr>
            <a:r>
              <a:rPr lang="zh-CN" altLang="zh-CN" i="1" dirty="0" smtClean="0">
                <a:sym typeface="+mn-ea"/>
              </a:rPr>
              <a:t>           </a:t>
            </a:r>
            <a:r>
              <a:rPr lang="en-US" altLang="zh-CN" i="1" dirty="0" err="1" smtClean="0">
                <a:sym typeface="+mn-ea"/>
              </a:rPr>
              <a:t>v</a:t>
            </a:r>
            <a:r>
              <a:rPr lang="en-US" altLang="zh-CN" baseline="-25000" dirty="0" err="1" smtClean="0">
                <a:sym typeface="+mn-ea"/>
              </a:rPr>
              <a:t>CE</a:t>
            </a:r>
            <a:r>
              <a:rPr lang="en-US" altLang="zh-CN" baseline="-25000" dirty="0" smtClean="0">
                <a:sym typeface="+mn-ea"/>
              </a:rPr>
              <a:t> </a:t>
            </a:r>
            <a:r>
              <a:rPr lang="zh-CN" altLang="en-US" dirty="0" smtClean="0">
                <a:sym typeface="+mn-ea"/>
              </a:rPr>
              <a:t>≥1</a:t>
            </a:r>
            <a:r>
              <a:rPr lang="en-US" altLang="zh-CN" dirty="0" smtClean="0">
                <a:sym typeface="+mn-ea"/>
              </a:rPr>
              <a:t> V</a:t>
            </a:r>
            <a:endParaRPr lang="en-US" altLang="zh-CN" b="0" dirty="0" smtClean="0">
              <a:latin typeface="Times New Roman" panose="02020603050405020304" pitchFamily="18" charset="0"/>
            </a:endParaRPr>
          </a:p>
          <a:p>
            <a:pPr eaLnBrk="1" hangingPunct="1">
              <a:buFontTx/>
              <a:buNone/>
            </a:pPr>
            <a:r>
              <a:rPr lang="en-US" altLang="zh-CN" dirty="0" smtClean="0">
                <a:sym typeface="+mn-ea"/>
              </a:rPr>
              <a:t>           </a:t>
            </a:r>
            <a:r>
              <a:rPr lang="en-US" altLang="zh-CN" i="1" dirty="0" err="1" smtClean="0">
                <a:sym typeface="+mn-ea"/>
              </a:rPr>
              <a:t>v</a:t>
            </a:r>
            <a:r>
              <a:rPr lang="en-US" altLang="zh-CN" baseline="-25000" dirty="0" err="1" smtClean="0">
                <a:sym typeface="+mn-ea"/>
              </a:rPr>
              <a:t>BE</a:t>
            </a:r>
            <a:r>
              <a:rPr lang="en-US" altLang="zh-CN" baseline="-25000" dirty="0" smtClean="0">
                <a:sym typeface="+mn-ea"/>
              </a:rPr>
              <a:t> </a:t>
            </a:r>
            <a:r>
              <a:rPr lang="zh-CN" altLang="en-US" dirty="0" smtClean="0">
                <a:sym typeface="+mn-ea"/>
              </a:rPr>
              <a:t>≥0.7</a:t>
            </a:r>
            <a:r>
              <a:rPr lang="en-US" altLang="zh-CN" dirty="0" smtClean="0">
                <a:sym typeface="+mn-ea"/>
              </a:rPr>
              <a:t> V</a:t>
            </a:r>
            <a:endParaRPr lang="en-US" altLang="zh-CN" b="0" dirty="0" smtClean="0">
              <a:latin typeface="Times New Roman" panose="02020603050405020304" pitchFamily="18" charset="0"/>
            </a:endParaRPr>
          </a:p>
          <a:p>
            <a:pPr eaLnBrk="1" hangingPunct="1">
              <a:buFontTx/>
              <a:buNone/>
            </a:pPr>
            <a:r>
              <a:rPr lang="zh-CN" altLang="en-US" dirty="0" smtClean="0">
                <a:sym typeface="+mn-ea"/>
              </a:rPr>
              <a:t>运动到集电结的电子</a:t>
            </a:r>
            <a:endParaRPr lang="zh-CN" altLang="en-US" b="0" dirty="0" smtClean="0">
              <a:latin typeface="Times New Roman" panose="02020603050405020304" pitchFamily="18" charset="0"/>
            </a:endParaRPr>
          </a:p>
          <a:p>
            <a:pPr eaLnBrk="1" hangingPunct="1">
              <a:buFontTx/>
              <a:buNone/>
            </a:pPr>
            <a:r>
              <a:rPr lang="zh-CN" altLang="en-US" dirty="0" smtClean="0">
                <a:sym typeface="+mn-ea"/>
              </a:rPr>
              <a:t>基本上都可以被集电</a:t>
            </a:r>
            <a:endParaRPr lang="zh-CN" altLang="en-US" b="0" dirty="0" smtClean="0">
              <a:latin typeface="Times New Roman" panose="02020603050405020304" pitchFamily="18" charset="0"/>
            </a:endParaRPr>
          </a:p>
          <a:p>
            <a:pPr eaLnBrk="1" hangingPunct="1">
              <a:buFontTx/>
              <a:buNone/>
            </a:pPr>
            <a:r>
              <a:rPr lang="zh-CN" altLang="en-US" dirty="0" smtClean="0">
                <a:sym typeface="+mn-ea"/>
              </a:rPr>
              <a:t>区收集，此后</a:t>
            </a:r>
            <a:r>
              <a:rPr lang="en-US" altLang="zh-CN" i="1" dirty="0" err="1" smtClean="0">
                <a:sym typeface="+mn-ea"/>
              </a:rPr>
              <a:t>v</a:t>
            </a:r>
            <a:r>
              <a:rPr lang="en-US" altLang="zh-CN" baseline="-25000" dirty="0" err="1" smtClean="0">
                <a:sym typeface="+mn-ea"/>
              </a:rPr>
              <a:t>CE</a:t>
            </a:r>
            <a:r>
              <a:rPr lang="zh-CN" altLang="en-US" dirty="0" smtClean="0">
                <a:sym typeface="+mn-ea"/>
              </a:rPr>
              <a:t>再增</a:t>
            </a:r>
            <a:endParaRPr lang="zh-CN" altLang="en-US" b="0" dirty="0" smtClean="0">
              <a:latin typeface="Times New Roman" panose="02020603050405020304" pitchFamily="18" charset="0"/>
            </a:endParaRPr>
          </a:p>
          <a:p>
            <a:pPr eaLnBrk="1" hangingPunct="1">
              <a:buFontTx/>
              <a:buNone/>
            </a:pPr>
            <a:r>
              <a:rPr lang="zh-CN" altLang="en-US" dirty="0" smtClean="0">
                <a:sym typeface="+mn-ea"/>
              </a:rPr>
              <a:t>加，电流也没有明显</a:t>
            </a:r>
            <a:endParaRPr lang="zh-CN" altLang="en-US" b="0" dirty="0" smtClean="0">
              <a:latin typeface="Times New Roman" panose="02020603050405020304" pitchFamily="18" charset="0"/>
            </a:endParaRPr>
          </a:p>
          <a:p>
            <a:pPr eaLnBrk="1" hangingPunct="1">
              <a:buFontTx/>
              <a:buNone/>
            </a:pPr>
            <a:r>
              <a:rPr lang="zh-CN" altLang="en-US" dirty="0" smtClean="0">
                <a:sym typeface="+mn-ea"/>
              </a:rPr>
              <a:t>的增加，特性曲线进</a:t>
            </a:r>
            <a:endParaRPr lang="zh-CN" altLang="en-US" b="0" dirty="0" smtClean="0">
              <a:latin typeface="Times New Roman" panose="02020603050405020304" pitchFamily="18" charset="0"/>
            </a:endParaRPr>
          </a:p>
          <a:p>
            <a:pPr eaLnBrk="1" hangingPunct="1">
              <a:buFontTx/>
              <a:buNone/>
            </a:pPr>
            <a:r>
              <a:rPr lang="zh-CN" altLang="en-US" dirty="0" smtClean="0">
                <a:sym typeface="+mn-ea"/>
              </a:rPr>
              <a:t>入与</a:t>
            </a:r>
            <a:r>
              <a:rPr lang="en-US" altLang="zh-CN" i="1" dirty="0" err="1" smtClean="0">
                <a:sym typeface="+mn-ea"/>
              </a:rPr>
              <a:t>v</a:t>
            </a:r>
            <a:r>
              <a:rPr lang="en-US" altLang="zh-CN" baseline="-25000" dirty="0" err="1" smtClean="0">
                <a:sym typeface="+mn-ea"/>
              </a:rPr>
              <a:t>CE</a:t>
            </a:r>
            <a:r>
              <a:rPr lang="zh-CN" altLang="en-US" dirty="0" smtClean="0">
                <a:sym typeface="+mn-ea"/>
              </a:rPr>
              <a:t>轴基本平行的</a:t>
            </a:r>
            <a:endParaRPr lang="zh-CN" altLang="en-US" b="0" dirty="0" smtClean="0">
              <a:latin typeface="Times New Roman" panose="02020603050405020304" pitchFamily="18" charset="0"/>
            </a:endParaRPr>
          </a:p>
          <a:p>
            <a:pPr eaLnBrk="1" hangingPunct="1">
              <a:buFontTx/>
              <a:buNone/>
            </a:pPr>
            <a:r>
              <a:rPr lang="zh-CN" altLang="en-US" dirty="0" smtClean="0">
                <a:sym typeface="+mn-ea"/>
              </a:rPr>
              <a:t>区域 (这与输入特性曲</a:t>
            </a:r>
            <a:endParaRPr lang="zh-CN" altLang="en-US" b="0" dirty="0" smtClean="0">
              <a:latin typeface="Times New Roman" panose="02020603050405020304" pitchFamily="18" charset="0"/>
            </a:endParaRPr>
          </a:p>
          <a:p>
            <a:pPr eaLnBrk="1" hangingPunct="1">
              <a:buFontTx/>
              <a:buNone/>
            </a:pPr>
            <a:r>
              <a:rPr lang="zh-CN" altLang="en-US" dirty="0" smtClean="0">
                <a:sym typeface="+mn-ea"/>
              </a:rPr>
              <a:t>线随</a:t>
            </a:r>
            <a:r>
              <a:rPr lang="en-US" altLang="zh-CN" i="1" dirty="0" err="1" smtClean="0">
                <a:sym typeface="+mn-ea"/>
              </a:rPr>
              <a:t>v</a:t>
            </a:r>
            <a:r>
              <a:rPr lang="en-US" altLang="zh-CN" baseline="-25000" dirty="0" err="1" smtClean="0">
                <a:sym typeface="+mn-ea"/>
              </a:rPr>
              <a:t>CE</a:t>
            </a:r>
            <a:r>
              <a:rPr lang="zh-CN" altLang="en-US" dirty="0" smtClean="0">
                <a:sym typeface="+mn-ea"/>
              </a:rPr>
              <a:t>增大而右移的</a:t>
            </a:r>
            <a:endParaRPr lang="zh-CN" altLang="en-US" b="0" dirty="0" smtClean="0">
              <a:latin typeface="Times New Roman" panose="02020603050405020304" pitchFamily="18" charset="0"/>
            </a:endParaRPr>
          </a:p>
          <a:p>
            <a:pPr eaLnBrk="1" hangingPunct="1">
              <a:buFontTx/>
              <a:buNone/>
            </a:pPr>
            <a:r>
              <a:rPr lang="zh-CN" altLang="en-US" dirty="0" smtClean="0">
                <a:sym typeface="+mn-ea"/>
              </a:rPr>
              <a:t>原因是一致的) </a:t>
            </a:r>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eaLnBrk="1" hangingPunct="1">
              <a:buFontTx/>
              <a:buNone/>
            </a:pPr>
            <a:r>
              <a:rPr lang="zh-CN" altLang="en-US" dirty="0" smtClean="0">
                <a:latin typeface="宋体" panose="02010600030101010101" pitchFamily="2" charset="-122"/>
                <a:sym typeface="+mn-ea"/>
              </a:rPr>
              <a:t>发射极接法的输出特性曲线如图所示，它是以</a:t>
            </a:r>
            <a:endParaRPr lang="zh-CN" altLang="en-US" b="0" dirty="0" smtClean="0">
              <a:latin typeface="宋体" panose="02010600030101010101" pitchFamily="2" charset="-122"/>
            </a:endParaRPr>
          </a:p>
          <a:p>
            <a:pPr algn="just" eaLnBrk="1" hangingPunct="1">
              <a:buFontTx/>
              <a:buNone/>
            </a:pPr>
            <a:r>
              <a:rPr lang="en-US" altLang="zh-CN" i="1" dirty="0" err="1" smtClean="0">
                <a:sym typeface="+mn-ea"/>
              </a:rPr>
              <a:t>i</a:t>
            </a:r>
            <a:r>
              <a:rPr lang="en-US" altLang="zh-CN" baseline="-25000" dirty="0" err="1" smtClean="0">
                <a:sym typeface="+mn-ea"/>
              </a:rPr>
              <a:t>B</a:t>
            </a:r>
            <a:r>
              <a:rPr lang="zh-CN" altLang="en-US" dirty="0" smtClean="0">
                <a:sym typeface="+mn-ea"/>
              </a:rPr>
              <a:t>为参变量的一族特性曲线。现以其中任何一条加以说明，</a:t>
            </a:r>
            <a:endParaRPr lang="zh-CN" altLang="en-US" b="0" dirty="0" smtClean="0">
              <a:latin typeface="Times New Roman" panose="02020603050405020304" pitchFamily="18" charset="0"/>
            </a:endParaRPr>
          </a:p>
          <a:p>
            <a:pPr algn="just" eaLnBrk="1" hangingPunct="1">
              <a:buFontTx/>
              <a:buNone/>
            </a:pPr>
            <a:r>
              <a:rPr lang="zh-CN" altLang="en-US" dirty="0" smtClean="0">
                <a:sym typeface="+mn-ea"/>
              </a:rPr>
              <a:t>当</a:t>
            </a:r>
            <a:r>
              <a:rPr lang="en-US" altLang="zh-CN" i="1" dirty="0" err="1" smtClean="0">
                <a:sym typeface="+mn-ea"/>
              </a:rPr>
              <a:t>v</a:t>
            </a:r>
            <a:r>
              <a:rPr lang="en-US" altLang="zh-CN" baseline="-25000" dirty="0" err="1" smtClean="0">
                <a:sym typeface="+mn-ea"/>
              </a:rPr>
              <a:t>CE</a:t>
            </a:r>
            <a:r>
              <a:rPr lang="en-US" altLang="zh-CN" dirty="0" smtClean="0">
                <a:sym typeface="+mn-ea"/>
              </a:rPr>
              <a:t>=0</a:t>
            </a:r>
            <a:r>
              <a:rPr lang="en-US" altLang="zh-CN" dirty="0" smtClean="0">
                <a:sym typeface="+mn-ea"/>
              </a:rPr>
              <a:t> V</a:t>
            </a:r>
            <a:r>
              <a:rPr lang="zh-CN" altLang="en-US" dirty="0" smtClean="0">
                <a:sym typeface="+mn-ea"/>
              </a:rPr>
              <a:t>时，因集电极无收集作用，</a:t>
            </a:r>
            <a:r>
              <a:rPr lang="en-US" altLang="zh-CN" i="1" dirty="0" err="1" smtClean="0">
                <a:sym typeface="+mn-ea"/>
              </a:rPr>
              <a:t>i</a:t>
            </a:r>
            <a:r>
              <a:rPr lang="en-US" altLang="zh-CN" baseline="-25000" dirty="0" err="1" smtClean="0">
                <a:sym typeface="+mn-ea"/>
              </a:rPr>
              <a:t>C</a:t>
            </a:r>
            <a:r>
              <a:rPr lang="en-US" altLang="zh-CN" dirty="0" smtClean="0">
                <a:sym typeface="+mn-ea"/>
              </a:rPr>
              <a:t>=0。</a:t>
            </a:r>
            <a:r>
              <a:rPr lang="zh-CN" altLang="en-US" dirty="0" smtClean="0">
                <a:sym typeface="+mn-ea"/>
              </a:rPr>
              <a:t>当</a:t>
            </a:r>
            <a:r>
              <a:rPr lang="en-US" altLang="zh-CN" i="1" dirty="0" err="1" smtClean="0">
                <a:sym typeface="+mn-ea"/>
              </a:rPr>
              <a:t>v</a:t>
            </a:r>
            <a:r>
              <a:rPr lang="en-US" altLang="zh-CN" baseline="-25000" dirty="0" err="1" smtClean="0">
                <a:sym typeface="+mn-ea"/>
              </a:rPr>
              <a:t>CE</a:t>
            </a:r>
            <a:r>
              <a:rPr lang="zh-CN" altLang="en-US" dirty="0" smtClean="0">
                <a:sym typeface="+mn-ea"/>
              </a:rPr>
              <a:t>稍增大</a:t>
            </a:r>
            <a:endParaRPr lang="zh-CN" altLang="en-US" b="0" dirty="0" smtClean="0">
              <a:latin typeface="Times New Roman" panose="02020603050405020304" pitchFamily="18" charset="0"/>
            </a:endParaRPr>
          </a:p>
          <a:p>
            <a:pPr algn="just" eaLnBrk="1" hangingPunct="1">
              <a:buFontTx/>
              <a:buNone/>
            </a:pPr>
            <a:r>
              <a:rPr lang="zh-CN" altLang="en-US" dirty="0" smtClean="0">
                <a:sym typeface="+mn-ea"/>
              </a:rPr>
              <a:t>时，发射结虽处于正向电压</a:t>
            </a:r>
            <a:endParaRPr lang="zh-CN" altLang="en-US" b="0" dirty="0" smtClean="0">
              <a:latin typeface="Times New Roman" panose="02020603050405020304" pitchFamily="18" charset="0"/>
            </a:endParaRPr>
          </a:p>
          <a:p>
            <a:pPr algn="just" eaLnBrk="1" hangingPunct="1">
              <a:buFontTx/>
              <a:buNone/>
            </a:pPr>
            <a:r>
              <a:rPr lang="zh-CN" altLang="en-US" dirty="0" smtClean="0">
                <a:sym typeface="+mn-ea"/>
              </a:rPr>
              <a:t>之下，但集电结反偏电</a:t>
            </a:r>
            <a:endParaRPr lang="zh-CN" altLang="en-US" b="0" dirty="0" smtClean="0">
              <a:latin typeface="Times New Roman" panose="02020603050405020304" pitchFamily="18" charset="0"/>
            </a:endParaRPr>
          </a:p>
          <a:p>
            <a:pPr algn="just" eaLnBrk="1" hangingPunct="1">
              <a:buFontTx/>
              <a:buNone/>
            </a:pPr>
            <a:r>
              <a:rPr lang="zh-CN" altLang="en-US" dirty="0" smtClean="0">
                <a:sym typeface="+mn-ea"/>
              </a:rPr>
              <a:t>压很小，如</a:t>
            </a:r>
            <a:endParaRPr lang="zh-CN" altLang="en-US" b="0" dirty="0" smtClean="0">
              <a:latin typeface="Times New Roman" panose="02020603050405020304" pitchFamily="18" charset="0"/>
            </a:endParaRPr>
          </a:p>
          <a:p>
            <a:pPr algn="just" eaLnBrk="1" hangingPunct="1">
              <a:buFontTx/>
              <a:buNone/>
            </a:pPr>
            <a:r>
              <a:rPr lang="zh-CN" altLang="zh-CN" i="1" dirty="0" smtClean="0">
                <a:sym typeface="+mn-ea"/>
              </a:rPr>
              <a:t>             </a:t>
            </a:r>
            <a:r>
              <a:rPr lang="en-US" altLang="zh-CN" i="1" dirty="0" err="1" smtClean="0">
                <a:sym typeface="+mn-ea"/>
              </a:rPr>
              <a:t>v</a:t>
            </a:r>
            <a:r>
              <a:rPr lang="en-US" altLang="zh-CN" baseline="-25000" dirty="0" err="1" smtClean="0">
                <a:sym typeface="+mn-ea"/>
              </a:rPr>
              <a:t>CE</a:t>
            </a:r>
            <a:r>
              <a:rPr lang="en-US" altLang="zh-CN" dirty="0" smtClean="0">
                <a:sym typeface="+mn-ea"/>
              </a:rPr>
              <a:t>&lt; 1</a:t>
            </a:r>
            <a:r>
              <a:rPr lang="en-US" altLang="zh-CN" dirty="0" smtClean="0">
                <a:sym typeface="+mn-ea"/>
              </a:rPr>
              <a:t> V</a:t>
            </a:r>
            <a:endParaRPr lang="en-US" altLang="zh-CN" b="0" dirty="0" smtClean="0">
              <a:latin typeface="Times New Roman" panose="02020603050405020304" pitchFamily="18" charset="0"/>
            </a:endParaRPr>
          </a:p>
          <a:p>
            <a:pPr algn="just" eaLnBrk="1" hangingPunct="1">
              <a:buFontTx/>
              <a:buNone/>
            </a:pPr>
            <a:r>
              <a:rPr lang="en-US" altLang="zh-CN" dirty="0" smtClean="0">
                <a:sym typeface="+mn-ea"/>
              </a:rPr>
              <a:t>             </a:t>
            </a:r>
            <a:r>
              <a:rPr lang="en-US" altLang="zh-CN" i="1" dirty="0" err="1" smtClean="0">
                <a:sym typeface="+mn-ea"/>
              </a:rPr>
              <a:t>v</a:t>
            </a:r>
            <a:r>
              <a:rPr lang="en-US" altLang="zh-CN" baseline="-25000" dirty="0" err="1" smtClean="0">
                <a:sym typeface="+mn-ea"/>
              </a:rPr>
              <a:t>BE</a:t>
            </a:r>
            <a:r>
              <a:rPr lang="en-US" altLang="zh-CN" dirty="0" smtClean="0">
                <a:sym typeface="+mn-ea"/>
              </a:rPr>
              <a:t>=0.7</a:t>
            </a:r>
            <a:r>
              <a:rPr lang="en-US" altLang="zh-CN" dirty="0" smtClean="0">
                <a:sym typeface="+mn-ea"/>
              </a:rPr>
              <a:t> V</a:t>
            </a:r>
            <a:endParaRPr lang="en-US" altLang="zh-CN" b="0" dirty="0" smtClean="0">
              <a:latin typeface="Times New Roman" panose="02020603050405020304" pitchFamily="18" charset="0"/>
            </a:endParaRPr>
          </a:p>
          <a:p>
            <a:pPr algn="just" eaLnBrk="1" hangingPunct="1">
              <a:buFontTx/>
              <a:buNone/>
            </a:pPr>
            <a:r>
              <a:rPr lang="en-US" altLang="zh-CN" dirty="0" smtClean="0">
                <a:sym typeface="+mn-ea"/>
              </a:rPr>
              <a:t>     </a:t>
            </a:r>
            <a:r>
              <a:rPr lang="en-US" altLang="zh-CN" i="1" dirty="0" err="1" smtClean="0">
                <a:sym typeface="+mn-ea"/>
              </a:rPr>
              <a:t>v</a:t>
            </a:r>
            <a:r>
              <a:rPr lang="en-US" altLang="zh-CN" baseline="-25000" dirty="0" err="1" smtClean="0">
                <a:sym typeface="+mn-ea"/>
              </a:rPr>
              <a:t>CB</a:t>
            </a:r>
            <a:r>
              <a:rPr lang="en-US" altLang="zh-CN" dirty="0" smtClean="0">
                <a:sym typeface="+mn-ea"/>
              </a:rPr>
              <a:t>= </a:t>
            </a:r>
            <a:r>
              <a:rPr lang="en-US" altLang="zh-CN" i="1" dirty="0" err="1" smtClean="0">
                <a:sym typeface="+mn-ea"/>
              </a:rPr>
              <a:t>v</a:t>
            </a:r>
            <a:r>
              <a:rPr lang="en-US" altLang="zh-CN" baseline="-25000" dirty="0" err="1" smtClean="0">
                <a:sym typeface="+mn-ea"/>
              </a:rPr>
              <a:t>CE</a:t>
            </a:r>
            <a:r>
              <a:rPr lang="en-US" altLang="zh-CN" dirty="0" smtClean="0">
                <a:latin typeface="宋体" panose="02010600030101010101" pitchFamily="2" charset="-122"/>
                <a:sym typeface="+mn-ea"/>
              </a:rPr>
              <a:t>- </a:t>
            </a:r>
            <a:r>
              <a:rPr lang="en-US" altLang="zh-CN" i="1" dirty="0" err="1" smtClean="0">
                <a:sym typeface="+mn-ea"/>
              </a:rPr>
              <a:t>v</a:t>
            </a:r>
            <a:r>
              <a:rPr lang="en-US" altLang="zh-CN" baseline="-25000" dirty="0" err="1" smtClean="0">
                <a:sym typeface="+mn-ea"/>
              </a:rPr>
              <a:t>BE</a:t>
            </a:r>
            <a:r>
              <a:rPr lang="en-US" altLang="zh-CN" dirty="0" smtClean="0">
                <a:sym typeface="+mn-ea"/>
              </a:rPr>
              <a:t>= &lt;0.7</a:t>
            </a:r>
            <a:r>
              <a:rPr lang="en-US" altLang="zh-CN" dirty="0" smtClean="0">
                <a:sym typeface="+mn-ea"/>
              </a:rPr>
              <a:t> V</a:t>
            </a:r>
            <a:endParaRPr lang="en-US" altLang="zh-CN" b="0" dirty="0" smtClean="0">
              <a:latin typeface="Times New Roman" panose="02020603050405020304" pitchFamily="18" charset="0"/>
            </a:endParaRPr>
          </a:p>
          <a:p>
            <a:pPr algn="just" eaLnBrk="1" hangingPunct="1">
              <a:buFontTx/>
              <a:buNone/>
            </a:pPr>
            <a:r>
              <a:rPr lang="zh-CN" altLang="en-US" dirty="0" smtClean="0">
                <a:sym typeface="+mn-ea"/>
              </a:rPr>
              <a:t>集电区收集电子的能力</a:t>
            </a:r>
            <a:endParaRPr lang="zh-CN" altLang="en-US" b="0" dirty="0" smtClean="0">
              <a:latin typeface="Times New Roman" panose="02020603050405020304" pitchFamily="18" charset="0"/>
            </a:endParaRPr>
          </a:p>
          <a:p>
            <a:pPr algn="just" eaLnBrk="1" hangingPunct="1">
              <a:buFontTx/>
              <a:buNone/>
            </a:pPr>
            <a:r>
              <a:rPr lang="zh-CN" altLang="en-US" dirty="0" smtClean="0">
                <a:sym typeface="+mn-ea"/>
              </a:rPr>
              <a:t>很弱，</a:t>
            </a:r>
            <a:r>
              <a:rPr lang="en-US" altLang="zh-CN" i="1" dirty="0" err="1" smtClean="0">
                <a:sym typeface="+mn-ea"/>
              </a:rPr>
              <a:t>i</a:t>
            </a:r>
            <a:r>
              <a:rPr lang="en-US" altLang="zh-CN" baseline="-25000" dirty="0" err="1" smtClean="0">
                <a:sym typeface="+mn-ea"/>
              </a:rPr>
              <a:t>C</a:t>
            </a:r>
            <a:r>
              <a:rPr lang="zh-CN" altLang="en-US" dirty="0" smtClean="0">
                <a:sym typeface="+mn-ea"/>
              </a:rPr>
              <a:t>主要由</a:t>
            </a:r>
            <a:r>
              <a:rPr lang="en-US" altLang="zh-CN" i="1" dirty="0" err="1" smtClean="0">
                <a:sym typeface="+mn-ea"/>
              </a:rPr>
              <a:t>v</a:t>
            </a:r>
            <a:r>
              <a:rPr lang="en-US" altLang="zh-CN" baseline="-25000" dirty="0" err="1" smtClean="0">
                <a:sym typeface="+mn-ea"/>
              </a:rPr>
              <a:t>CE</a:t>
            </a:r>
            <a:r>
              <a:rPr lang="zh-CN" altLang="en-US" dirty="0" smtClean="0">
                <a:sym typeface="+mn-ea"/>
              </a:rPr>
              <a:t>决定。</a:t>
            </a:r>
            <a:endParaRPr lang="zh-CN" altLang="en-US" dirty="0" smtClean="0">
              <a:sym typeface="+mn-ea"/>
            </a:endParaRPr>
          </a:p>
          <a:p>
            <a:pPr algn="just" eaLnBrk="1" hangingPunct="1">
              <a:buFontTx/>
              <a:buNone/>
            </a:pPr>
            <a:endParaRPr lang="zh-CN" altLang="en-US" dirty="0" smtClean="0">
              <a:sym typeface="+mn-ea"/>
            </a:endParaRPr>
          </a:p>
          <a:p>
            <a:pPr algn="just" eaLnBrk="1" hangingPunct="1">
              <a:buFontTx/>
              <a:buNone/>
            </a:pPr>
            <a:r>
              <a:rPr lang="zh-CN" altLang="en-US" dirty="0" smtClean="0">
                <a:sym typeface="+mn-ea"/>
              </a:rPr>
              <a:t>当</a:t>
            </a:r>
            <a:r>
              <a:rPr lang="en-US" altLang="zh-CN" i="1" dirty="0" err="1" smtClean="0">
                <a:sym typeface="+mn-ea"/>
              </a:rPr>
              <a:t>v</a:t>
            </a:r>
            <a:r>
              <a:rPr lang="en-US" altLang="zh-CN" baseline="-25000" dirty="0" err="1" smtClean="0">
                <a:sym typeface="+mn-ea"/>
              </a:rPr>
              <a:t>CE</a:t>
            </a:r>
            <a:r>
              <a:rPr lang="zh-CN" altLang="en-US" dirty="0" smtClean="0">
                <a:sym typeface="+mn-ea"/>
              </a:rPr>
              <a:t>增加到使集电结反偏电压较大时，如</a:t>
            </a:r>
            <a:endParaRPr lang="zh-CN" altLang="en-US" b="0" dirty="0" smtClean="0">
              <a:latin typeface="Times New Roman" panose="02020603050405020304" pitchFamily="18" charset="0"/>
            </a:endParaRPr>
          </a:p>
          <a:p>
            <a:pPr eaLnBrk="1" hangingPunct="1">
              <a:buFontTx/>
              <a:buNone/>
            </a:pPr>
            <a:r>
              <a:rPr lang="zh-CN" altLang="zh-CN" i="1" dirty="0" smtClean="0">
                <a:sym typeface="+mn-ea"/>
              </a:rPr>
              <a:t>           </a:t>
            </a:r>
            <a:r>
              <a:rPr lang="en-US" altLang="zh-CN" i="1" dirty="0" err="1" smtClean="0">
                <a:sym typeface="+mn-ea"/>
              </a:rPr>
              <a:t>v</a:t>
            </a:r>
            <a:r>
              <a:rPr lang="en-US" altLang="zh-CN" baseline="-25000" dirty="0" err="1" smtClean="0">
                <a:sym typeface="+mn-ea"/>
              </a:rPr>
              <a:t>CE</a:t>
            </a:r>
            <a:r>
              <a:rPr lang="en-US" altLang="zh-CN" baseline="-25000" dirty="0" smtClean="0">
                <a:sym typeface="+mn-ea"/>
              </a:rPr>
              <a:t> </a:t>
            </a:r>
            <a:r>
              <a:rPr lang="zh-CN" altLang="en-US" dirty="0" smtClean="0">
                <a:sym typeface="+mn-ea"/>
              </a:rPr>
              <a:t>≥1</a:t>
            </a:r>
            <a:r>
              <a:rPr lang="en-US" altLang="zh-CN" dirty="0" smtClean="0">
                <a:sym typeface="+mn-ea"/>
              </a:rPr>
              <a:t> V</a:t>
            </a:r>
            <a:endParaRPr lang="en-US" altLang="zh-CN" b="0" dirty="0" smtClean="0">
              <a:latin typeface="Times New Roman" panose="02020603050405020304" pitchFamily="18" charset="0"/>
            </a:endParaRPr>
          </a:p>
          <a:p>
            <a:pPr eaLnBrk="1" hangingPunct="1">
              <a:buFontTx/>
              <a:buNone/>
            </a:pPr>
            <a:r>
              <a:rPr lang="en-US" altLang="zh-CN" dirty="0" smtClean="0">
                <a:sym typeface="+mn-ea"/>
              </a:rPr>
              <a:t>           </a:t>
            </a:r>
            <a:r>
              <a:rPr lang="en-US" altLang="zh-CN" i="1" dirty="0" err="1" smtClean="0">
                <a:sym typeface="+mn-ea"/>
              </a:rPr>
              <a:t>v</a:t>
            </a:r>
            <a:r>
              <a:rPr lang="en-US" altLang="zh-CN" baseline="-25000" dirty="0" err="1" smtClean="0">
                <a:sym typeface="+mn-ea"/>
              </a:rPr>
              <a:t>BE</a:t>
            </a:r>
            <a:r>
              <a:rPr lang="en-US" altLang="zh-CN" baseline="-25000" dirty="0" smtClean="0">
                <a:sym typeface="+mn-ea"/>
              </a:rPr>
              <a:t> </a:t>
            </a:r>
            <a:r>
              <a:rPr lang="zh-CN" altLang="en-US" dirty="0" smtClean="0">
                <a:sym typeface="+mn-ea"/>
              </a:rPr>
              <a:t>≥0.7</a:t>
            </a:r>
            <a:r>
              <a:rPr lang="en-US" altLang="zh-CN" dirty="0" smtClean="0">
                <a:sym typeface="+mn-ea"/>
              </a:rPr>
              <a:t> V</a:t>
            </a:r>
            <a:endParaRPr lang="en-US" altLang="zh-CN" b="0" dirty="0" smtClean="0">
              <a:latin typeface="Times New Roman" panose="02020603050405020304" pitchFamily="18" charset="0"/>
            </a:endParaRPr>
          </a:p>
          <a:p>
            <a:pPr eaLnBrk="1" hangingPunct="1">
              <a:buFontTx/>
              <a:buNone/>
            </a:pPr>
            <a:r>
              <a:rPr lang="zh-CN" altLang="en-US" dirty="0" smtClean="0">
                <a:sym typeface="+mn-ea"/>
              </a:rPr>
              <a:t>运动到集电结的电子</a:t>
            </a:r>
            <a:endParaRPr lang="zh-CN" altLang="en-US" b="0" dirty="0" smtClean="0">
              <a:latin typeface="Times New Roman" panose="02020603050405020304" pitchFamily="18" charset="0"/>
            </a:endParaRPr>
          </a:p>
          <a:p>
            <a:pPr eaLnBrk="1" hangingPunct="1">
              <a:buFontTx/>
              <a:buNone/>
            </a:pPr>
            <a:r>
              <a:rPr lang="zh-CN" altLang="en-US" dirty="0" smtClean="0">
                <a:sym typeface="+mn-ea"/>
              </a:rPr>
              <a:t>基本上都可以被集电</a:t>
            </a:r>
            <a:endParaRPr lang="zh-CN" altLang="en-US" b="0" dirty="0" smtClean="0">
              <a:latin typeface="Times New Roman" panose="02020603050405020304" pitchFamily="18" charset="0"/>
            </a:endParaRPr>
          </a:p>
          <a:p>
            <a:pPr eaLnBrk="1" hangingPunct="1">
              <a:buFontTx/>
              <a:buNone/>
            </a:pPr>
            <a:r>
              <a:rPr lang="zh-CN" altLang="en-US" dirty="0" smtClean="0">
                <a:sym typeface="+mn-ea"/>
              </a:rPr>
              <a:t>区收集，此后</a:t>
            </a:r>
            <a:r>
              <a:rPr lang="en-US" altLang="zh-CN" i="1" dirty="0" err="1" smtClean="0">
                <a:sym typeface="+mn-ea"/>
              </a:rPr>
              <a:t>v</a:t>
            </a:r>
            <a:r>
              <a:rPr lang="en-US" altLang="zh-CN" baseline="-25000" dirty="0" err="1" smtClean="0">
                <a:sym typeface="+mn-ea"/>
              </a:rPr>
              <a:t>CE</a:t>
            </a:r>
            <a:r>
              <a:rPr lang="zh-CN" altLang="en-US" dirty="0" smtClean="0">
                <a:sym typeface="+mn-ea"/>
              </a:rPr>
              <a:t>再增</a:t>
            </a:r>
            <a:endParaRPr lang="zh-CN" altLang="en-US" b="0" dirty="0" smtClean="0">
              <a:latin typeface="Times New Roman" panose="02020603050405020304" pitchFamily="18" charset="0"/>
            </a:endParaRPr>
          </a:p>
          <a:p>
            <a:pPr eaLnBrk="1" hangingPunct="1">
              <a:buFontTx/>
              <a:buNone/>
            </a:pPr>
            <a:r>
              <a:rPr lang="zh-CN" altLang="en-US" dirty="0" smtClean="0">
                <a:sym typeface="+mn-ea"/>
              </a:rPr>
              <a:t>加，电流也没有明显</a:t>
            </a:r>
            <a:endParaRPr lang="zh-CN" altLang="en-US" b="0" dirty="0" smtClean="0">
              <a:latin typeface="Times New Roman" panose="02020603050405020304" pitchFamily="18" charset="0"/>
            </a:endParaRPr>
          </a:p>
          <a:p>
            <a:pPr eaLnBrk="1" hangingPunct="1">
              <a:buFontTx/>
              <a:buNone/>
            </a:pPr>
            <a:r>
              <a:rPr lang="zh-CN" altLang="en-US" dirty="0" smtClean="0">
                <a:sym typeface="+mn-ea"/>
              </a:rPr>
              <a:t>的增加，特性曲线进</a:t>
            </a:r>
            <a:endParaRPr lang="zh-CN" altLang="en-US" b="0" dirty="0" smtClean="0">
              <a:latin typeface="Times New Roman" panose="02020603050405020304" pitchFamily="18" charset="0"/>
            </a:endParaRPr>
          </a:p>
          <a:p>
            <a:pPr eaLnBrk="1" hangingPunct="1">
              <a:buFontTx/>
              <a:buNone/>
            </a:pPr>
            <a:r>
              <a:rPr lang="zh-CN" altLang="en-US" dirty="0" smtClean="0">
                <a:sym typeface="+mn-ea"/>
              </a:rPr>
              <a:t>入与</a:t>
            </a:r>
            <a:r>
              <a:rPr lang="en-US" altLang="zh-CN" i="1" dirty="0" err="1" smtClean="0">
                <a:sym typeface="+mn-ea"/>
              </a:rPr>
              <a:t>v</a:t>
            </a:r>
            <a:r>
              <a:rPr lang="en-US" altLang="zh-CN" baseline="-25000" dirty="0" err="1" smtClean="0">
                <a:sym typeface="+mn-ea"/>
              </a:rPr>
              <a:t>CE</a:t>
            </a:r>
            <a:r>
              <a:rPr lang="zh-CN" altLang="en-US" dirty="0" smtClean="0">
                <a:sym typeface="+mn-ea"/>
              </a:rPr>
              <a:t>轴基本平行的</a:t>
            </a:r>
            <a:endParaRPr lang="zh-CN" altLang="en-US" b="0" dirty="0" smtClean="0">
              <a:latin typeface="Times New Roman" panose="02020603050405020304" pitchFamily="18" charset="0"/>
            </a:endParaRPr>
          </a:p>
          <a:p>
            <a:pPr eaLnBrk="1" hangingPunct="1">
              <a:buFontTx/>
              <a:buNone/>
            </a:pPr>
            <a:r>
              <a:rPr lang="zh-CN" altLang="en-US" dirty="0" smtClean="0">
                <a:sym typeface="+mn-ea"/>
              </a:rPr>
              <a:t>区域 (这与输入特性曲</a:t>
            </a:r>
            <a:endParaRPr lang="zh-CN" altLang="en-US" b="0" dirty="0" smtClean="0">
              <a:latin typeface="Times New Roman" panose="02020603050405020304" pitchFamily="18" charset="0"/>
            </a:endParaRPr>
          </a:p>
          <a:p>
            <a:pPr eaLnBrk="1" hangingPunct="1">
              <a:buFontTx/>
              <a:buNone/>
            </a:pPr>
            <a:r>
              <a:rPr lang="zh-CN" altLang="en-US" dirty="0" smtClean="0">
                <a:sym typeface="+mn-ea"/>
              </a:rPr>
              <a:t>线随</a:t>
            </a:r>
            <a:r>
              <a:rPr lang="en-US" altLang="zh-CN" i="1" dirty="0" err="1" smtClean="0">
                <a:sym typeface="+mn-ea"/>
              </a:rPr>
              <a:t>v</a:t>
            </a:r>
            <a:r>
              <a:rPr lang="en-US" altLang="zh-CN" baseline="-25000" dirty="0" err="1" smtClean="0">
                <a:sym typeface="+mn-ea"/>
              </a:rPr>
              <a:t>CE</a:t>
            </a:r>
            <a:r>
              <a:rPr lang="zh-CN" altLang="en-US" dirty="0" smtClean="0">
                <a:sym typeface="+mn-ea"/>
              </a:rPr>
              <a:t>增大而右移的</a:t>
            </a:r>
            <a:endParaRPr lang="zh-CN" altLang="en-US" b="0" dirty="0" smtClean="0">
              <a:latin typeface="Times New Roman" panose="02020603050405020304" pitchFamily="18" charset="0"/>
            </a:endParaRPr>
          </a:p>
          <a:p>
            <a:pPr eaLnBrk="1" hangingPunct="1">
              <a:buFontTx/>
              <a:buNone/>
            </a:pPr>
            <a:r>
              <a:rPr lang="zh-CN" altLang="en-US" dirty="0" smtClean="0">
                <a:sym typeface="+mn-ea"/>
              </a:rPr>
              <a:t>原因是一致的) </a:t>
            </a:r>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饱和区: </a:t>
            </a:r>
            <a:endParaRPr lang="zh-CN" altLang="en-US"/>
          </a:p>
          <a:p>
            <a:r>
              <a:rPr lang="zh-CN" altLang="en-US"/>
              <a:t>特点：发射结正偏，集电结正偏。</a:t>
            </a:r>
            <a:endParaRPr lang="zh-CN" altLang="en-US"/>
          </a:p>
          <a:p>
            <a:r>
              <a:rPr lang="zh-CN" altLang="en-US"/>
              <a:t>IC受UCE显著控制的区域，该区</a:t>
            </a:r>
            <a:endParaRPr lang="zh-CN" altLang="en-US"/>
          </a:p>
          <a:p>
            <a:r>
              <a:rPr lang="zh-CN" altLang="en-US"/>
              <a:t>域内UCE的数值较小，临界饱和</a:t>
            </a:r>
            <a:endParaRPr lang="zh-CN" altLang="en-US"/>
          </a:p>
          <a:p>
            <a:r>
              <a:rPr lang="zh-CN" altLang="en-US"/>
              <a:t>时 Uces≈0.3V （小功率管）。</a:t>
            </a:r>
            <a:endParaRPr lang="zh-CN" altLang="en-US"/>
          </a:p>
          <a:p>
            <a:endParaRPr lang="zh-CN" altLang="en-US"/>
          </a:p>
          <a:p>
            <a:pPr>
              <a:spcBef>
                <a:spcPct val="0"/>
              </a:spcBef>
              <a:buFontTx/>
              <a:buNone/>
            </a:pPr>
            <a:r>
              <a:rPr lang="zh-CN" altLang="en-US">
                <a:solidFill>
                  <a:srgbClr val="3333FF"/>
                </a:solidFill>
                <a:ea typeface="黑体" panose="02010609060101010101" pitchFamily="49" charset="-122"/>
                <a:sym typeface="+mn-ea"/>
              </a:rPr>
              <a:t>截止区</a:t>
            </a:r>
            <a:r>
              <a:rPr lang="zh-CN" altLang="en-US">
                <a:solidFill>
                  <a:srgbClr val="000000"/>
                </a:solidFill>
                <a:sym typeface="+mn-ea"/>
              </a:rPr>
              <a:t>——</a:t>
            </a:r>
            <a:r>
              <a:rPr lang="en-US" altLang="zh-CN" i="1">
                <a:solidFill>
                  <a:srgbClr val="000000"/>
                </a:solidFill>
                <a:sym typeface="+mn-ea"/>
              </a:rPr>
              <a:t>i</a:t>
            </a:r>
            <a:r>
              <a:rPr lang="en-US" altLang="zh-CN" baseline="-25000">
                <a:solidFill>
                  <a:srgbClr val="000000"/>
                </a:solidFill>
                <a:sym typeface="+mn-ea"/>
              </a:rPr>
              <a:t>C</a:t>
            </a:r>
            <a:r>
              <a:rPr lang="zh-CN" altLang="en-US">
                <a:solidFill>
                  <a:srgbClr val="000000"/>
                </a:solidFill>
                <a:sym typeface="+mn-ea"/>
              </a:rPr>
              <a:t>接近零的区域，相当</a:t>
            </a:r>
            <a:r>
              <a:rPr lang="en-US" altLang="zh-CN" i="1">
                <a:solidFill>
                  <a:srgbClr val="000000"/>
                </a:solidFill>
                <a:sym typeface="+mn-ea"/>
              </a:rPr>
              <a:t>i</a:t>
            </a:r>
            <a:r>
              <a:rPr lang="en-US" altLang="zh-CN" baseline="-25000">
                <a:solidFill>
                  <a:srgbClr val="000000"/>
                </a:solidFill>
                <a:sym typeface="+mn-ea"/>
              </a:rPr>
              <a:t>B</a:t>
            </a:r>
            <a:r>
              <a:rPr lang="en-US" altLang="zh-CN">
                <a:solidFill>
                  <a:srgbClr val="000000"/>
                </a:solidFill>
                <a:sym typeface="+mn-ea"/>
              </a:rPr>
              <a:t>=0</a:t>
            </a:r>
            <a:r>
              <a:rPr lang="zh-CN" altLang="en-US">
                <a:solidFill>
                  <a:srgbClr val="000000"/>
                </a:solidFill>
                <a:sym typeface="+mn-ea"/>
              </a:rPr>
              <a:t>的曲线的下方。</a:t>
            </a:r>
            <a:endParaRPr lang="zh-CN" altLang="en-US" b="0">
              <a:solidFill>
                <a:srgbClr val="000000"/>
              </a:solidFill>
              <a:latin typeface="Times New Roman" panose="02020603050405020304" pitchFamily="18" charset="0"/>
            </a:endParaRPr>
          </a:p>
          <a:p>
            <a:pPr>
              <a:spcBef>
                <a:spcPct val="0"/>
              </a:spcBef>
              <a:buFontTx/>
              <a:buNone/>
            </a:pPr>
            <a:r>
              <a:rPr lang="zh-CN" altLang="en-US">
                <a:solidFill>
                  <a:srgbClr val="000000"/>
                </a:solidFill>
                <a:sym typeface="+mn-ea"/>
              </a:rPr>
              <a:t>                     此时，</a:t>
            </a:r>
            <a:r>
              <a:rPr lang="zh-CN" altLang="en-US">
                <a:solidFill>
                  <a:srgbClr val="FF3300"/>
                </a:solidFill>
                <a:sym typeface="+mn-ea"/>
              </a:rPr>
              <a:t>发射结反偏，</a:t>
            </a:r>
            <a:r>
              <a:rPr lang="zh-CN" altLang="en-US">
                <a:solidFill>
                  <a:srgbClr val="CC0099"/>
                </a:solidFill>
                <a:sym typeface="+mn-ea"/>
              </a:rPr>
              <a:t>集电结反偏。</a:t>
            </a:r>
            <a:endParaRPr lang="zh-CN" altLang="en-US" b="0">
              <a:solidFill>
                <a:srgbClr val="000000"/>
              </a:solidFill>
              <a:latin typeface="Times New Roman" panose="02020603050405020304" pitchFamily="18" charset="0"/>
            </a:endParaRPr>
          </a:p>
          <a:p>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eaLnBrk="1" hangingPunct="1">
              <a:buFontTx/>
              <a:buNone/>
            </a:pPr>
            <a:r>
              <a:rPr lang="zh-CN" altLang="en-US" dirty="0" smtClean="0">
                <a:sym typeface="+mn-ea"/>
              </a:rPr>
              <a:t>在放大区</a:t>
            </a:r>
            <a:r>
              <a:rPr lang="zh-CN" altLang="en-US" i="1" dirty="0" smtClean="0">
                <a:sym typeface="Symbol" panose="05050102010706020507" pitchFamily="18" charset="2"/>
              </a:rPr>
              <a:t> </a:t>
            </a:r>
            <a:r>
              <a:rPr lang="zh-CN" altLang="en-US" dirty="0" smtClean="0">
                <a:sym typeface="+mn-ea"/>
              </a:rPr>
              <a:t>值基本不变，可在共射接法输出</a:t>
            </a:r>
            <a:endParaRPr lang="zh-CN" altLang="en-US" b="0" dirty="0" smtClean="0">
              <a:latin typeface="Times New Roman" panose="02020603050405020304" pitchFamily="18" charset="0"/>
            </a:endParaRPr>
          </a:p>
          <a:p>
            <a:pPr eaLnBrk="1" hangingPunct="1">
              <a:buFontTx/>
              <a:buNone/>
            </a:pPr>
            <a:r>
              <a:rPr lang="zh-CN" altLang="en-US" dirty="0" smtClean="0">
                <a:sym typeface="+mn-ea"/>
              </a:rPr>
              <a:t>特性曲线上，通过垂</a:t>
            </a:r>
            <a:endParaRPr lang="zh-CN" altLang="en-US" b="0" dirty="0" smtClean="0">
              <a:latin typeface="Times New Roman" panose="02020603050405020304" pitchFamily="18" charset="0"/>
            </a:endParaRPr>
          </a:p>
          <a:p>
            <a:pPr eaLnBrk="1" hangingPunct="1">
              <a:buFontTx/>
              <a:buNone/>
            </a:pPr>
            <a:r>
              <a:rPr lang="zh-CN" altLang="en-US" dirty="0" smtClean="0">
                <a:sym typeface="+mn-ea"/>
              </a:rPr>
              <a:t>直于</a:t>
            </a:r>
            <a:r>
              <a:rPr lang="en-US" altLang="zh-CN" i="1" dirty="0" smtClean="0">
                <a:sym typeface="+mn-ea"/>
              </a:rPr>
              <a:t>X </a:t>
            </a:r>
            <a:r>
              <a:rPr lang="zh-CN" altLang="en-US" dirty="0" smtClean="0">
                <a:sym typeface="+mn-ea"/>
              </a:rPr>
              <a:t>轴的直线求取</a:t>
            </a:r>
            <a:endParaRPr lang="zh-CN" altLang="en-US" b="0" dirty="0" smtClean="0">
              <a:latin typeface="Times New Roman" panose="02020603050405020304" pitchFamily="18" charset="0"/>
            </a:endParaRPr>
          </a:p>
          <a:p>
            <a:pPr eaLnBrk="1" hangingPunct="1">
              <a:buFontTx/>
              <a:buNone/>
            </a:pPr>
            <a:r>
              <a:rPr lang="zh-CN" altLang="en-US" dirty="0" smtClean="0">
                <a:sym typeface="Symbol" panose="05050102010706020507" pitchFamily="18" charset="2"/>
              </a:rPr>
              <a:t></a:t>
            </a:r>
            <a:r>
              <a:rPr lang="en-US" altLang="zh-CN" i="1" dirty="0" smtClean="0">
                <a:sym typeface="+mn-ea"/>
              </a:rPr>
              <a:t>I</a:t>
            </a:r>
            <a:r>
              <a:rPr lang="en-US" altLang="zh-CN" baseline="-25000" dirty="0" smtClean="0">
                <a:sym typeface="+mn-ea"/>
              </a:rPr>
              <a:t>C</a:t>
            </a:r>
            <a:r>
              <a:rPr lang="en-US" altLang="zh-CN" dirty="0" smtClean="0">
                <a:sym typeface="+mn-ea"/>
              </a:rPr>
              <a:t>/</a:t>
            </a:r>
            <a:r>
              <a:rPr lang="en-US" altLang="zh-CN" dirty="0" smtClean="0">
                <a:sym typeface="Symbol" panose="05050102010706020507" pitchFamily="18" charset="2"/>
              </a:rPr>
              <a:t></a:t>
            </a:r>
            <a:r>
              <a:rPr lang="en-US" altLang="zh-CN" i="1" dirty="0" smtClean="0">
                <a:sym typeface="+mn-ea"/>
              </a:rPr>
              <a:t>I</a:t>
            </a:r>
            <a:r>
              <a:rPr lang="en-US" altLang="zh-CN" baseline="-25000" dirty="0" smtClean="0">
                <a:sym typeface="+mn-ea"/>
              </a:rPr>
              <a:t>B</a:t>
            </a:r>
            <a:r>
              <a:rPr lang="zh-CN" altLang="en-US" dirty="0" smtClean="0">
                <a:sym typeface="+mn-ea"/>
              </a:rPr>
              <a:t>。</a:t>
            </a:r>
            <a:r>
              <a:rPr lang="zh-CN" altLang="en-US" dirty="0" smtClean="0">
                <a:highlight>
                  <a:srgbClr val="00FF00"/>
                </a:highlight>
                <a:sym typeface="+mn-ea"/>
              </a:rPr>
              <a:t>或在输出特</a:t>
            </a:r>
            <a:endParaRPr lang="en-US" altLang="zh-CN" b="0" dirty="0" smtClean="0">
              <a:highlight>
                <a:srgbClr val="00FF00"/>
              </a:highlight>
              <a:latin typeface="Times New Roman" panose="02020603050405020304" pitchFamily="18" charset="0"/>
            </a:endParaRPr>
          </a:p>
          <a:p>
            <a:pPr eaLnBrk="1" hangingPunct="1">
              <a:buFontTx/>
              <a:buNone/>
            </a:pPr>
            <a:r>
              <a:rPr lang="zh-CN" altLang="en-US" dirty="0" smtClean="0">
                <a:highlight>
                  <a:srgbClr val="00FF00"/>
                </a:highlight>
                <a:sym typeface="+mn-ea"/>
              </a:rPr>
              <a:t>性曲线上通过求某一</a:t>
            </a:r>
            <a:endParaRPr lang="en-US" altLang="zh-CN" b="0" dirty="0" smtClean="0">
              <a:highlight>
                <a:srgbClr val="00FF00"/>
              </a:highlight>
              <a:latin typeface="Times New Roman" panose="02020603050405020304" pitchFamily="18" charset="0"/>
            </a:endParaRPr>
          </a:p>
          <a:p>
            <a:pPr eaLnBrk="1" hangingPunct="1">
              <a:buFontTx/>
              <a:buNone/>
            </a:pPr>
            <a:r>
              <a:rPr lang="zh-CN" altLang="en-US" dirty="0" smtClean="0">
                <a:highlight>
                  <a:srgbClr val="00FF00"/>
                </a:highlight>
                <a:sym typeface="+mn-ea"/>
              </a:rPr>
              <a:t>点的斜率得到</a:t>
            </a:r>
            <a:r>
              <a:rPr lang="zh-CN" altLang="en-US" i="1" dirty="0" smtClean="0">
                <a:highlight>
                  <a:srgbClr val="00FF00"/>
                </a:highlight>
                <a:sym typeface="Symbol" panose="05050102010706020507" pitchFamily="18" charset="2"/>
              </a:rPr>
              <a:t></a:t>
            </a:r>
            <a:r>
              <a:rPr lang="zh-CN" altLang="en-US" dirty="0" smtClean="0">
                <a:highlight>
                  <a:srgbClr val="00FF00"/>
                </a:highlight>
                <a:sym typeface="Symbol" panose="05050102010706020507" pitchFamily="18" charset="2"/>
              </a:rPr>
              <a:t>。</a:t>
            </a:r>
            <a:endParaRPr lang="zh-CN" altLang="en-US" dirty="0" smtClean="0">
              <a:highlight>
                <a:srgbClr val="00FF00"/>
              </a:highlight>
              <a:sym typeface="Symbol" panose="05050102010706020507" pitchFamily="18" charset="2"/>
            </a:endParaRPr>
          </a:p>
          <a:p>
            <a:pPr eaLnBrk="1" hangingPunct="1">
              <a:buFontTx/>
              <a:buNone/>
            </a:pPr>
            <a:endParaRPr lang="zh-CN" altLang="en-US" dirty="0" smtClean="0">
              <a:highlight>
                <a:srgbClr val="00FF00"/>
              </a:highlight>
              <a:sym typeface="Symbol" panose="05050102010706020507" pitchFamily="18" charset="2"/>
            </a:endParaRPr>
          </a:p>
          <a:p>
            <a:pPr eaLnBrk="1" hangingPunct="1">
              <a:buFontTx/>
              <a:buNone/>
            </a:pPr>
            <a:r>
              <a:rPr lang="en-US" altLang="zh-CN" dirty="0">
                <a:solidFill>
                  <a:srgbClr val="000000"/>
                </a:solidFill>
                <a:sym typeface="+mn-ea"/>
              </a:rPr>
              <a:t>        </a:t>
            </a:r>
            <a:r>
              <a:rPr lang="zh-CN" altLang="en-US" dirty="0">
                <a:solidFill>
                  <a:srgbClr val="000000"/>
                </a:solidFill>
                <a:sym typeface="+mn-ea"/>
              </a:rPr>
              <a:t>晶体管</a:t>
            </a:r>
            <a:r>
              <a:rPr lang="zh-CN" altLang="en-US" dirty="0" smtClean="0">
                <a:solidFill>
                  <a:srgbClr val="000000"/>
                </a:solidFill>
                <a:sym typeface="+mn-ea"/>
              </a:rPr>
              <a:t>的 </a:t>
            </a:r>
            <a:r>
              <a:rPr lang="zh-CN" altLang="en-US" i="1" dirty="0" smtClean="0">
                <a:solidFill>
                  <a:srgbClr val="000000"/>
                </a:solidFill>
                <a:sym typeface="Symbol" panose="05050102010706020507" pitchFamily="18" charset="2"/>
              </a:rPr>
              <a:t> </a:t>
            </a:r>
            <a:r>
              <a:rPr lang="zh-CN" altLang="en-US" dirty="0" smtClean="0">
                <a:solidFill>
                  <a:srgbClr val="000000"/>
                </a:solidFill>
                <a:sym typeface="+mn-ea"/>
              </a:rPr>
              <a:t>值</a:t>
            </a:r>
            <a:r>
              <a:rPr lang="zh-CN" altLang="en-US" dirty="0">
                <a:solidFill>
                  <a:srgbClr val="000000"/>
                </a:solidFill>
                <a:sym typeface="+mn-ea"/>
              </a:rPr>
              <a:t>不仅与工作电流有关，而且与工作频率有关。由于结电容的影响，当信号频率增加时，晶体管</a:t>
            </a:r>
            <a:r>
              <a:rPr lang="zh-CN" altLang="en-US" dirty="0" smtClean="0">
                <a:solidFill>
                  <a:srgbClr val="000000"/>
                </a:solidFill>
                <a:sym typeface="+mn-ea"/>
              </a:rPr>
              <a:t>的 </a:t>
            </a:r>
            <a:r>
              <a:rPr lang="zh-CN" altLang="en-US" i="1" dirty="0" smtClean="0">
                <a:solidFill>
                  <a:srgbClr val="000000"/>
                </a:solidFill>
                <a:sym typeface="Symbol" panose="05050102010706020507" pitchFamily="18" charset="2"/>
              </a:rPr>
              <a:t> </a:t>
            </a:r>
            <a:r>
              <a:rPr lang="zh-CN" altLang="en-US" dirty="0" smtClean="0">
                <a:solidFill>
                  <a:srgbClr val="000000"/>
                </a:solidFill>
                <a:sym typeface="+mn-ea"/>
              </a:rPr>
              <a:t>将</a:t>
            </a:r>
            <a:r>
              <a:rPr lang="zh-CN" altLang="en-US" dirty="0">
                <a:solidFill>
                  <a:srgbClr val="000000"/>
                </a:solidFill>
                <a:sym typeface="+mn-ea"/>
              </a:rPr>
              <a:t>会下降。</a:t>
            </a:r>
            <a:endParaRPr lang="zh-CN" altLang="en-US" dirty="0" smtClean="0">
              <a:solidFill>
                <a:srgbClr val="000000"/>
              </a:solidFill>
              <a:sym typeface="+mn-ea"/>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noProof="0" dirty="0" smtClean="0">
                <a:ln>
                  <a:noFill/>
                </a:ln>
                <a:solidFill>
                  <a:srgbClr val="000000"/>
                </a:solidFill>
                <a:effectLst/>
                <a:uLnTx/>
                <a:uFillTx/>
                <a:sym typeface="+mn-ea"/>
              </a:rPr>
              <a:t>至于</a:t>
            </a:r>
            <a:r>
              <a:rPr lang="zh-CN" altLang="en-US" i="1" noProof="0" dirty="0" smtClean="0">
                <a:ln>
                  <a:noFill/>
                </a:ln>
                <a:solidFill>
                  <a:srgbClr val="000000"/>
                </a:solidFill>
                <a:effectLst/>
                <a:uLnTx/>
                <a:uFillTx/>
                <a:sym typeface="Symbol" panose="05050102010706020507" pitchFamily="18" charset="2"/>
              </a:rPr>
              <a:t></a:t>
            </a:r>
            <a:r>
              <a:rPr lang="zh-CN" altLang="en-US" noProof="0" dirty="0" smtClean="0">
                <a:ln>
                  <a:noFill/>
                </a:ln>
                <a:solidFill>
                  <a:srgbClr val="000000"/>
                </a:solidFill>
                <a:effectLst/>
                <a:uLnTx/>
                <a:uFillTx/>
                <a:sym typeface="Symbol" panose="05050102010706020507" pitchFamily="18" charset="2"/>
              </a:rPr>
              <a:t>值</a:t>
            </a:r>
            <a:r>
              <a:rPr lang="zh-CN" altLang="en-US" noProof="0" dirty="0" smtClean="0">
                <a:ln>
                  <a:noFill/>
                </a:ln>
                <a:solidFill>
                  <a:srgbClr val="000000"/>
                </a:solidFill>
                <a:effectLst/>
                <a:uLnTx/>
                <a:uFillTx/>
                <a:sym typeface="+mn-ea"/>
              </a:rPr>
              <a:t>下降多少，不同型号的晶体管，不同的厂家的规定有所差别。</a:t>
            </a:r>
            <a:endParaRPr lang="zh-CN" altLang="en-US" dirty="0"/>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场效应管，功率小，适合集成度</a:t>
            </a:r>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olidFill>
                  <a:srgbClr val="010000"/>
                </a:solidFill>
                <a:sym typeface="+mn-ea"/>
              </a:rPr>
              <a:t>Transister</a:t>
            </a:r>
            <a:endParaRPr lang="en-US" altLang="zh-CN">
              <a:solidFill>
                <a:srgbClr val="010000"/>
              </a:solidFill>
              <a:sym typeface="+mn-ea"/>
            </a:endParaRPr>
          </a:p>
          <a:p>
            <a:r>
              <a:rPr lang="zh-CN" altLang="en-US" noProof="0" smtClean="0">
                <a:ln>
                  <a:noFill/>
                </a:ln>
                <a:solidFill>
                  <a:srgbClr val="010000"/>
                </a:solidFill>
                <a:effectLst/>
                <a:uLnTx/>
                <a:uFillTx/>
                <a:latin typeface="宋体" panose="02010600030101010101" pitchFamily="2" charset="-122"/>
                <a:sym typeface="+mn-ea"/>
              </a:rPr>
              <a:t>是利用输入回路的电场效应控</a:t>
            </a:r>
            <a:r>
              <a:rPr lang="zh-CN" altLang="en-US" noProof="0" smtClean="0">
                <a:ln>
                  <a:noFill/>
                </a:ln>
                <a:solidFill>
                  <a:srgbClr val="010000"/>
                </a:solidFill>
                <a:effectLst/>
                <a:uLnTx/>
                <a:uFillTx/>
                <a:sym typeface="+mn-ea"/>
              </a:rPr>
              <a:t>制输出回路电流的的</a:t>
            </a:r>
            <a:r>
              <a:rPr lang="zh-CN" altLang="en-US" noProof="0" smtClean="0">
                <a:ln>
                  <a:noFill/>
                </a:ln>
                <a:solidFill>
                  <a:srgbClr val="010000"/>
                </a:solidFill>
                <a:effectLst/>
                <a:uLnTx/>
                <a:uFillTx/>
                <a:latin typeface="宋体" panose="02010600030101010101" pitchFamily="2" charset="-122"/>
                <a:sym typeface="+mn-ea"/>
              </a:rPr>
              <a:t>一种</a:t>
            </a:r>
            <a:r>
              <a:rPr lang="zh-CN" altLang="en-US" noProof="0" smtClean="0">
                <a:ln>
                  <a:noFill/>
                </a:ln>
                <a:solidFill>
                  <a:srgbClr val="010000"/>
                </a:solidFill>
                <a:effectLst/>
                <a:uLnTx/>
                <a:uFillTx/>
                <a:sym typeface="+mn-ea"/>
              </a:rPr>
              <a:t>半导体器件</a:t>
            </a:r>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绝缘层</a:t>
            </a:r>
            <a:r>
              <a:rPr lang="en-US" altLang="zh-CN"/>
              <a:t> </a:t>
            </a:r>
            <a:r>
              <a:rPr lang="zh-CN" altLang="en-US"/>
              <a:t>二氧化硅</a:t>
            </a:r>
            <a:r>
              <a:rPr lang="en-US" altLang="zh-CN"/>
              <a:t> </a:t>
            </a:r>
            <a:r>
              <a:rPr lang="zh-CN" altLang="en-US"/>
              <a:t>非常薄</a:t>
            </a:r>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不能移动的负离子</a:t>
            </a:r>
            <a:endParaRPr lang="zh-CN" altLang="en-US"/>
          </a:p>
          <a:p>
            <a:endParaRPr lang="zh-CN" altLang="en-US"/>
          </a:p>
          <a:p>
            <a:r>
              <a:rPr lang="zh-CN" altLang="en-US">
                <a:sym typeface="+mn-ea"/>
              </a:rPr>
              <a:t>当</a:t>
            </a:r>
            <a:r>
              <a:rPr lang="en-US" altLang="zh-CN">
                <a:solidFill>
                  <a:srgbClr val="F52950"/>
                </a:solidFill>
                <a:sym typeface="+mn-ea"/>
              </a:rPr>
              <a:t> </a:t>
            </a:r>
            <a:r>
              <a:rPr lang="en-US" altLang="zh-CN" i="1">
                <a:solidFill>
                  <a:srgbClr val="F52950"/>
                </a:solidFill>
                <a:sym typeface="+mn-ea"/>
              </a:rPr>
              <a:t>V</a:t>
            </a:r>
            <a:r>
              <a:rPr lang="en-US" altLang="zh-CN" baseline="-25000">
                <a:solidFill>
                  <a:srgbClr val="F52950"/>
                </a:solidFill>
                <a:sym typeface="+mn-ea"/>
              </a:rPr>
              <a:t>GS  </a:t>
            </a:r>
            <a:r>
              <a:rPr lang="en-US" altLang="zh-CN">
                <a:solidFill>
                  <a:srgbClr val="F52950"/>
                </a:solidFill>
                <a:sym typeface="+mn-ea"/>
              </a:rPr>
              <a:t>= 0 V </a:t>
            </a:r>
            <a:r>
              <a:rPr lang="zh-CN" altLang="en-US">
                <a:sym typeface="+mn-ea"/>
              </a:rPr>
              <a:t>时</a:t>
            </a:r>
            <a:r>
              <a:rPr lang="zh-CN" altLang="en-US">
                <a:solidFill>
                  <a:srgbClr val="010000"/>
                </a:solidFill>
                <a:sym typeface="+mn-ea"/>
              </a:rPr>
              <a:t>，漏源之间相当两个背靠背的二极管，在</a:t>
            </a:r>
            <a:r>
              <a:rPr lang="en-US" altLang="zh-CN">
                <a:solidFill>
                  <a:srgbClr val="010000"/>
                </a:solidFill>
                <a:sym typeface="+mn-ea"/>
              </a:rPr>
              <a:t>D、S</a:t>
            </a:r>
            <a:r>
              <a:rPr lang="zh-CN" altLang="en-US">
                <a:solidFill>
                  <a:srgbClr val="010000"/>
                </a:solidFill>
                <a:sym typeface="+mn-ea"/>
              </a:rPr>
              <a:t>之间加上电压不会在</a:t>
            </a:r>
            <a:r>
              <a:rPr lang="en-US" altLang="zh-CN">
                <a:solidFill>
                  <a:srgbClr val="010000"/>
                </a:solidFill>
                <a:sym typeface="+mn-ea"/>
              </a:rPr>
              <a:t>D、S</a:t>
            </a:r>
            <a:r>
              <a:rPr lang="zh-CN" altLang="en-US">
                <a:solidFill>
                  <a:srgbClr val="010000"/>
                </a:solidFill>
                <a:sym typeface="+mn-ea"/>
              </a:rPr>
              <a:t>间形成电流。</a:t>
            </a:r>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不能移动的负离子</a:t>
            </a:r>
            <a:endParaRPr lang="zh-CN" altLang="en-US"/>
          </a:p>
          <a:p>
            <a:endParaRPr lang="zh-CN" altLang="en-US"/>
          </a:p>
          <a:p>
            <a:r>
              <a:rPr lang="zh-CN" altLang="en-US">
                <a:sym typeface="+mn-ea"/>
              </a:rPr>
              <a:t>当</a:t>
            </a:r>
            <a:r>
              <a:rPr lang="en-US" altLang="zh-CN">
                <a:solidFill>
                  <a:srgbClr val="F52950"/>
                </a:solidFill>
                <a:sym typeface="+mn-ea"/>
              </a:rPr>
              <a:t> </a:t>
            </a:r>
            <a:r>
              <a:rPr lang="en-US" altLang="zh-CN" i="1">
                <a:solidFill>
                  <a:srgbClr val="F52950"/>
                </a:solidFill>
                <a:sym typeface="+mn-ea"/>
              </a:rPr>
              <a:t>V</a:t>
            </a:r>
            <a:r>
              <a:rPr lang="en-US" altLang="zh-CN" baseline="-25000">
                <a:solidFill>
                  <a:srgbClr val="F52950"/>
                </a:solidFill>
                <a:sym typeface="+mn-ea"/>
              </a:rPr>
              <a:t>GS  </a:t>
            </a:r>
            <a:r>
              <a:rPr lang="en-US" altLang="zh-CN">
                <a:solidFill>
                  <a:srgbClr val="F52950"/>
                </a:solidFill>
                <a:sym typeface="+mn-ea"/>
              </a:rPr>
              <a:t>= 0 V </a:t>
            </a:r>
            <a:r>
              <a:rPr lang="zh-CN" altLang="en-US">
                <a:sym typeface="+mn-ea"/>
              </a:rPr>
              <a:t>时</a:t>
            </a:r>
            <a:r>
              <a:rPr lang="zh-CN" altLang="en-US">
                <a:solidFill>
                  <a:srgbClr val="010000"/>
                </a:solidFill>
                <a:sym typeface="+mn-ea"/>
              </a:rPr>
              <a:t>，漏源之间相当两个背靠背的二极管，在</a:t>
            </a:r>
            <a:r>
              <a:rPr lang="en-US" altLang="zh-CN">
                <a:solidFill>
                  <a:srgbClr val="010000"/>
                </a:solidFill>
                <a:sym typeface="+mn-ea"/>
              </a:rPr>
              <a:t>D、S</a:t>
            </a:r>
            <a:r>
              <a:rPr lang="zh-CN" altLang="en-US">
                <a:solidFill>
                  <a:srgbClr val="010000"/>
                </a:solidFill>
                <a:sym typeface="+mn-ea"/>
              </a:rPr>
              <a:t>之间加上电压不会在</a:t>
            </a:r>
            <a:r>
              <a:rPr lang="en-US" altLang="zh-CN">
                <a:solidFill>
                  <a:srgbClr val="010000"/>
                </a:solidFill>
                <a:sym typeface="+mn-ea"/>
              </a:rPr>
              <a:t>D、S</a:t>
            </a:r>
            <a:r>
              <a:rPr lang="zh-CN" altLang="en-US">
                <a:solidFill>
                  <a:srgbClr val="010000"/>
                </a:solidFill>
                <a:sym typeface="+mn-ea"/>
              </a:rPr>
              <a:t>间形成电流。</a:t>
            </a:r>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不能移动的负离子</a:t>
            </a:r>
            <a:endParaRPr lang="zh-CN" altLang="en-US"/>
          </a:p>
          <a:p>
            <a:endParaRPr lang="zh-CN" altLang="en-US"/>
          </a:p>
          <a:p>
            <a:r>
              <a:rPr lang="zh-CN" altLang="en-US">
                <a:sym typeface="+mn-ea"/>
              </a:rPr>
              <a:t>当</a:t>
            </a:r>
            <a:r>
              <a:rPr lang="en-US" altLang="zh-CN">
                <a:solidFill>
                  <a:srgbClr val="F52950"/>
                </a:solidFill>
                <a:sym typeface="+mn-ea"/>
              </a:rPr>
              <a:t> </a:t>
            </a:r>
            <a:r>
              <a:rPr lang="en-US" altLang="zh-CN" i="1">
                <a:solidFill>
                  <a:srgbClr val="F52950"/>
                </a:solidFill>
                <a:sym typeface="+mn-ea"/>
              </a:rPr>
              <a:t>V</a:t>
            </a:r>
            <a:r>
              <a:rPr lang="en-US" altLang="zh-CN" baseline="-25000">
                <a:solidFill>
                  <a:srgbClr val="F52950"/>
                </a:solidFill>
                <a:sym typeface="+mn-ea"/>
              </a:rPr>
              <a:t>GS  </a:t>
            </a:r>
            <a:r>
              <a:rPr lang="en-US" altLang="zh-CN">
                <a:solidFill>
                  <a:srgbClr val="F52950"/>
                </a:solidFill>
                <a:sym typeface="+mn-ea"/>
              </a:rPr>
              <a:t>= 0 V </a:t>
            </a:r>
            <a:r>
              <a:rPr lang="zh-CN" altLang="en-US">
                <a:sym typeface="+mn-ea"/>
              </a:rPr>
              <a:t>时</a:t>
            </a:r>
            <a:r>
              <a:rPr lang="zh-CN" altLang="en-US">
                <a:solidFill>
                  <a:srgbClr val="010000"/>
                </a:solidFill>
                <a:sym typeface="+mn-ea"/>
              </a:rPr>
              <a:t>，漏源之间相当两个背靠背的二极管，在</a:t>
            </a:r>
            <a:r>
              <a:rPr lang="en-US" altLang="zh-CN">
                <a:solidFill>
                  <a:srgbClr val="010000"/>
                </a:solidFill>
                <a:sym typeface="+mn-ea"/>
              </a:rPr>
              <a:t>D、S</a:t>
            </a:r>
            <a:r>
              <a:rPr lang="zh-CN" altLang="en-US">
                <a:solidFill>
                  <a:srgbClr val="010000"/>
                </a:solidFill>
                <a:sym typeface="+mn-ea"/>
              </a:rPr>
              <a:t>之间加上电压不会在</a:t>
            </a:r>
            <a:r>
              <a:rPr lang="en-US" altLang="zh-CN">
                <a:solidFill>
                  <a:srgbClr val="010000"/>
                </a:solidFill>
                <a:sym typeface="+mn-ea"/>
              </a:rPr>
              <a:t>D、S</a:t>
            </a:r>
            <a:r>
              <a:rPr lang="zh-CN" altLang="en-US">
                <a:solidFill>
                  <a:srgbClr val="010000"/>
                </a:solidFill>
                <a:sym typeface="+mn-ea"/>
              </a:rPr>
              <a:t>间形成电流。</a:t>
            </a:r>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342900" marR="0" lvl="0" indent="-342900" algn="l" defTabSz="914400" rtl="0" eaLnBrk="1" latinLnBrk="0" hangingPunct="1">
              <a:lnSpc>
                <a:spcPct val="110000"/>
              </a:lnSpc>
              <a:spcBef>
                <a:spcPct val="20000"/>
              </a:spcBef>
              <a:spcAft>
                <a:spcPct val="0"/>
              </a:spcAft>
              <a:buClr>
                <a:srgbClr val="FF9966"/>
              </a:buClr>
              <a:buSzPct val="50000"/>
              <a:buFont typeface="Monotype Sorts" pitchFamily="2" charset="2"/>
              <a:buNone/>
              <a:defRPr/>
            </a:pPr>
            <a:r>
              <a:rPr lang="en-US" altLang="zh-CN" b="1" i="1" noProof="0" dirty="0" smtClean="0">
                <a:ln>
                  <a:noFill/>
                </a:ln>
                <a:solidFill>
                  <a:srgbClr val="007032"/>
                </a:solidFill>
                <a:effectLst/>
                <a:uLnTx/>
                <a:uFillTx/>
                <a:sym typeface="+mn-ea"/>
              </a:rPr>
              <a:t>V</a:t>
            </a:r>
            <a:r>
              <a:rPr lang="en-US" altLang="zh-CN" b="1" baseline="-25000" noProof="0" dirty="0" smtClean="0">
                <a:ln>
                  <a:noFill/>
                </a:ln>
                <a:solidFill>
                  <a:srgbClr val="007032"/>
                </a:solidFill>
                <a:effectLst/>
                <a:uLnTx/>
                <a:uFillTx/>
                <a:sym typeface="+mn-ea"/>
              </a:rPr>
              <a:t>DS</a:t>
            </a:r>
            <a:r>
              <a:rPr lang="zh-CN" altLang="en-US" noProof="0" dirty="0" smtClean="0">
                <a:ln>
                  <a:noFill/>
                </a:ln>
                <a:solidFill>
                  <a:srgbClr val="010000"/>
                </a:solidFill>
                <a:effectLst/>
                <a:uLnTx/>
                <a:uFillTx/>
                <a:sym typeface="+mn-ea"/>
              </a:rPr>
              <a:t>的不同变化对沟道的影响如图所示。             </a:t>
            </a:r>
            <a:r>
              <a:rPr lang="zh-CN" altLang="en-US" noProof="0" dirty="0" smtClean="0">
                <a:ln>
                  <a:noFill/>
                </a:ln>
                <a:solidFill>
                  <a:srgbClr val="009999"/>
                </a:solidFill>
                <a:effectLst/>
                <a:uLnTx/>
                <a:uFillTx/>
                <a:latin typeface="宋体" panose="02010600030101010101" pitchFamily="2" charset="-122"/>
                <a:sym typeface="+mn-ea"/>
              </a:rPr>
              <a:t>          </a:t>
            </a:r>
            <a:r>
              <a:rPr lang="zh-CN" altLang="zh-CN" noProof="0" dirty="0" smtClean="0">
                <a:ln>
                  <a:noFill/>
                </a:ln>
                <a:solidFill>
                  <a:srgbClr val="009999"/>
                </a:solidFill>
                <a:effectLst/>
                <a:uLnTx/>
                <a:uFillTx/>
                <a:sym typeface="+mn-ea"/>
              </a:rPr>
              <a:t> </a:t>
            </a:r>
            <a:endParaRPr kumimoji="1" lang="zh-CN" altLang="en-US" b="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endParaRPr>
          </a:p>
          <a:p>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b="1" noProof="0" dirty="0" smtClean="0">
                <a:ln>
                  <a:noFill/>
                </a:ln>
                <a:solidFill>
                  <a:srgbClr val="007032"/>
                </a:solidFill>
                <a:effectLst/>
                <a:uLnTx/>
                <a:uFillTx/>
                <a:sym typeface="+mn-ea"/>
              </a:rPr>
              <a:t>可变电阻区</a:t>
            </a:r>
            <a:endParaRPr 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随着漏源电压不断增大，当达到夹断电压时，沟道厚度在漏极处减薄为零，沟道在漏极处消失，该处只剩下耗尽层，这是所谓的夹断；漏源电压继续增大，沟道的夹断点向源极方向运动，那么在沟道和漏极之间就会隔着一段耗尽区，当沟道中的电子到达沟道端头的耗尽区边界时，会立即被耗尽区内的强电场扫入漏区，所以会有电流的存在。由于电子在耗尽区内的飘移速度已达到饱和速度，不再随着电场的增大而增大，所以漏极电流达到饱和。</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olidFill>
                  <a:srgbClr val="010000"/>
                </a:solidFill>
                <a:sym typeface="+mn-ea"/>
              </a:rPr>
              <a:t>随着</a:t>
            </a:r>
            <a:r>
              <a:rPr lang="en-US" altLang="zh-CN" dirty="0">
                <a:solidFill>
                  <a:srgbClr val="010000"/>
                </a:solidFill>
                <a:sym typeface="+mn-ea"/>
              </a:rPr>
              <a:t> </a:t>
            </a:r>
            <a:r>
              <a:rPr lang="en-US" altLang="zh-CN" b="1" i="1" dirty="0">
                <a:solidFill>
                  <a:srgbClr val="0000FF"/>
                </a:solidFill>
                <a:sym typeface="+mn-ea"/>
              </a:rPr>
              <a:t>V</a:t>
            </a:r>
            <a:r>
              <a:rPr lang="en-US" altLang="zh-CN" b="1" baseline="-25000" dirty="0">
                <a:solidFill>
                  <a:srgbClr val="0000FF"/>
                </a:solidFill>
                <a:sym typeface="+mn-ea"/>
              </a:rPr>
              <a:t>GS</a:t>
            </a:r>
            <a:r>
              <a:rPr lang="en-US" altLang="zh-CN" baseline="-25000" dirty="0">
                <a:solidFill>
                  <a:srgbClr val="0000FF"/>
                </a:solidFill>
                <a:sym typeface="+mn-ea"/>
              </a:rPr>
              <a:t> </a:t>
            </a:r>
            <a:r>
              <a:rPr lang="zh-CN" altLang="en-US" dirty="0">
                <a:solidFill>
                  <a:srgbClr val="010000"/>
                </a:solidFill>
                <a:sym typeface="+mn-ea"/>
              </a:rPr>
              <a:t>的继续</a:t>
            </a:r>
            <a:r>
              <a:rPr lang="zh-CN" altLang="en-US" b="1" dirty="0">
                <a:solidFill>
                  <a:srgbClr val="0000FF"/>
                </a:solidFill>
                <a:sym typeface="+mn-ea"/>
              </a:rPr>
              <a:t>增加</a:t>
            </a:r>
            <a:r>
              <a:rPr lang="zh-CN" altLang="en-US" dirty="0">
                <a:solidFill>
                  <a:srgbClr val="010000"/>
                </a:solidFill>
                <a:sym typeface="+mn-ea"/>
              </a:rPr>
              <a:t>，导电沟道逐加厚，沟道</a:t>
            </a:r>
            <a:r>
              <a:rPr lang="zh-CN" altLang="en-US" b="1" dirty="0">
                <a:solidFill>
                  <a:srgbClr val="0000FF"/>
                </a:solidFill>
                <a:sym typeface="+mn-ea"/>
              </a:rPr>
              <a:t>电阻减少</a:t>
            </a:r>
            <a:r>
              <a:rPr lang="zh-CN" altLang="en-US" dirty="0">
                <a:solidFill>
                  <a:srgbClr val="010000"/>
                </a:solidFill>
                <a:sym typeface="+mn-ea"/>
              </a:rPr>
              <a:t>，在相同</a:t>
            </a:r>
            <a:r>
              <a:rPr lang="en-US" altLang="zh-CN" dirty="0">
                <a:solidFill>
                  <a:srgbClr val="010000"/>
                </a:solidFill>
                <a:sym typeface="+mn-ea"/>
              </a:rPr>
              <a:t> </a:t>
            </a:r>
            <a:r>
              <a:rPr lang="en-US" altLang="zh-CN" b="1" i="1" noProof="0" dirty="0" smtClean="0">
                <a:ln>
                  <a:noFill/>
                </a:ln>
                <a:solidFill>
                  <a:srgbClr val="007032"/>
                </a:solidFill>
                <a:effectLst/>
                <a:uLnTx/>
                <a:uFillTx/>
                <a:sym typeface="+mn-ea"/>
              </a:rPr>
              <a:t>V</a:t>
            </a:r>
            <a:r>
              <a:rPr lang="en-US" altLang="zh-CN" b="1" baseline="-25000" noProof="0" dirty="0" smtClean="0">
                <a:ln>
                  <a:noFill/>
                </a:ln>
                <a:solidFill>
                  <a:srgbClr val="007032"/>
                </a:solidFill>
                <a:effectLst/>
                <a:uLnTx/>
                <a:uFillTx/>
                <a:sym typeface="+mn-ea"/>
              </a:rPr>
              <a:t>DS</a:t>
            </a:r>
            <a:r>
              <a:rPr lang="zh-CN" altLang="en-US" dirty="0">
                <a:solidFill>
                  <a:srgbClr val="010000"/>
                </a:solidFill>
                <a:sym typeface="+mn-ea"/>
              </a:rPr>
              <a:t> 的作用下，</a:t>
            </a:r>
            <a:r>
              <a:rPr lang="en-US" altLang="zh-CN" i="1" dirty="0">
                <a:solidFill>
                  <a:srgbClr val="010000"/>
                </a:solidFill>
                <a:sym typeface="+mn-ea"/>
              </a:rPr>
              <a:t>I</a:t>
            </a:r>
            <a:r>
              <a:rPr lang="en-US" altLang="zh-CN" baseline="-25000" dirty="0">
                <a:solidFill>
                  <a:srgbClr val="010000"/>
                </a:solidFill>
                <a:sym typeface="+mn-ea"/>
              </a:rPr>
              <a:t>D </a:t>
            </a:r>
            <a:r>
              <a:rPr lang="zh-CN" altLang="en-US" dirty="0">
                <a:solidFill>
                  <a:srgbClr val="010000"/>
                </a:solidFill>
                <a:sym typeface="+mn-ea"/>
              </a:rPr>
              <a:t>将不断增加。</a:t>
            </a:r>
            <a:endParaRPr lang="zh-CN" altLang="en-US" b="1" dirty="0" smtClean="0">
              <a:latin typeface="Times New Roman" panose="02020603050405020304" pitchFamily="18" charset="0"/>
              <a:cs typeface="Times New Roman" panose="02020603050405020304" pitchFamily="18" charset="0"/>
            </a:endParaRPr>
          </a:p>
          <a:p>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atinLnBrk="0">
              <a:lnSpc>
                <a:spcPct val="110000"/>
              </a:lnSpc>
              <a:spcBef>
                <a:spcPct val="0"/>
              </a:spcBef>
              <a:buClrTx/>
              <a:buSzTx/>
              <a:buFontTx/>
              <a:buNone/>
            </a:pPr>
            <a:r>
              <a:rPr lang="zh-CN" altLang="en-US" dirty="0">
                <a:solidFill>
                  <a:srgbClr val="010000"/>
                </a:solidFill>
                <a:sym typeface="+mn-ea"/>
              </a:rPr>
              <a:t>        转移特性曲线的斜率</a:t>
            </a:r>
            <a:r>
              <a:rPr lang="en-US" altLang="zh-CN" i="1" dirty="0" err="1">
                <a:solidFill>
                  <a:srgbClr val="F00000"/>
                </a:solidFill>
                <a:sym typeface="+mn-ea"/>
              </a:rPr>
              <a:t>g</a:t>
            </a:r>
            <a:r>
              <a:rPr lang="en-US" altLang="zh-CN" baseline="-25000" dirty="0" err="1">
                <a:solidFill>
                  <a:srgbClr val="F00000"/>
                </a:solidFill>
                <a:sym typeface="+mn-ea"/>
              </a:rPr>
              <a:t>m</a:t>
            </a:r>
            <a:r>
              <a:rPr lang="zh-CN" altLang="en-US" dirty="0">
                <a:solidFill>
                  <a:srgbClr val="010000"/>
                </a:solidFill>
                <a:sym typeface="+mn-ea"/>
              </a:rPr>
              <a:t>的大小反映了栅源电压对漏极电流的控制作用。 </a:t>
            </a:r>
            <a:r>
              <a:rPr lang="en-US" altLang="zh-CN" i="1" dirty="0" err="1">
                <a:solidFill>
                  <a:srgbClr val="010000"/>
                </a:solidFill>
                <a:sym typeface="+mn-ea"/>
              </a:rPr>
              <a:t>g</a:t>
            </a:r>
            <a:r>
              <a:rPr lang="en-US" altLang="zh-CN" baseline="-25000" dirty="0" err="1">
                <a:solidFill>
                  <a:srgbClr val="010000"/>
                </a:solidFill>
                <a:sym typeface="+mn-ea"/>
              </a:rPr>
              <a:t>m</a:t>
            </a:r>
            <a:r>
              <a:rPr lang="zh-CN" altLang="en-US" dirty="0">
                <a:solidFill>
                  <a:srgbClr val="010000"/>
                </a:solidFill>
                <a:sym typeface="+mn-ea"/>
              </a:rPr>
              <a:t> 的量纲为</a:t>
            </a:r>
            <a:r>
              <a:rPr lang="en-US" altLang="zh-CN" dirty="0">
                <a:solidFill>
                  <a:srgbClr val="010000"/>
                </a:solidFill>
                <a:sym typeface="+mn-ea"/>
              </a:rPr>
              <a:t>mA/V，</a:t>
            </a:r>
            <a:r>
              <a:rPr lang="zh-CN" altLang="en-US" dirty="0">
                <a:solidFill>
                  <a:srgbClr val="010000"/>
                </a:solidFill>
                <a:sym typeface="+mn-ea"/>
              </a:rPr>
              <a:t>所以</a:t>
            </a:r>
            <a:r>
              <a:rPr lang="en-US" altLang="zh-CN" i="1" dirty="0" err="1">
                <a:solidFill>
                  <a:srgbClr val="F00000"/>
                </a:solidFill>
                <a:sym typeface="+mn-ea"/>
              </a:rPr>
              <a:t>g</a:t>
            </a:r>
            <a:r>
              <a:rPr lang="en-US" altLang="zh-CN" baseline="-25000" dirty="0" err="1">
                <a:solidFill>
                  <a:srgbClr val="F00000"/>
                </a:solidFill>
                <a:sym typeface="+mn-ea"/>
              </a:rPr>
              <a:t>m</a:t>
            </a:r>
            <a:r>
              <a:rPr lang="zh-CN" altLang="en-US" dirty="0">
                <a:solidFill>
                  <a:srgbClr val="010000"/>
                </a:solidFill>
                <a:sym typeface="+mn-ea"/>
              </a:rPr>
              <a:t>也称为</a:t>
            </a:r>
            <a:r>
              <a:rPr lang="zh-CN" altLang="en-US" dirty="0">
                <a:solidFill>
                  <a:srgbClr val="F52950"/>
                </a:solidFill>
                <a:sym typeface="+mn-ea"/>
              </a:rPr>
              <a:t>跨导</a:t>
            </a:r>
            <a:r>
              <a:rPr lang="zh-CN" altLang="en-US" dirty="0">
                <a:solidFill>
                  <a:srgbClr val="010000"/>
                </a:solidFill>
                <a:sym typeface="+mn-ea"/>
              </a:rPr>
              <a:t>。跨导的定义式如下</a:t>
            </a:r>
            <a:endParaRPr lang="zh-CN" altLang="en-US" dirty="0">
              <a:solidFill>
                <a:srgbClr val="010000"/>
              </a:solidFill>
              <a:latin typeface="Times New Roman" panose="02020603050405020304" pitchFamily="18" charset="0"/>
            </a:endParaRPr>
          </a:p>
          <a:p>
            <a:pPr latinLnBrk="0">
              <a:lnSpc>
                <a:spcPct val="110000"/>
              </a:lnSpc>
              <a:spcBef>
                <a:spcPct val="0"/>
              </a:spcBef>
              <a:buClrTx/>
              <a:buSzTx/>
              <a:buFontTx/>
              <a:buNone/>
            </a:pPr>
            <a:r>
              <a:rPr lang="zh-CN" altLang="en-US" dirty="0">
                <a:solidFill>
                  <a:srgbClr val="010000"/>
                </a:solidFill>
                <a:sym typeface="+mn-ea"/>
              </a:rPr>
              <a:t>             </a:t>
            </a:r>
            <a:r>
              <a:rPr lang="en-US" altLang="zh-CN" i="1" dirty="0" err="1">
                <a:solidFill>
                  <a:srgbClr val="F00000"/>
                </a:solidFill>
                <a:sym typeface="+mn-ea"/>
              </a:rPr>
              <a:t>g</a:t>
            </a:r>
            <a:r>
              <a:rPr lang="en-US" altLang="zh-CN" baseline="-25000" dirty="0" err="1">
                <a:solidFill>
                  <a:srgbClr val="F00000"/>
                </a:solidFill>
                <a:sym typeface="+mn-ea"/>
              </a:rPr>
              <a:t>m</a:t>
            </a:r>
            <a:r>
              <a:rPr lang="en-US" altLang="zh-CN" dirty="0">
                <a:solidFill>
                  <a:srgbClr val="F00000"/>
                </a:solidFill>
                <a:sym typeface="+mn-ea"/>
              </a:rPr>
              <a:t>=</a:t>
            </a:r>
            <a:r>
              <a:rPr lang="en-US" altLang="zh-CN" dirty="0">
                <a:solidFill>
                  <a:srgbClr val="F00000"/>
                </a:solidFill>
                <a:sym typeface="Symbol" panose="05050102010706020507" pitchFamily="18" charset="2"/>
              </a:rPr>
              <a:t></a:t>
            </a:r>
            <a:r>
              <a:rPr lang="en-US" altLang="zh-CN" i="1" dirty="0">
                <a:solidFill>
                  <a:srgbClr val="F00000"/>
                </a:solidFill>
                <a:sym typeface="+mn-ea"/>
              </a:rPr>
              <a:t>I</a:t>
            </a:r>
            <a:r>
              <a:rPr lang="en-US" altLang="zh-CN" baseline="-25000" dirty="0">
                <a:solidFill>
                  <a:srgbClr val="F00000"/>
                </a:solidFill>
                <a:sym typeface="+mn-ea"/>
              </a:rPr>
              <a:t>D</a:t>
            </a:r>
            <a:r>
              <a:rPr lang="en-US" altLang="zh-CN" dirty="0">
                <a:solidFill>
                  <a:srgbClr val="F00000"/>
                </a:solidFill>
                <a:sym typeface="+mn-ea"/>
              </a:rPr>
              <a:t>/</a:t>
            </a:r>
            <a:r>
              <a:rPr lang="en-US" altLang="zh-CN" dirty="0">
                <a:solidFill>
                  <a:srgbClr val="F00000"/>
                </a:solidFill>
                <a:sym typeface="Symbol" panose="05050102010706020507" pitchFamily="18" charset="2"/>
              </a:rPr>
              <a:t></a:t>
            </a:r>
            <a:r>
              <a:rPr lang="en-US" altLang="zh-CN" i="1" dirty="0">
                <a:solidFill>
                  <a:srgbClr val="F00000"/>
                </a:solidFill>
                <a:sym typeface="+mn-ea"/>
              </a:rPr>
              <a:t>V</a:t>
            </a:r>
            <a:r>
              <a:rPr lang="en-US" altLang="zh-CN" baseline="-25000" dirty="0">
                <a:solidFill>
                  <a:srgbClr val="F00000"/>
                </a:solidFill>
                <a:sym typeface="+mn-ea"/>
              </a:rPr>
              <a:t>GS</a:t>
            </a:r>
            <a:r>
              <a:rPr lang="en-US" altLang="zh-CN" dirty="0">
                <a:solidFill>
                  <a:srgbClr val="F00000"/>
                </a:solidFill>
                <a:sym typeface="Symbol" panose="05050102010706020507" pitchFamily="18" charset="2"/>
              </a:rPr>
              <a:t></a:t>
            </a:r>
            <a:r>
              <a:rPr lang="en-US" altLang="zh-CN" i="1" dirty="0">
                <a:solidFill>
                  <a:srgbClr val="F00000"/>
                </a:solidFill>
                <a:sym typeface="+mn-ea"/>
              </a:rPr>
              <a:t> V</a:t>
            </a:r>
            <a:r>
              <a:rPr lang="en-US" altLang="zh-CN" baseline="-18000" dirty="0">
                <a:solidFill>
                  <a:srgbClr val="F00000"/>
                </a:solidFill>
                <a:sym typeface="+mn-ea"/>
              </a:rPr>
              <a:t>DS</a:t>
            </a:r>
            <a:r>
              <a:rPr lang="en-US" altLang="zh-CN" dirty="0">
                <a:solidFill>
                  <a:srgbClr val="F00000"/>
                </a:solidFill>
                <a:sym typeface="+mn-ea"/>
              </a:rPr>
              <a:t>=</a:t>
            </a:r>
            <a:r>
              <a:rPr lang="en-US" altLang="zh-CN" dirty="0" err="1">
                <a:solidFill>
                  <a:srgbClr val="F00000"/>
                </a:solidFill>
                <a:sym typeface="+mn-ea"/>
              </a:rPr>
              <a:t>const</a:t>
            </a:r>
            <a:r>
              <a:rPr lang="en-US" altLang="zh-CN" dirty="0">
                <a:solidFill>
                  <a:srgbClr val="F00000"/>
                </a:solidFill>
                <a:sym typeface="+mn-ea"/>
              </a:rPr>
              <a:t>     </a:t>
            </a:r>
            <a:endParaRPr lang="en-US" altLang="zh-CN" dirty="0">
              <a:solidFill>
                <a:srgbClr val="F00000"/>
              </a:solidFill>
              <a:latin typeface="Times New Roman" panose="02020603050405020304" pitchFamily="18" charset="0"/>
            </a:endParaRPr>
          </a:p>
          <a:p>
            <a:pPr latinLnBrk="0">
              <a:lnSpc>
                <a:spcPct val="110000"/>
              </a:lnSpc>
              <a:spcBef>
                <a:spcPct val="0"/>
              </a:spcBef>
              <a:buClrTx/>
              <a:buSzTx/>
              <a:buFontTx/>
              <a:buNone/>
            </a:pPr>
            <a:r>
              <a:rPr lang="en-US" altLang="zh-CN" dirty="0">
                <a:solidFill>
                  <a:srgbClr val="F00000"/>
                </a:solidFill>
                <a:sym typeface="+mn-ea"/>
              </a:rPr>
              <a:t> (</a:t>
            </a:r>
            <a:r>
              <a:rPr lang="zh-CN" altLang="en-US" dirty="0">
                <a:solidFill>
                  <a:srgbClr val="F00000"/>
                </a:solidFill>
                <a:sym typeface="+mn-ea"/>
              </a:rPr>
              <a:t>单位</a:t>
            </a:r>
            <a:r>
              <a:rPr lang="en-US" altLang="zh-CN" dirty="0" err="1">
                <a:solidFill>
                  <a:srgbClr val="F00000"/>
                </a:solidFill>
                <a:sym typeface="+mn-ea"/>
              </a:rPr>
              <a:t>mS</a:t>
            </a:r>
            <a:r>
              <a:rPr lang="en-US" altLang="zh-CN" dirty="0">
                <a:solidFill>
                  <a:srgbClr val="F00000"/>
                </a:solidFill>
                <a:sym typeface="+mn-ea"/>
              </a:rPr>
              <a:t>)</a:t>
            </a:r>
            <a:endParaRPr lang="zh-CN" altLang="en-US" dirty="0">
              <a:solidFill>
                <a:srgbClr val="F52950"/>
              </a:solidFill>
              <a:latin typeface="Times New Roman" panose="02020603050405020304" pitchFamily="18" charset="0"/>
            </a:endParaRPr>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endParaRPr lang="zh-CN" altLang="en-US" noProof="1"/>
          </a:p>
        </p:txBody>
      </p:sp>
      <p:sp>
        <p:nvSpPr>
          <p:cNvPr id="4" name="日期占位符 3"/>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28670"/>
            <a:ext cx="8229600" cy="519749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28670"/>
            <a:ext cx="8229600" cy="519749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28670"/>
            <a:ext cx="8229600" cy="519749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28670"/>
            <a:ext cx="8229600" cy="519749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5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28670"/>
            <a:ext cx="8229600" cy="519749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28670"/>
            <a:ext cx="8229600" cy="519749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7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28670"/>
            <a:ext cx="8229600" cy="519749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9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28670"/>
            <a:ext cx="8229600" cy="519749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0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28670"/>
            <a:ext cx="8229600" cy="519749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28670"/>
            <a:ext cx="8229600" cy="519749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28670"/>
            <a:ext cx="8229600" cy="519749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28670"/>
            <a:ext cx="8229600" cy="519749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28670"/>
            <a:ext cx="8229600" cy="519749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2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28670"/>
            <a:ext cx="8229600" cy="519749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25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28670"/>
            <a:ext cx="8229600" cy="519749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2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28670"/>
            <a:ext cx="8229600" cy="519749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7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28670"/>
            <a:ext cx="8229600" cy="519749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8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28670"/>
            <a:ext cx="8229600" cy="519749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9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28670"/>
            <a:ext cx="8229600" cy="519749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60399"/>
            <a:ext cx="8229600" cy="768337"/>
          </a:xfrm>
        </p:spPr>
        <p:txBody>
          <a:bodyPr/>
          <a:lstStyle>
            <a:lvl1pPr indent="215900">
              <a:lnSpc>
                <a:spcPct val="110000"/>
              </a:lnSpc>
              <a:spcBef>
                <a:spcPts val="0"/>
              </a:spcBef>
              <a:buNone/>
              <a:defRPr sz="2800" b="1"/>
            </a:lvl1pPr>
            <a:lvl2pPr indent="215900">
              <a:lnSpc>
                <a:spcPct val="110000"/>
              </a:lnSpc>
              <a:spcBef>
                <a:spcPts val="0"/>
              </a:spcBef>
              <a:defRPr sz="2400" b="1"/>
            </a:lvl2pPr>
            <a:lvl3pPr indent="215900">
              <a:lnSpc>
                <a:spcPct val="110000"/>
              </a:lnSpc>
              <a:spcBef>
                <a:spcPts val="0"/>
              </a:spcBef>
              <a:defRPr sz="2400" b="1"/>
            </a:lvl3pPr>
            <a:lvl4pPr indent="215900">
              <a:lnSpc>
                <a:spcPct val="110000"/>
              </a:lnSpc>
              <a:spcBef>
                <a:spcPts val="0"/>
              </a:spcBef>
              <a:defRPr sz="2400" b="1"/>
            </a:lvl4pPr>
            <a:lvl5pPr indent="215900">
              <a:lnSpc>
                <a:spcPct val="110000"/>
              </a:lnSpc>
              <a:spcBef>
                <a:spcPts val="0"/>
              </a:spcBef>
              <a:defRPr sz="2400" b="1"/>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3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28670"/>
            <a:ext cx="8229600" cy="519749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3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28670"/>
            <a:ext cx="8229600" cy="519749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3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28670"/>
            <a:ext cx="8229600" cy="519749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35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28670"/>
            <a:ext cx="8229600" cy="519749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3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28670"/>
            <a:ext cx="8229600" cy="519749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39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28670"/>
            <a:ext cx="8229600" cy="519749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28670"/>
            <a:ext cx="8229600" cy="519749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Only">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2" name="Rectangle 4"/>
          <p:cNvSpPr>
            <a:spLocks noGrp="1" noChangeArrowheads="1"/>
          </p:cNvSpPr>
          <p:nvPr>
            <p:ph type="dt" sz="half" idx="2"/>
          </p:nvPr>
        </p:nvSpPr>
        <p:spPr>
          <a:xfrm>
            <a:off x="457200" y="6356350"/>
            <a:ext cx="2133600" cy="365125"/>
          </a:xfrm>
          <a:prstGeom prst="rect">
            <a:avLst/>
          </a:prstGeom>
        </p:spPr>
        <p:txBody>
          <a:bodyPr vert="horz" lIns="91440" tIns="45720" rIns="91440" bIns="45720" rtlCol="0" anchor="ctr"/>
          <a:lstStyle>
            <a:lvl1pPr>
              <a:defRPr/>
            </a:lvl1pPr>
          </a:lstStyle>
          <a:p>
            <a:pPr>
              <a:defRPr/>
            </a:pPr>
            <a:endParaRPr lang="en-US" altLang="zh-CN">
              <a:solidFill>
                <a:prstClr val="black">
                  <a:tint val="75000"/>
                </a:prstClr>
              </a:solidFill>
            </a:endParaRPr>
          </a:p>
        </p:txBody>
      </p:sp>
      <p:sp>
        <p:nvSpPr>
          <p:cNvPr id="13" name="Rectangle 5"/>
          <p:cNvSpPr>
            <a:spLocks noGrp="1" noChangeArrowheads="1"/>
          </p:cNvSpPr>
          <p:nvPr>
            <p:ph type="ftr" sz="quarter" idx="3"/>
          </p:nvPr>
        </p:nvSpPr>
        <p:spPr>
          <a:xfrm>
            <a:off x="3124200" y="6356350"/>
            <a:ext cx="2895600" cy="365125"/>
          </a:xfrm>
          <a:prstGeom prst="rect">
            <a:avLst/>
          </a:prstGeom>
        </p:spPr>
        <p:txBody>
          <a:bodyPr vert="horz" lIns="91440" tIns="45720" rIns="91440" bIns="45720" rtlCol="0" anchor="ctr"/>
          <a:lstStyle>
            <a:lvl1pPr>
              <a:defRPr/>
            </a:lvl1pPr>
          </a:lstStyle>
          <a:p>
            <a:pPr>
              <a:defRPr/>
            </a:pPr>
            <a:endParaRPr lang="en-US" altLang="zh-CN">
              <a:solidFill>
                <a:prstClr val="black">
                  <a:tint val="75000"/>
                </a:prstClr>
              </a:solidFill>
            </a:endParaRPr>
          </a:p>
        </p:txBody>
      </p:sp>
      <p:sp>
        <p:nvSpPr>
          <p:cNvPr id="14" name="Rectangle 6"/>
          <p:cNvSpPr>
            <a:spLocks noGrp="1" noChangeArrowheads="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p>
            <a:fld id="{9A0DB2DC-4C9A-4742-B13C-FB6460FD3503}" type="slidenum">
              <a:rPr lang="zh-CN" altLang="zh-CN" dirty="0"/>
            </a:fld>
            <a:endParaRPr lang="zh-CN" altLang="zh-CN"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29150" y="1825625"/>
            <a:ext cx="38862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29150" y="4076700"/>
            <a:ext cx="38862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lvl="0" fontAlgn="base"/>
            <a:fld id="{BB962C8B-B14F-4D97-AF65-F5344CB8AC3E}" type="datetime1">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
        <p:nvSpPr>
          <p:cNvPr id="7" name="页脚占位符 6"/>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8" name="灯片编号占位符 7"/>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defRPr/>
            </a:pPr>
            <a:endParaRPr kumimoji="0" lang="zh-CN" altLang="en-US" sz="3200" b="1"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a:defRPr/>
            </a:pPr>
            <a:fld id="{95608046-63BC-4F2A-82E5-1149B4156D8D}" type="datetime1">
              <a:rPr lang="zh-CN" altLang="en-US">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2" Type="http://schemas.openxmlformats.org/officeDocument/2006/relationships/theme" Target="../theme/theme1.xml"/><Relationship Id="rId41" Type="http://schemas.openxmlformats.org/officeDocument/2006/relationships/image" Target="../media/image1.jpeg"/><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标题占位符 1"/>
          <p:cNvSpPr>
            <a:spLocks noGrp="1"/>
          </p:cNvSpPr>
          <p:nvPr>
            <p:ph type="title"/>
          </p:nvPr>
        </p:nvSpPr>
        <p:spPr>
          <a:xfrm>
            <a:off x="469900" y="642938"/>
            <a:ext cx="8215313" cy="846137"/>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23555" name="文本占位符 2"/>
          <p:cNvSpPr>
            <a:spLocks noGrp="1"/>
          </p:cNvSpPr>
          <p:nvPr>
            <p:ph type="body"/>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buFontTx/>
              <a:buNone/>
              <a:defRPr sz="1200">
                <a:solidFill>
                  <a:schemeClr val="tx1">
                    <a:tint val="75000"/>
                  </a:schemeClr>
                </a:solidFill>
                <a:latin typeface="Arial" panose="020B0604020202020204" pitchFamily="34" charset="0"/>
                <a:ea typeface="宋体" panose="02010600030101010101" pitchFamily="2" charset="-122"/>
              </a:defRPr>
            </a:lvl1pPr>
          </a:lstStyle>
          <a:p>
            <a:pPr>
              <a:defRPr/>
            </a:pPr>
            <a:fld id="{95608046-63BC-4F2A-82E5-1149B4156D8D}" type="datetime1">
              <a:rPr kumimoji="0" lang="zh-CN" altLang="en-US">
                <a:solidFill>
                  <a:prstClr val="black">
                    <a:tint val="75000"/>
                  </a:prstClr>
                </a:solidFill>
              </a:rPr>
            </a:fld>
            <a:endParaRPr kumimoji="0"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buFontTx/>
              <a:buNone/>
              <a:defRPr sz="1200">
                <a:solidFill>
                  <a:schemeClr val="tx1">
                    <a:tint val="75000"/>
                  </a:schemeClr>
                </a:solidFill>
                <a:latin typeface="Arial" panose="020B0604020202020204" pitchFamily="34" charset="0"/>
                <a:ea typeface="宋体" panose="02010600030101010101" pitchFamily="2" charset="-122"/>
              </a:defRPr>
            </a:lvl1pPr>
          </a:lstStyle>
          <a:p>
            <a:pPr>
              <a:defRPr/>
            </a:pPr>
            <a:endParaRPr kumimoji="0"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b="1">
                <a:solidFill>
                  <a:srgbClr val="C00000"/>
                </a:solidFill>
              </a:defRPr>
            </a:lvl1pPr>
          </a:lstStyle>
          <a:p>
            <a:pPr eaLnBrk="1" hangingPunct="1">
              <a:buFont typeface="Arial" panose="020B0604020202020204" pitchFamily="34" charset="0"/>
              <a:buNone/>
            </a:pPr>
            <a:fld id="{9A0DB2DC-4C9A-4742-B13C-FB6460FD3503}" type="slidenum">
              <a:rPr kumimoji="0" lang="zh-CN" altLang="en-US" dirty="0">
                <a:latin typeface="Arial" panose="020B0604020202020204" pitchFamily="34" charset="0"/>
              </a:rPr>
            </a:fld>
            <a:endParaRPr kumimoji="0" lang="zh-CN" altLang="en-US" dirty="0">
              <a:latin typeface="Arial" panose="020B0604020202020204" pitchFamily="34"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915285" y="90805"/>
            <a:ext cx="3928110" cy="368300"/>
          </a:xfrm>
          <a:prstGeom prst="rect">
            <a:avLst/>
          </a:prstGeom>
          <a:noFill/>
          <a:ln w="9525">
            <a:noFill/>
            <a:miter lim="800000"/>
          </a:ln>
        </p:spPr>
        <p:txBody>
          <a:bodyPr wrap="square">
            <a:spAutoFit/>
          </a:bodyPr>
          <a:lstStyle/>
          <a:p>
            <a:pPr algn="ctr" eaLnBrk="1" hangingPunct="1">
              <a:buFont typeface="Arial" panose="020B0604020202020204" pitchFamily="34" charset="0"/>
              <a:buNone/>
              <a:defRPr/>
            </a:pPr>
            <a:r>
              <a:rPr kumimoji="0" lang="zh-CN" altLang="en-US" sz="1800" dirty="0" smtClean="0">
                <a:solidFill>
                  <a:prstClr val="black"/>
                </a:solidFill>
                <a:latin typeface="Calibri" panose="020F0502020204030204" pitchFamily="34" charset="0"/>
              </a:rPr>
              <a:t>第一章</a:t>
            </a:r>
            <a:r>
              <a:rPr kumimoji="0" lang="en-US" altLang="zh-CN" sz="1800" dirty="0" smtClean="0">
                <a:solidFill>
                  <a:prstClr val="black"/>
                </a:solidFill>
                <a:latin typeface="Calibri" panose="020F0502020204030204" pitchFamily="34" charset="0"/>
              </a:rPr>
              <a:t>  </a:t>
            </a:r>
            <a:r>
              <a:rPr kumimoji="0" lang="zh-CN" altLang="en-US" sz="1800" dirty="0" smtClean="0">
                <a:solidFill>
                  <a:prstClr val="black"/>
                </a:solidFill>
                <a:latin typeface="Calibri" panose="020F0502020204030204" pitchFamily="34" charset="0"/>
              </a:rPr>
              <a:t>半导体器件基础</a:t>
            </a:r>
            <a:endParaRPr kumimoji="0" lang="en-US" altLang="zh-CN" sz="1800" dirty="0">
              <a:solidFill>
                <a:prstClr val="black"/>
              </a:solidFill>
              <a:latin typeface="Calibri" panose="020F0502020204030204" pitchFamily="34"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23563" name="图片 11" descr="西北大学图标2.JPG"/>
          <p:cNvPicPr>
            <a:picLocks noChangeAspect="1"/>
          </p:cNvPicPr>
          <p:nvPr userDrawn="1"/>
        </p:nvPicPr>
        <p:blipFill>
          <a:blip r:embed="rId41"/>
          <a:stretch>
            <a:fillRect/>
          </a:stretch>
        </p:blipFill>
        <p:spPr>
          <a:xfrm>
            <a:off x="0" y="0"/>
            <a:ext cx="1390650" cy="458788"/>
          </a:xfrm>
          <a:prstGeom prst="rect">
            <a:avLst/>
          </a:prstGeom>
          <a:noFill/>
          <a:ln w="9525">
            <a:noFill/>
          </a:ln>
        </p:spPr>
      </p:pic>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Arial" panose="020B0604020202020204" pitchFamily="34"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pitchFamily="34"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Lst>
  <p:hf hdr="0" ftr="0" dt="0"/>
  <p:txStyles>
    <p:titleStyle>
      <a:lvl1pPr algn="l" rtl="0" eaLnBrk="0" fontAlgn="base" hangingPunct="0">
        <a:spcBef>
          <a:spcPct val="0"/>
        </a:spcBef>
        <a:spcAft>
          <a:spcPct val="0"/>
        </a:spcAft>
        <a:defRPr sz="3200" b="1" kern="1200">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1pPr>
      <a:lvl2pPr marL="74295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2pPr>
      <a:lvl3pPr marL="1143000" indent="215900" algn="l" rtl="0" eaLnBrk="0" fontAlgn="base" hangingPunct="0">
        <a:lnSpc>
          <a:spcPct val="110000"/>
        </a:lnSpc>
        <a:spcBef>
          <a:spcPct val="0"/>
        </a:spcBef>
        <a:spcAft>
          <a:spcPct val="0"/>
        </a:spcAft>
        <a:buFont typeface="Arial" panose="020B0604020202020204" pitchFamily="34" charset="0"/>
        <a:buChar char="•"/>
        <a:defRPr sz="2400" b="1" kern="1200">
          <a:solidFill>
            <a:schemeClr val="tx1"/>
          </a:solidFill>
          <a:latin typeface="+mn-lt"/>
          <a:ea typeface="+mn-ea"/>
          <a:cs typeface="+mn-cs"/>
        </a:defRPr>
      </a:lvl3pPr>
      <a:lvl4pPr marL="16002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4pPr>
      <a:lvl5pPr marL="20574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vmlDrawing" Target="../drawings/vmlDrawing4.v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oleObject" Target="../embeddings/oleObject4.bin"/><Relationship Id="rId1" Type="http://schemas.openxmlformats.org/officeDocument/2006/relationships/hyperlink" Target="AVI\4-1--&#26412;&#24449;&#28608;&#21457;&#30340;&#36807;&#31243;.AVI" TargetMode="External"/></Relationships>
</file>

<file path=ppt/slides/_rels/slide100.xml.rels><?xml version="1.0" encoding="UTF-8" standalone="yes"?>
<Relationships xmlns="http://schemas.openxmlformats.org/package/2006/relationships"><Relationship Id="rId7" Type="http://schemas.openxmlformats.org/officeDocument/2006/relationships/vmlDrawing" Target="../drawings/vmlDrawing51.vml"/><Relationship Id="rId6"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5.png"/><Relationship Id="rId3" Type="http://schemas.openxmlformats.org/officeDocument/2006/relationships/oleObject" Target="../embeddings/oleObject114.bin"/><Relationship Id="rId2" Type="http://schemas.openxmlformats.org/officeDocument/2006/relationships/image" Target="../media/image144.png"/><Relationship Id="rId1" Type="http://schemas.openxmlformats.org/officeDocument/2006/relationships/oleObject" Target="../embeddings/oleObject113.bin"/></Relationships>
</file>

<file path=ppt/slides/_rels/slide101.xml.rels><?xml version="1.0" encoding="UTF-8" standalone="yes"?>
<Relationships xmlns="http://schemas.openxmlformats.org/package/2006/relationships"><Relationship Id="rId6" Type="http://schemas.openxmlformats.org/officeDocument/2006/relationships/vmlDrawing" Target="../drawings/vmlDrawing52.vml"/><Relationship Id="rId5" Type="http://schemas.openxmlformats.org/officeDocument/2006/relationships/slideLayout" Target="../slideLayouts/slideLayout7.xml"/><Relationship Id="rId4" Type="http://schemas.openxmlformats.org/officeDocument/2006/relationships/image" Target="../media/image147.png"/><Relationship Id="rId3" Type="http://schemas.openxmlformats.org/officeDocument/2006/relationships/oleObject" Target="../embeddings/oleObject116.bin"/><Relationship Id="rId2" Type="http://schemas.openxmlformats.org/officeDocument/2006/relationships/image" Target="../media/image146.png"/><Relationship Id="rId1" Type="http://schemas.openxmlformats.org/officeDocument/2006/relationships/oleObject" Target="../embeddings/oleObject115.bin"/></Relationships>
</file>

<file path=ppt/slides/_rels/slide102.xml.rels><?xml version="1.0" encoding="UTF-8" standalone="yes"?>
<Relationships xmlns="http://schemas.openxmlformats.org/package/2006/relationships"><Relationship Id="rId4" Type="http://schemas.openxmlformats.org/officeDocument/2006/relationships/vmlDrawing" Target="../drawings/vmlDrawing53.vml"/><Relationship Id="rId3" Type="http://schemas.openxmlformats.org/officeDocument/2006/relationships/slideLayout" Target="../slideLayouts/slideLayout7.xml"/><Relationship Id="rId2" Type="http://schemas.openxmlformats.org/officeDocument/2006/relationships/image" Target="../media/image149.png"/><Relationship Id="rId1" Type="http://schemas.openxmlformats.org/officeDocument/2006/relationships/oleObject" Target="../embeddings/oleObject117.bin"/></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6" Type="http://schemas.openxmlformats.org/officeDocument/2006/relationships/notesSlide" Target="../notesSlides/notesSlide83.xml"/><Relationship Id="rId5" Type="http://schemas.openxmlformats.org/officeDocument/2006/relationships/slideLayout" Target="../slideLayouts/slideLayout7.xml"/><Relationship Id="rId4" Type="http://schemas.openxmlformats.org/officeDocument/2006/relationships/image" Target="../media/image152.png"/><Relationship Id="rId3" Type="http://schemas.openxmlformats.org/officeDocument/2006/relationships/image" Target="../media/image151.png"/><Relationship Id="rId2" Type="http://schemas.openxmlformats.org/officeDocument/2006/relationships/hyperlink" Target="AVI\4-8--N&#27807;&#36947;&#22686;&#24378;&#22411;MOSFET&#32467;&#26500;.AVI" TargetMode="External"/><Relationship Id="rId1" Type="http://schemas.openxmlformats.org/officeDocument/2006/relationships/image" Target="../media/image150.png"/></Relationships>
</file>

<file path=ppt/slides/_rels/slide107.xml.rels><?xml version="1.0" encoding="UTF-8" standalone="yes"?>
<Relationships xmlns="http://schemas.openxmlformats.org/package/2006/relationships"><Relationship Id="rId4" Type="http://schemas.openxmlformats.org/officeDocument/2006/relationships/vmlDrawing" Target="../drawings/vmlDrawing54.vml"/><Relationship Id="rId3" Type="http://schemas.openxmlformats.org/officeDocument/2006/relationships/slideLayout" Target="../slideLayouts/slideLayout7.xml"/><Relationship Id="rId2" Type="http://schemas.openxmlformats.org/officeDocument/2006/relationships/image" Target="../media/image153.png"/><Relationship Id="rId1" Type="http://schemas.openxmlformats.org/officeDocument/2006/relationships/oleObject" Target="../embeddings/oleObject118.bin"/></Relationships>
</file>

<file path=ppt/slides/_rels/slide108.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hyperlink" Target="AVI\4-9--N&#27807;&#36947;&#22686;&#24378;&#22411;MOSFET&#24037;&#20316;&#21407;&#29702;.AVI" TargetMode="External"/><Relationship Id="rId2" Type="http://schemas.openxmlformats.org/officeDocument/2006/relationships/image" Target="../media/image153.png"/><Relationship Id="rId12" Type="http://schemas.openxmlformats.org/officeDocument/2006/relationships/notesSlide" Target="../notesSlides/notesSlide84.xml"/><Relationship Id="rId11" Type="http://schemas.openxmlformats.org/officeDocument/2006/relationships/vmlDrawing" Target="../drawings/vmlDrawing55.vml"/><Relationship Id="rId10" Type="http://schemas.openxmlformats.org/officeDocument/2006/relationships/slideLayout" Target="../slideLayouts/slideLayout7.xml"/><Relationship Id="rId1" Type="http://schemas.openxmlformats.org/officeDocument/2006/relationships/oleObject" Target="../embeddings/oleObject119.bin"/></Relationships>
</file>

<file path=ppt/slides/_rels/slide109.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image" Target="../media/image155.png"/><Relationship Id="rId3" Type="http://schemas.openxmlformats.org/officeDocument/2006/relationships/image" Target="../media/image154.png"/><Relationship Id="rId2" Type="http://schemas.openxmlformats.org/officeDocument/2006/relationships/oleObject" Target="../embeddings/oleObject120.bin"/><Relationship Id="rId13" Type="http://schemas.openxmlformats.org/officeDocument/2006/relationships/notesSlide" Target="../notesSlides/notesSlide85.xml"/><Relationship Id="rId12" Type="http://schemas.openxmlformats.org/officeDocument/2006/relationships/vmlDrawing" Target="../drawings/vmlDrawing56.vml"/><Relationship Id="rId11" Type="http://schemas.openxmlformats.org/officeDocument/2006/relationships/slideLayout" Target="../slideLayouts/slideLayout7.xml"/><Relationship Id="rId10" Type="http://schemas.openxmlformats.org/officeDocument/2006/relationships/tags" Target="../tags/tag79.xml"/><Relationship Id="rId1" Type="http://schemas.openxmlformats.org/officeDocument/2006/relationships/hyperlink" Target="AVI\4-9--N&#27807;&#36947;&#22686;&#24378;&#22411;MOSFET&#24037;&#20316;&#21407;&#29702;.AVI" TargetMode="External"/></Relationships>
</file>

<file path=ppt/slides/_rels/slide1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hyperlink" Target="&#65288;3&#65289;&#31354;&#31348;&#30340;&#31227;&#21160;.ppt" TargetMode="External"/><Relationship Id="rId5" Type="http://schemas.openxmlformats.org/officeDocument/2006/relationships/slide" Target="slide8.xml"/><Relationship Id="rId4" Type="http://schemas.openxmlformats.org/officeDocument/2006/relationships/hyperlink" Target="AVI\4-2--&#31354;&#31348;&#22312;&#26230;&#26684;&#20013;&#30340;&#31227;&#21160;.AVI" TargetMode="External"/><Relationship Id="rId3" Type="http://schemas.openxmlformats.org/officeDocument/2006/relationships/tags" Target="../tags/tag6.xml"/><Relationship Id="rId2" Type="http://schemas.openxmlformats.org/officeDocument/2006/relationships/image" Target="../media/image7.png"/><Relationship Id="rId14" Type="http://schemas.openxmlformats.org/officeDocument/2006/relationships/notesSlide" Target="../notesSlides/notesSlide10.xml"/><Relationship Id="rId13" Type="http://schemas.openxmlformats.org/officeDocument/2006/relationships/vmlDrawing" Target="../drawings/vmlDrawing5.vml"/><Relationship Id="rId12" Type="http://schemas.openxmlformats.org/officeDocument/2006/relationships/slideLayout" Target="../slideLayouts/slideLayout7.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oleObject" Target="../embeddings/oleObject5.bin"/></Relationships>
</file>

<file path=ppt/slides/_rels/slide110.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image" Target="../media/image157.png"/><Relationship Id="rId6" Type="http://schemas.openxmlformats.org/officeDocument/2006/relationships/image" Target="../media/image156.png"/><Relationship Id="rId5" Type="http://schemas.openxmlformats.org/officeDocument/2006/relationships/oleObject" Target="../embeddings/oleObject122.bin"/><Relationship Id="rId4" Type="http://schemas.openxmlformats.org/officeDocument/2006/relationships/image" Target="../media/image155.png"/><Relationship Id="rId3" Type="http://schemas.openxmlformats.org/officeDocument/2006/relationships/image" Target="../media/image154.png"/><Relationship Id="rId24" Type="http://schemas.openxmlformats.org/officeDocument/2006/relationships/notesSlide" Target="../notesSlides/notesSlide86.xml"/><Relationship Id="rId23" Type="http://schemas.openxmlformats.org/officeDocument/2006/relationships/vmlDrawing" Target="../drawings/vmlDrawing57.vml"/><Relationship Id="rId22" Type="http://schemas.openxmlformats.org/officeDocument/2006/relationships/slideLayout" Target="../slideLayouts/slideLayout7.xml"/><Relationship Id="rId21" Type="http://schemas.openxmlformats.org/officeDocument/2006/relationships/tags" Target="../tags/tag93.xml"/><Relationship Id="rId20" Type="http://schemas.openxmlformats.org/officeDocument/2006/relationships/tags" Target="../tags/tag92.xml"/><Relationship Id="rId2" Type="http://schemas.openxmlformats.org/officeDocument/2006/relationships/oleObject" Target="../embeddings/oleObject121.bin"/><Relationship Id="rId19" Type="http://schemas.openxmlformats.org/officeDocument/2006/relationships/tags" Target="../tags/tag91.xml"/><Relationship Id="rId18" Type="http://schemas.openxmlformats.org/officeDocument/2006/relationships/tags" Target="../tags/tag90.xml"/><Relationship Id="rId17" Type="http://schemas.openxmlformats.org/officeDocument/2006/relationships/tags" Target="../tags/tag89.xml"/><Relationship Id="rId16" Type="http://schemas.openxmlformats.org/officeDocument/2006/relationships/tags" Target="../tags/tag88.xml"/><Relationship Id="rId15" Type="http://schemas.openxmlformats.org/officeDocument/2006/relationships/tags" Target="../tags/tag87.xml"/><Relationship Id="rId14" Type="http://schemas.openxmlformats.org/officeDocument/2006/relationships/tags" Target="../tags/tag86.xml"/><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hyperlink" Target="AVI\4-9--N&#27807;&#36947;&#22686;&#24378;&#22411;MOSFET&#24037;&#20316;&#21407;&#29702;.AVI" TargetMode="External"/></Relationships>
</file>

<file path=ppt/slides/_rels/slide111.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image" Target="../media/image155.png"/><Relationship Id="rId7" Type="http://schemas.openxmlformats.org/officeDocument/2006/relationships/hyperlink" Target="AVI\4-9--N&#27807;&#36947;&#22686;&#24378;&#22411;MOSFET&#24037;&#20316;&#21407;&#29702;.AVI" TargetMode="External"/><Relationship Id="rId6" Type="http://schemas.openxmlformats.org/officeDocument/2006/relationships/image" Target="../media/image159.png"/><Relationship Id="rId5" Type="http://schemas.openxmlformats.org/officeDocument/2006/relationships/oleObject" Target="../embeddings/oleObject124.bin"/><Relationship Id="rId4" Type="http://schemas.openxmlformats.org/officeDocument/2006/relationships/hyperlink" Target="2.2.ppt#-1,1,2.2%20&#22330;&#25928;&#24212;&#21322;&#23548;&#20307;&#19977;&#26497;&#31649;" TargetMode="External"/><Relationship Id="rId3" Type="http://schemas.openxmlformats.org/officeDocument/2006/relationships/image" Target="../media/image157.png"/><Relationship Id="rId24" Type="http://schemas.openxmlformats.org/officeDocument/2006/relationships/vmlDrawing" Target="../drawings/vmlDrawing58.vml"/><Relationship Id="rId23" Type="http://schemas.openxmlformats.org/officeDocument/2006/relationships/slideLayout" Target="../slideLayouts/slideLayout7.xml"/><Relationship Id="rId22" Type="http://schemas.openxmlformats.org/officeDocument/2006/relationships/tags" Target="../tags/tag107.xml"/><Relationship Id="rId21" Type="http://schemas.openxmlformats.org/officeDocument/2006/relationships/tags" Target="../tags/tag106.xml"/><Relationship Id="rId20" Type="http://schemas.openxmlformats.org/officeDocument/2006/relationships/tags" Target="../tags/tag105.xml"/><Relationship Id="rId2" Type="http://schemas.openxmlformats.org/officeDocument/2006/relationships/image" Target="../media/image158.png"/><Relationship Id="rId19" Type="http://schemas.openxmlformats.org/officeDocument/2006/relationships/tags" Target="../tags/tag104.xml"/><Relationship Id="rId18" Type="http://schemas.openxmlformats.org/officeDocument/2006/relationships/tags" Target="../tags/tag103.xml"/><Relationship Id="rId17" Type="http://schemas.openxmlformats.org/officeDocument/2006/relationships/tags" Target="../tags/tag102.xml"/><Relationship Id="rId16" Type="http://schemas.openxmlformats.org/officeDocument/2006/relationships/tags" Target="../tags/tag101.xml"/><Relationship Id="rId15" Type="http://schemas.openxmlformats.org/officeDocument/2006/relationships/tags" Target="../tags/tag100.xml"/><Relationship Id="rId14" Type="http://schemas.openxmlformats.org/officeDocument/2006/relationships/tags" Target="../tags/tag99.xml"/><Relationship Id="rId13" Type="http://schemas.openxmlformats.org/officeDocument/2006/relationships/tags" Target="../tags/tag98.xml"/><Relationship Id="rId12" Type="http://schemas.openxmlformats.org/officeDocument/2006/relationships/tags" Target="../tags/tag97.xml"/><Relationship Id="rId11" Type="http://schemas.openxmlformats.org/officeDocument/2006/relationships/tags" Target="../tags/tag96.xml"/><Relationship Id="rId10" Type="http://schemas.openxmlformats.org/officeDocument/2006/relationships/tags" Target="../tags/tag95.xml"/><Relationship Id="rId1" Type="http://schemas.openxmlformats.org/officeDocument/2006/relationships/oleObject" Target="../embeddings/oleObject123.bin"/></Relationships>
</file>

<file path=ppt/slides/_rels/slide112.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image" Target="../media/image160.png"/><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image" Target="../media/image157.png"/><Relationship Id="rId3" Type="http://schemas.openxmlformats.org/officeDocument/2006/relationships/image" Target="../media/image158.png"/><Relationship Id="rId2" Type="http://schemas.openxmlformats.org/officeDocument/2006/relationships/oleObject" Target="../embeddings/oleObject125.bin"/><Relationship Id="rId18" Type="http://schemas.openxmlformats.org/officeDocument/2006/relationships/vmlDrawing" Target="../drawings/vmlDrawing59.vml"/><Relationship Id="rId17" Type="http://schemas.openxmlformats.org/officeDocument/2006/relationships/slideLayout" Target="../slideLayouts/slideLayout7.xml"/><Relationship Id="rId16" Type="http://schemas.openxmlformats.org/officeDocument/2006/relationships/tags" Target="../tags/tag118.xml"/><Relationship Id="rId15" Type="http://schemas.openxmlformats.org/officeDocument/2006/relationships/tags" Target="../tags/tag117.xml"/><Relationship Id="rId14" Type="http://schemas.openxmlformats.org/officeDocument/2006/relationships/tags" Target="../tags/tag116.xml"/><Relationship Id="rId13" Type="http://schemas.openxmlformats.org/officeDocument/2006/relationships/tags" Target="../tags/tag115.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hyperlink" Target="2.2.ppt#-1,1,2.2%20&#22330;&#25928;&#24212;&#21322;&#23548;&#20307;&#19977;&#26497;&#31649;" TargetMode="External"/></Relationships>
</file>

<file path=ppt/slides/_rels/slide113.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image" Target="../media/image160.png"/><Relationship Id="rId3" Type="http://schemas.openxmlformats.org/officeDocument/2006/relationships/tags" Target="../tags/tag120.xml"/><Relationship Id="rId2" Type="http://schemas.openxmlformats.org/officeDocument/2006/relationships/tags" Target="../tags/tag119.xml"/><Relationship Id="rId15" Type="http://schemas.openxmlformats.org/officeDocument/2006/relationships/notesSlide" Target="../notesSlides/notesSlide87.xml"/><Relationship Id="rId14" Type="http://schemas.openxmlformats.org/officeDocument/2006/relationships/slideLayout" Target="../slideLayouts/slideLayout7.xml"/><Relationship Id="rId13" Type="http://schemas.openxmlformats.org/officeDocument/2006/relationships/tags" Target="../tags/tag129.xml"/><Relationship Id="rId12" Type="http://schemas.openxmlformats.org/officeDocument/2006/relationships/tags" Target="../tags/tag128.xml"/><Relationship Id="rId11" Type="http://schemas.openxmlformats.org/officeDocument/2006/relationships/tags" Target="../tags/tag127.xml"/><Relationship Id="rId10" Type="http://schemas.openxmlformats.org/officeDocument/2006/relationships/tags" Target="../tags/tag126.xml"/><Relationship Id="rId1" Type="http://schemas.openxmlformats.org/officeDocument/2006/relationships/image" Target="../media/image161.png"/></Relationships>
</file>

<file path=ppt/slides/_rels/slide114.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hyperlink" Target="avi/2-5.avi" TargetMode="External"/><Relationship Id="rId12" Type="http://schemas.openxmlformats.org/officeDocument/2006/relationships/notesSlide" Target="../notesSlides/notesSlide88.xml"/><Relationship Id="rId11" Type="http://schemas.openxmlformats.org/officeDocument/2006/relationships/slideLayout" Target="../slideLayouts/slideLayout7.xml"/><Relationship Id="rId10" Type="http://schemas.openxmlformats.org/officeDocument/2006/relationships/tags" Target="../tags/tag137.xml"/><Relationship Id="rId1" Type="http://schemas.openxmlformats.org/officeDocument/2006/relationships/image" Target="../media/image162.png"/></Relationships>
</file>

<file path=ppt/slides/_rels/slide115.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4" Type="http://schemas.openxmlformats.org/officeDocument/2006/relationships/notesSlide" Target="../notesSlides/notesSlide89.xml"/><Relationship Id="rId23" Type="http://schemas.openxmlformats.org/officeDocument/2006/relationships/slideLayout" Target="../slideLayouts/slideLayout7.xml"/><Relationship Id="rId22" Type="http://schemas.openxmlformats.org/officeDocument/2006/relationships/tags" Target="../tags/tag157.xml"/><Relationship Id="rId21" Type="http://schemas.openxmlformats.org/officeDocument/2006/relationships/tags" Target="../tags/tag156.xml"/><Relationship Id="rId20" Type="http://schemas.openxmlformats.org/officeDocument/2006/relationships/tags" Target="../tags/tag155.xml"/><Relationship Id="rId2" Type="http://schemas.openxmlformats.org/officeDocument/2006/relationships/tags" Target="../tags/tag138.xml"/><Relationship Id="rId19" Type="http://schemas.openxmlformats.org/officeDocument/2006/relationships/tags" Target="../tags/tag154.xml"/><Relationship Id="rId18" Type="http://schemas.openxmlformats.org/officeDocument/2006/relationships/tags" Target="../tags/tag153.xml"/><Relationship Id="rId17" Type="http://schemas.openxmlformats.org/officeDocument/2006/relationships/tags" Target="../tags/tag152.xml"/><Relationship Id="rId16" Type="http://schemas.openxmlformats.org/officeDocument/2006/relationships/tags" Target="../tags/tag151.xml"/><Relationship Id="rId15" Type="http://schemas.openxmlformats.org/officeDocument/2006/relationships/tags" Target="../tags/tag150.xml"/><Relationship Id="rId14" Type="http://schemas.openxmlformats.org/officeDocument/2006/relationships/tags" Target="../tags/tag149.xml"/><Relationship Id="rId13" Type="http://schemas.openxmlformats.org/officeDocument/2006/relationships/tags" Target="../tags/tag148.xml"/><Relationship Id="rId12" Type="http://schemas.openxmlformats.org/officeDocument/2006/relationships/tags" Target="../tags/tag147.xml"/><Relationship Id="rId11" Type="http://schemas.openxmlformats.org/officeDocument/2006/relationships/tags" Target="../tags/tag146.xml"/><Relationship Id="rId10" Type="http://schemas.openxmlformats.org/officeDocument/2006/relationships/image" Target="../media/image164.png"/><Relationship Id="rId1" Type="http://schemas.openxmlformats.org/officeDocument/2006/relationships/image" Target="../media/image16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9" Type="http://schemas.openxmlformats.org/officeDocument/2006/relationships/image" Target="../media/image166.png"/><Relationship Id="rId8" Type="http://schemas.openxmlformats.org/officeDocument/2006/relationships/tags" Target="../tags/tag164.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0" Type="http://schemas.openxmlformats.org/officeDocument/2006/relationships/slideLayout" Target="../slideLayouts/slideLayout7.xml"/><Relationship Id="rId1" Type="http://schemas.openxmlformats.org/officeDocument/2006/relationships/image" Target="../media/image165.jpeg"/></Relationships>
</file>

<file path=ppt/slides/_rels/slide118.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tags" Target="../tags/tag168.xml"/><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image" Target="../media/image164.png"/><Relationship Id="rId3" Type="http://schemas.openxmlformats.org/officeDocument/2006/relationships/image" Target="../media/image169.png"/><Relationship Id="rId2" Type="http://schemas.openxmlformats.org/officeDocument/2006/relationships/image" Target="../media/image168.jpeg"/><Relationship Id="rId13" Type="http://schemas.openxmlformats.org/officeDocument/2006/relationships/notesSlide" Target="../notesSlides/notesSlide90.xml"/><Relationship Id="rId12" Type="http://schemas.openxmlformats.org/officeDocument/2006/relationships/slideLayout" Target="../slideLayouts/slideLayout7.xml"/><Relationship Id="rId11" Type="http://schemas.openxmlformats.org/officeDocument/2006/relationships/tags" Target="../tags/tag171.xml"/><Relationship Id="rId10" Type="http://schemas.openxmlformats.org/officeDocument/2006/relationships/tags" Target="../tags/tag170.xml"/><Relationship Id="rId1" Type="http://schemas.openxmlformats.org/officeDocument/2006/relationships/image" Target="../media/image167.png"/></Relationships>
</file>

<file path=ppt/slides/_rels/slide11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image" Target="../media/image17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9" Type="http://schemas.openxmlformats.org/officeDocument/2006/relationships/tags" Target="../tags/tag178.xml"/><Relationship Id="rId8" Type="http://schemas.openxmlformats.org/officeDocument/2006/relationships/tags" Target="../tags/tag177.xml"/><Relationship Id="rId7" Type="http://schemas.openxmlformats.org/officeDocument/2006/relationships/tags" Target="../tags/tag176.xml"/><Relationship Id="rId6" Type="http://schemas.openxmlformats.org/officeDocument/2006/relationships/tags" Target="../tags/tag175.xml"/><Relationship Id="rId5" Type="http://schemas.openxmlformats.org/officeDocument/2006/relationships/tags" Target="../tags/tag174.xml"/><Relationship Id="rId4" Type="http://schemas.openxmlformats.org/officeDocument/2006/relationships/tags" Target="../tags/tag173.xml"/><Relationship Id="rId3" Type="http://schemas.openxmlformats.org/officeDocument/2006/relationships/image" Target="../media/image177.png"/><Relationship Id="rId2" Type="http://schemas.openxmlformats.org/officeDocument/2006/relationships/image" Target="../media/image176.png"/><Relationship Id="rId11" Type="http://schemas.openxmlformats.org/officeDocument/2006/relationships/slideLayout" Target="../slideLayouts/slideLayout7.xml"/><Relationship Id="rId10" Type="http://schemas.openxmlformats.org/officeDocument/2006/relationships/tags" Target="../tags/tag179.xml"/><Relationship Id="rId1" Type="http://schemas.openxmlformats.org/officeDocument/2006/relationships/tags" Target="../tags/tag172.xml"/></Relationships>
</file>

<file path=ppt/slides/_rels/slide121.xml.rels><?xml version="1.0" encoding="UTF-8" standalone="yes"?>
<Relationships xmlns="http://schemas.openxmlformats.org/package/2006/relationships"><Relationship Id="rId9" Type="http://schemas.openxmlformats.org/officeDocument/2006/relationships/tags" Target="../tags/tag183.xml"/><Relationship Id="rId8" Type="http://schemas.openxmlformats.org/officeDocument/2006/relationships/tags" Target="../tags/tag182.xml"/><Relationship Id="rId7" Type="http://schemas.openxmlformats.org/officeDocument/2006/relationships/tags" Target="../tags/tag181.xml"/><Relationship Id="rId6" Type="http://schemas.openxmlformats.org/officeDocument/2006/relationships/tags" Target="../tags/tag180.xml"/><Relationship Id="rId5" Type="http://schemas.openxmlformats.org/officeDocument/2006/relationships/image" Target="../media/image177.png"/><Relationship Id="rId4" Type="http://schemas.openxmlformats.org/officeDocument/2006/relationships/image" Target="../media/image179.png"/><Relationship Id="rId3" Type="http://schemas.openxmlformats.org/officeDocument/2006/relationships/oleObject" Target="../embeddings/oleObject127.bin"/><Relationship Id="rId2" Type="http://schemas.openxmlformats.org/officeDocument/2006/relationships/image" Target="../media/image178.png"/><Relationship Id="rId17" Type="http://schemas.openxmlformats.org/officeDocument/2006/relationships/vmlDrawing" Target="../drawings/vmlDrawing60.vml"/><Relationship Id="rId16" Type="http://schemas.openxmlformats.org/officeDocument/2006/relationships/slideLayout" Target="../slideLayouts/slideLayout7.xml"/><Relationship Id="rId15" Type="http://schemas.openxmlformats.org/officeDocument/2006/relationships/tags" Target="../tags/tag189.xml"/><Relationship Id="rId14" Type="http://schemas.openxmlformats.org/officeDocument/2006/relationships/tags" Target="../tags/tag188.xml"/><Relationship Id="rId13" Type="http://schemas.openxmlformats.org/officeDocument/2006/relationships/tags" Target="../tags/tag187.xml"/><Relationship Id="rId12" Type="http://schemas.openxmlformats.org/officeDocument/2006/relationships/tags" Target="../tags/tag186.xml"/><Relationship Id="rId11" Type="http://schemas.openxmlformats.org/officeDocument/2006/relationships/tags" Target="../tags/tag185.xml"/><Relationship Id="rId10" Type="http://schemas.openxmlformats.org/officeDocument/2006/relationships/tags" Target="../tags/tag184.xml"/><Relationship Id="rId1" Type="http://schemas.openxmlformats.org/officeDocument/2006/relationships/oleObject" Target="../embeddings/oleObject126.bin"/></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6" Type="http://schemas.openxmlformats.org/officeDocument/2006/relationships/vmlDrawing" Target="../drawings/vmlDrawing61.vml"/><Relationship Id="rId5" Type="http://schemas.openxmlformats.org/officeDocument/2006/relationships/slideLayout" Target="../slideLayouts/slideLayout7.xml"/><Relationship Id="rId4" Type="http://schemas.openxmlformats.org/officeDocument/2006/relationships/image" Target="../media/image181.png"/><Relationship Id="rId3" Type="http://schemas.openxmlformats.org/officeDocument/2006/relationships/oleObject" Target="../embeddings/oleObject129.bin"/><Relationship Id="rId2" Type="http://schemas.openxmlformats.org/officeDocument/2006/relationships/image" Target="../media/image180.png"/><Relationship Id="rId1" Type="http://schemas.openxmlformats.org/officeDocument/2006/relationships/oleObject" Target="../embeddings/oleObject128.bin"/></Relationships>
</file>

<file path=ppt/slides/_rels/slide125.xml.rels><?xml version="1.0" encoding="UTF-8" standalone="yes"?>
<Relationships xmlns="http://schemas.openxmlformats.org/package/2006/relationships"><Relationship Id="rId6" Type="http://schemas.openxmlformats.org/officeDocument/2006/relationships/vmlDrawing" Target="../drawings/vmlDrawing62.vml"/><Relationship Id="rId5" Type="http://schemas.openxmlformats.org/officeDocument/2006/relationships/slideLayout" Target="../slideLayouts/slideLayout7.xml"/><Relationship Id="rId4" Type="http://schemas.openxmlformats.org/officeDocument/2006/relationships/image" Target="../media/image183.png"/><Relationship Id="rId3" Type="http://schemas.openxmlformats.org/officeDocument/2006/relationships/oleObject" Target="../embeddings/oleObject131.bin"/><Relationship Id="rId2" Type="http://schemas.openxmlformats.org/officeDocument/2006/relationships/image" Target="../media/image182.png"/><Relationship Id="rId1" Type="http://schemas.openxmlformats.org/officeDocument/2006/relationships/oleObject" Target="../embeddings/oleObject130.bin"/></Relationships>
</file>

<file path=ppt/slides/_rels/slide126.xml.rels><?xml version="1.0" encoding="UTF-8" standalone="yes"?>
<Relationships xmlns="http://schemas.openxmlformats.org/package/2006/relationships"><Relationship Id="rId6" Type="http://schemas.openxmlformats.org/officeDocument/2006/relationships/notesSlide" Target="../notesSlides/notesSlide91.xml"/><Relationship Id="rId5" Type="http://schemas.openxmlformats.org/officeDocument/2006/relationships/slideLayout" Target="../slideLayouts/slideLayout7.xml"/><Relationship Id="rId4" Type="http://schemas.openxmlformats.org/officeDocument/2006/relationships/image" Target="../media/image186.png"/><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hyperlink" Target="avi/2-8.avi" TargetMode="External"/></Relationships>
</file>

<file path=ppt/slides/_rels/slide127.xml.rels><?xml version="1.0" encoding="UTF-8" standalone="yes"?>
<Relationships xmlns="http://schemas.openxmlformats.org/package/2006/relationships"><Relationship Id="rId5" Type="http://schemas.openxmlformats.org/officeDocument/2006/relationships/vmlDrawing" Target="../drawings/vmlDrawing63.vml"/><Relationship Id="rId4" Type="http://schemas.openxmlformats.org/officeDocument/2006/relationships/slideLayout" Target="../slideLayouts/slideLayout7.xml"/><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oleObject" Target="../embeddings/oleObject132.bin"/></Relationships>
</file>

<file path=ppt/slides/_rels/slide128.xml.rels><?xml version="1.0" encoding="UTF-8" standalone="yes"?>
<Relationships xmlns="http://schemas.openxmlformats.org/package/2006/relationships"><Relationship Id="rId8" Type="http://schemas.openxmlformats.org/officeDocument/2006/relationships/vmlDrawing" Target="../drawings/vmlDrawing64.vml"/><Relationship Id="rId7"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oleObject" Target="../embeddings/oleObject135.bin"/><Relationship Id="rId4" Type="http://schemas.openxmlformats.org/officeDocument/2006/relationships/image" Target="../media/image188.png"/><Relationship Id="rId3" Type="http://schemas.openxmlformats.org/officeDocument/2006/relationships/oleObject" Target="../embeddings/oleObject134.bin"/><Relationship Id="rId2" Type="http://schemas.openxmlformats.org/officeDocument/2006/relationships/image" Target="../media/image187.png"/><Relationship Id="rId1" Type="http://schemas.openxmlformats.org/officeDocument/2006/relationships/oleObject" Target="../embeddings/oleObject133.bin"/></Relationships>
</file>

<file path=ppt/slides/_rels/slide129.xml.rels><?xml version="1.0" encoding="UTF-8" standalone="yes"?>
<Relationships xmlns="http://schemas.openxmlformats.org/package/2006/relationships"><Relationship Id="rId7" Type="http://schemas.openxmlformats.org/officeDocument/2006/relationships/notesSlide" Target="../notesSlides/notesSlide92.xml"/><Relationship Id="rId6" Type="http://schemas.openxmlformats.org/officeDocument/2006/relationships/vmlDrawing" Target="../drawings/vmlDrawing65.vml"/><Relationship Id="rId5" Type="http://schemas.openxmlformats.org/officeDocument/2006/relationships/slideLayout" Target="../slideLayouts/slideLayout7.xml"/><Relationship Id="rId4" Type="http://schemas.openxmlformats.org/officeDocument/2006/relationships/image" Target="../media/image188.png"/><Relationship Id="rId3" Type="http://schemas.openxmlformats.org/officeDocument/2006/relationships/oleObject" Target="../embeddings/oleObject137.bin"/><Relationship Id="rId2" Type="http://schemas.openxmlformats.org/officeDocument/2006/relationships/image" Target="../media/image190.png"/><Relationship Id="rId1" Type="http://schemas.openxmlformats.org/officeDocument/2006/relationships/oleObject" Target="../embeddings/oleObject136.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6" Type="http://schemas.openxmlformats.org/officeDocument/2006/relationships/vmlDrawing" Target="../drawings/vmlDrawing66.vml"/><Relationship Id="rId5" Type="http://schemas.openxmlformats.org/officeDocument/2006/relationships/slideLayout" Target="../slideLayouts/slideLayout7.xml"/><Relationship Id="rId4" Type="http://schemas.openxmlformats.org/officeDocument/2006/relationships/image" Target="../media/image192.png"/><Relationship Id="rId3" Type="http://schemas.openxmlformats.org/officeDocument/2006/relationships/oleObject" Target="../embeddings/oleObject139.bin"/><Relationship Id="rId2" Type="http://schemas.openxmlformats.org/officeDocument/2006/relationships/image" Target="../media/image191.png"/><Relationship Id="rId1" Type="http://schemas.openxmlformats.org/officeDocument/2006/relationships/oleObject" Target="../embeddings/oleObject138.bin"/></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6" Type="http://schemas.openxmlformats.org/officeDocument/2006/relationships/vmlDrawing" Target="../drawings/vmlDrawing67.vml"/><Relationship Id="rId5" Type="http://schemas.openxmlformats.org/officeDocument/2006/relationships/slideLayout" Target="../slideLayouts/slideLayout7.xml"/><Relationship Id="rId4" Type="http://schemas.openxmlformats.org/officeDocument/2006/relationships/image" Target="../media/image193.png"/><Relationship Id="rId3" Type="http://schemas.openxmlformats.org/officeDocument/2006/relationships/oleObject" Target="../embeddings/oleObject140.bin"/><Relationship Id="rId2" Type="http://schemas.openxmlformats.org/officeDocument/2006/relationships/hyperlink" Target="AVI/2-7.AVI" TargetMode="External"/><Relationship Id="rId1" Type="http://schemas.openxmlformats.org/officeDocument/2006/relationships/hyperlink" Target="AVI/2-6.AVI" TargetMode="External"/></Relationships>
</file>

<file path=ppt/slides/_rels/slide133.xml.rels><?xml version="1.0" encoding="UTF-8" standalone="yes"?>
<Relationships xmlns="http://schemas.openxmlformats.org/package/2006/relationships"><Relationship Id="rId7" Type="http://schemas.openxmlformats.org/officeDocument/2006/relationships/notesSlide" Target="../notesSlides/notesSlide93.xml"/><Relationship Id="rId6" Type="http://schemas.openxmlformats.org/officeDocument/2006/relationships/vmlDrawing" Target="../drawings/vmlDrawing68.vml"/><Relationship Id="rId5" Type="http://schemas.openxmlformats.org/officeDocument/2006/relationships/slideLayout" Target="../slideLayouts/slideLayout7.xml"/><Relationship Id="rId4" Type="http://schemas.openxmlformats.org/officeDocument/2006/relationships/image" Target="../media/image195.png"/><Relationship Id="rId3" Type="http://schemas.openxmlformats.org/officeDocument/2006/relationships/oleObject" Target="../embeddings/oleObject142.bin"/><Relationship Id="rId2" Type="http://schemas.openxmlformats.org/officeDocument/2006/relationships/image" Target="../media/image194.png"/><Relationship Id="rId1" Type="http://schemas.openxmlformats.org/officeDocument/2006/relationships/oleObject" Target="../embeddings/oleObject141.bin"/></Relationships>
</file>

<file path=ppt/slides/_rels/slide134.xml.rels><?xml version="1.0" encoding="UTF-8" standalone="yes"?>
<Relationships xmlns="http://schemas.openxmlformats.org/package/2006/relationships"><Relationship Id="rId6" Type="http://schemas.openxmlformats.org/officeDocument/2006/relationships/vmlDrawing" Target="../drawings/vmlDrawing69.vml"/><Relationship Id="rId5" Type="http://schemas.openxmlformats.org/officeDocument/2006/relationships/slideLayout" Target="../slideLayouts/slideLayout7.xml"/><Relationship Id="rId4" Type="http://schemas.openxmlformats.org/officeDocument/2006/relationships/image" Target="../media/image196.wmf"/><Relationship Id="rId3" Type="http://schemas.openxmlformats.org/officeDocument/2006/relationships/oleObject" Target="../embeddings/oleObject144.bin"/><Relationship Id="rId2" Type="http://schemas.openxmlformats.org/officeDocument/2006/relationships/image" Target="../media/image67.wmf"/><Relationship Id="rId1" Type="http://schemas.openxmlformats.org/officeDocument/2006/relationships/oleObject" Target="../embeddings/oleObject143.bin"/></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4" Type="http://schemas.openxmlformats.org/officeDocument/2006/relationships/notesSlide" Target="../notesSlides/notesSlide94.xml"/><Relationship Id="rId3" Type="http://schemas.openxmlformats.org/officeDocument/2006/relationships/slideLayout" Target="../slideLayouts/slideLayout7.xml"/><Relationship Id="rId2" Type="http://schemas.openxmlformats.org/officeDocument/2006/relationships/image" Target="../media/image168.jpeg"/><Relationship Id="rId1" Type="http://schemas.openxmlformats.org/officeDocument/2006/relationships/image" Target="../media/image16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4" Type="http://schemas.openxmlformats.org/officeDocument/2006/relationships/vmlDrawing" Target="../drawings/vmlDrawing70.vml"/><Relationship Id="rId3" Type="http://schemas.openxmlformats.org/officeDocument/2006/relationships/slideLayout" Target="../slideLayouts/slideLayout7.xml"/><Relationship Id="rId2" Type="http://schemas.openxmlformats.org/officeDocument/2006/relationships/image" Target="../media/image197.wmf"/><Relationship Id="rId1" Type="http://schemas.openxmlformats.org/officeDocument/2006/relationships/oleObject" Target="../embeddings/Document1.doc"/></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vmlDrawing" Target="../drawings/vmlDrawing6.v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oleObject" Target="../embeddings/oleObject6.bin"/><Relationship Id="rId1" Type="http://schemas.openxmlformats.org/officeDocument/2006/relationships/slide" Target="slide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vmlDrawing" Target="../drawings/vmlDrawing7.v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vmlDrawing" Target="../drawings/vmlDrawing8.v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oleObject" Target="../embeddings/oleObject8.bin"/><Relationship Id="rId1" Type="http://schemas.openxmlformats.org/officeDocument/2006/relationships/slide" Target="slide7.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vmlDrawing" Target="../drawings/vmlDrawing9.v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oleObject" Target="../embeddings/oleObject9.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image" Target="../media/image11.png"/><Relationship Id="rId18" Type="http://schemas.openxmlformats.org/officeDocument/2006/relationships/notesSlide" Target="../notesSlides/notesSlide19.xml"/><Relationship Id="rId17" Type="http://schemas.openxmlformats.org/officeDocument/2006/relationships/slideLayout" Target="../slideLayouts/slideLayout7.xml"/><Relationship Id="rId16" Type="http://schemas.openxmlformats.org/officeDocument/2006/relationships/tags" Target="../tags/tag23.xml"/><Relationship Id="rId15" Type="http://schemas.openxmlformats.org/officeDocument/2006/relationships/tags" Target="../tags/tag22.xml"/><Relationship Id="rId14" Type="http://schemas.openxmlformats.org/officeDocument/2006/relationships/tags" Target="../tags/tag21.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vmlDrawing" Target="../drawings/vmlDrawing10.vml"/><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tags" Target="../tags/tag25.xml"/><Relationship Id="rId4" Type="http://schemas.openxmlformats.org/officeDocument/2006/relationships/image" Target="../media/image12.png"/><Relationship Id="rId3" Type="http://schemas.openxmlformats.org/officeDocument/2006/relationships/tags" Target="../tags/tag24.xml"/><Relationship Id="rId2" Type="http://schemas.openxmlformats.org/officeDocument/2006/relationships/image" Target="../media/image14.png"/><Relationship Id="rId1" Type="http://schemas.openxmlformats.org/officeDocument/2006/relationships/oleObject" Target="../embeddings/oleObject10.bin"/></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vmlDrawing" Target="../drawings/vmlDrawing11.vml"/><Relationship Id="rId4" Type="http://schemas.openxmlformats.org/officeDocument/2006/relationships/slideLayout" Target="../slideLayouts/slideLayout7.xml"/><Relationship Id="rId3" Type="http://schemas.openxmlformats.org/officeDocument/2006/relationships/hyperlink" Target="AVI\4-3--PN&#32467;&#30340;&#24418;&#25104;&#36807;&#31243;.AVI" TargetMode="External"/><Relationship Id="rId2" Type="http://schemas.openxmlformats.org/officeDocument/2006/relationships/image" Target="../media/image15.png"/><Relationship Id="rId1"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hyperlink" Target="avi/1-4.avi" TargetMode="Externa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hyperlink" Target="avi/1-5.avi"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vmlDrawing" Target="../drawings/vmlDrawing12.vml"/><Relationship Id="rId3" Type="http://schemas.openxmlformats.org/officeDocument/2006/relationships/slideLayout" Target="../slideLayouts/slideLayout7.xml"/><Relationship Id="rId2" Type="http://schemas.openxmlformats.org/officeDocument/2006/relationships/image" Target="../media/image18.wmf"/><Relationship Id="rId1" Type="http://schemas.openxmlformats.org/officeDocument/2006/relationships/oleObject" Target="../embeddings/oleObject12.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9" Type="http://schemas.openxmlformats.org/officeDocument/2006/relationships/oleObject" Target="../embeddings/oleObject17.bin"/><Relationship Id="rId8" Type="http://schemas.openxmlformats.org/officeDocument/2006/relationships/image" Target="../media/image22.wmf"/><Relationship Id="rId7" Type="http://schemas.openxmlformats.org/officeDocument/2006/relationships/oleObject" Target="../embeddings/oleObject16.bin"/><Relationship Id="rId6" Type="http://schemas.openxmlformats.org/officeDocument/2006/relationships/image" Target="../media/image21.wmf"/><Relationship Id="rId5" Type="http://schemas.openxmlformats.org/officeDocument/2006/relationships/oleObject" Target="../embeddings/oleObject15.bin"/><Relationship Id="rId4" Type="http://schemas.openxmlformats.org/officeDocument/2006/relationships/image" Target="../media/image20.wmf"/><Relationship Id="rId3" Type="http://schemas.openxmlformats.org/officeDocument/2006/relationships/oleObject" Target="../embeddings/oleObject14.bin"/><Relationship Id="rId2" Type="http://schemas.openxmlformats.org/officeDocument/2006/relationships/image" Target="../media/image19.wmf"/><Relationship Id="rId15" Type="http://schemas.openxmlformats.org/officeDocument/2006/relationships/notesSlide" Target="../notesSlides/notesSlide29.xml"/><Relationship Id="rId14" Type="http://schemas.openxmlformats.org/officeDocument/2006/relationships/vmlDrawing" Target="../drawings/vmlDrawing13.vml"/><Relationship Id="rId13" Type="http://schemas.openxmlformats.org/officeDocument/2006/relationships/slideLayout" Target="../slideLayouts/slideLayout2.xml"/><Relationship Id="rId12" Type="http://schemas.openxmlformats.org/officeDocument/2006/relationships/image" Target="../media/image18.wmf"/><Relationship Id="rId11" Type="http://schemas.openxmlformats.org/officeDocument/2006/relationships/oleObject" Target="../embeddings/oleObject18.bin"/><Relationship Id="rId10" Type="http://schemas.openxmlformats.org/officeDocument/2006/relationships/image" Target="../media/image23.png"/><Relationship Id="rId1" Type="http://schemas.openxmlformats.org/officeDocument/2006/relationships/oleObject" Target="../embeddings/oleObject13.bin"/></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oleObject" Target="../embeddings/oleObject19.bin"/></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vmlDrawing" Target="../drawings/vmlDrawing15.v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oleObject" Target="../embeddings/oleObject20.bin"/><Relationship Id="rId1" Type="http://schemas.openxmlformats.org/officeDocument/2006/relationships/tags" Target="../tags/tag28.xml"/></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vmlDrawing" Target="../drawings/vmlDrawing16.vml"/><Relationship Id="rId5" Type="http://schemas.openxmlformats.org/officeDocument/2006/relationships/slideLayout" Target="../slideLayouts/slideLayout7.xml"/><Relationship Id="rId4" Type="http://schemas.openxmlformats.org/officeDocument/2006/relationships/image" Target="../media/image26.png"/><Relationship Id="rId3" Type="http://schemas.openxmlformats.org/officeDocument/2006/relationships/oleObject" Target="../embeddings/oleObject22.bin"/><Relationship Id="rId2" Type="http://schemas.openxmlformats.org/officeDocument/2006/relationships/image" Target="../media/image25.png"/><Relationship Id="rId1" Type="http://schemas.openxmlformats.org/officeDocument/2006/relationships/oleObject" Target="../embeddings/oleObject21.bin"/></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vmlDrawing" Target="../drawings/vmlDrawing17.vml"/><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oleObject" Target="../embeddings/oleObject23.bin"/></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vmlDrawing" Target="../drawings/vmlDrawing18.vml"/><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oleObject" Target="../embeddings/oleObject24.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vmlDrawing" Target="../drawings/vmlDrawing19.vml"/><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oleObject" Target="../embeddings/oleObject25.bin"/><Relationship Id="rId1" Type="http://schemas.openxmlformats.org/officeDocument/2006/relationships/image" Target="../media/image29.png"/></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vmlDrawing" Target="../drawings/vmlDrawing20.vml"/><Relationship Id="rId5" Type="http://schemas.openxmlformats.org/officeDocument/2006/relationships/slideLayout" Target="../slideLayouts/slideLayout7.xml"/><Relationship Id="rId4" Type="http://schemas.openxmlformats.org/officeDocument/2006/relationships/image" Target="../media/image32.png"/><Relationship Id="rId3" Type="http://schemas.openxmlformats.org/officeDocument/2006/relationships/oleObject" Target="../embeddings/oleObject27.bin"/><Relationship Id="rId2" Type="http://schemas.openxmlformats.org/officeDocument/2006/relationships/image" Target="../media/image31.png"/><Relationship Id="rId1" Type="http://schemas.openxmlformats.org/officeDocument/2006/relationships/oleObject" Target="../embeddings/oleObject26.bin"/></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vmlDrawing" Target="../drawings/vmlDrawing21.vml"/><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oleObject" Target="../embeddings/oleObject28.bin"/></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vmlDrawing" Target="../drawings/vmlDrawing22.vml"/><Relationship Id="rId3" Type="http://schemas.openxmlformats.org/officeDocument/2006/relationships/slideLayout" Target="../slideLayouts/slideLayout7.xml"/><Relationship Id="rId2" Type="http://schemas.openxmlformats.org/officeDocument/2006/relationships/image" Target="../media/image36.wmf"/><Relationship Id="rId1" Type="http://schemas.openxmlformats.org/officeDocument/2006/relationships/oleObject" Target="../embeddings/oleObject29.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7.xml"/><Relationship Id="rId2" Type="http://schemas.openxmlformats.org/officeDocument/2006/relationships/tags" Target="../tags/tag29.xml"/><Relationship Id="rId1"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7" Type="http://schemas.openxmlformats.org/officeDocument/2006/relationships/notesSlide" Target="../notesSlides/notesSlide47.xml"/><Relationship Id="rId6" Type="http://schemas.openxmlformats.org/officeDocument/2006/relationships/vmlDrawing" Target="../drawings/vmlDrawing23.vml"/><Relationship Id="rId5" Type="http://schemas.openxmlformats.org/officeDocument/2006/relationships/slideLayout" Target="../slideLayouts/slideLayout7.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oleObject" Target="../embeddings/oleObject30.bin"/></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vmlDrawing" Target="../drawings/vmlDrawing24.vml"/><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oleObject" Target="../embeddings/oleObject31.bin"/></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7" Type="http://schemas.openxmlformats.org/officeDocument/2006/relationships/notesSlide" Target="../notesSlides/notesSlide51.xml"/><Relationship Id="rId6" Type="http://schemas.openxmlformats.org/officeDocument/2006/relationships/vmlDrawing" Target="../drawings/vmlDrawing25.vml"/><Relationship Id="rId5" Type="http://schemas.openxmlformats.org/officeDocument/2006/relationships/slideLayout" Target="../slideLayouts/slideLayout7.xml"/><Relationship Id="rId4" Type="http://schemas.openxmlformats.org/officeDocument/2006/relationships/image" Target="../media/image44.emf"/><Relationship Id="rId3" Type="http://schemas.openxmlformats.org/officeDocument/2006/relationships/oleObject" Target="../embeddings/oleObject33.bin"/><Relationship Id="rId2" Type="http://schemas.openxmlformats.org/officeDocument/2006/relationships/image" Target="../media/image43.emf"/><Relationship Id="rId1" Type="http://schemas.openxmlformats.org/officeDocument/2006/relationships/oleObject" Target="../embeddings/oleObject32.bin"/></Relationships>
</file>

<file path=ppt/slides/_rels/slide55.xml.rels><?xml version="1.0" encoding="UTF-8" standalone="yes"?>
<Relationships xmlns="http://schemas.openxmlformats.org/package/2006/relationships"><Relationship Id="rId9" Type="http://schemas.openxmlformats.org/officeDocument/2006/relationships/oleObject" Target="../embeddings/oleObject38.bin"/><Relationship Id="rId8" Type="http://schemas.openxmlformats.org/officeDocument/2006/relationships/image" Target="../media/image49.wmf"/><Relationship Id="rId7" Type="http://schemas.openxmlformats.org/officeDocument/2006/relationships/oleObject" Target="../embeddings/oleObject37.bin"/><Relationship Id="rId6" Type="http://schemas.openxmlformats.org/officeDocument/2006/relationships/image" Target="../media/image48.emf"/><Relationship Id="rId5" Type="http://schemas.openxmlformats.org/officeDocument/2006/relationships/oleObject" Target="../embeddings/oleObject36.bin"/><Relationship Id="rId4" Type="http://schemas.openxmlformats.org/officeDocument/2006/relationships/image" Target="../media/image47.wmf"/><Relationship Id="rId3" Type="http://schemas.openxmlformats.org/officeDocument/2006/relationships/oleObject" Target="../embeddings/oleObject35.bin"/><Relationship Id="rId2" Type="http://schemas.openxmlformats.org/officeDocument/2006/relationships/image" Target="../media/image46.emf"/><Relationship Id="rId15" Type="http://schemas.openxmlformats.org/officeDocument/2006/relationships/notesSlide" Target="../notesSlides/notesSlide52.xml"/><Relationship Id="rId14" Type="http://schemas.openxmlformats.org/officeDocument/2006/relationships/vmlDrawing" Target="../drawings/vmlDrawing26.vml"/><Relationship Id="rId13" Type="http://schemas.openxmlformats.org/officeDocument/2006/relationships/slideLayout" Target="../slideLayouts/slideLayout7.xml"/><Relationship Id="rId12" Type="http://schemas.openxmlformats.org/officeDocument/2006/relationships/image" Target="../media/image51.wmf"/><Relationship Id="rId11" Type="http://schemas.openxmlformats.org/officeDocument/2006/relationships/oleObject" Target="../embeddings/oleObject39.bin"/><Relationship Id="rId10" Type="http://schemas.openxmlformats.org/officeDocument/2006/relationships/image" Target="../media/image50.wmf"/><Relationship Id="rId1" Type="http://schemas.openxmlformats.org/officeDocument/2006/relationships/oleObject" Target="../embeddings/oleObject34.bin"/></Relationships>
</file>

<file path=ppt/slides/_rels/slide56.xml.rels><?xml version="1.0" encoding="UTF-8" standalone="yes"?>
<Relationships xmlns="http://schemas.openxmlformats.org/package/2006/relationships"><Relationship Id="rId5" Type="http://schemas.openxmlformats.org/officeDocument/2006/relationships/vmlDrawing" Target="../drawings/vmlDrawing27.vml"/><Relationship Id="rId4" Type="http://schemas.openxmlformats.org/officeDocument/2006/relationships/slideLayout" Target="../slideLayouts/slideLayout7.xml"/><Relationship Id="rId3" Type="http://schemas.openxmlformats.org/officeDocument/2006/relationships/image" Target="../media/image53.png"/><Relationship Id="rId2" Type="http://schemas.openxmlformats.org/officeDocument/2006/relationships/oleObject" Target="../embeddings/oleObject40.bin"/><Relationship Id="rId1" Type="http://schemas.openxmlformats.org/officeDocument/2006/relationships/image" Target="../media/image52.png"/></Relationships>
</file>

<file path=ppt/slides/_rels/slide57.xml.rels><?xml version="1.0" encoding="UTF-8" standalone="yes"?>
<Relationships xmlns="http://schemas.openxmlformats.org/package/2006/relationships"><Relationship Id="rId9" Type="http://schemas.openxmlformats.org/officeDocument/2006/relationships/image" Target="../media/image60.wmf"/><Relationship Id="rId8" Type="http://schemas.openxmlformats.org/officeDocument/2006/relationships/oleObject" Target="../embeddings/oleObject42.bin"/><Relationship Id="rId7" Type="http://schemas.openxmlformats.org/officeDocument/2006/relationships/image" Target="../media/image59.png"/><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oleObject" Target="../embeddings/oleObject41.bin"/><Relationship Id="rId12" Type="http://schemas.openxmlformats.org/officeDocument/2006/relationships/notesSlide" Target="../notesSlides/notesSlide53.xml"/><Relationship Id="rId11" Type="http://schemas.openxmlformats.org/officeDocument/2006/relationships/vmlDrawing" Target="../drawings/vmlDrawing28.vml"/><Relationship Id="rId10" Type="http://schemas.openxmlformats.org/officeDocument/2006/relationships/slideLayout" Target="../slideLayouts/slideLayout7.xml"/><Relationship Id="rId1" Type="http://schemas.openxmlformats.org/officeDocument/2006/relationships/image" Target="../media/image54.png"/></Relationships>
</file>

<file path=ppt/slides/_rels/slide58.xml.rels><?xml version="1.0" encoding="UTF-8" standalone="yes"?>
<Relationships xmlns="http://schemas.openxmlformats.org/package/2006/relationships"><Relationship Id="rId9" Type="http://schemas.openxmlformats.org/officeDocument/2006/relationships/oleObject" Target="../embeddings/oleObject47.bin"/><Relationship Id="rId8" Type="http://schemas.openxmlformats.org/officeDocument/2006/relationships/image" Target="../media/image64.wmf"/><Relationship Id="rId7" Type="http://schemas.openxmlformats.org/officeDocument/2006/relationships/oleObject" Target="../embeddings/oleObject46.bin"/><Relationship Id="rId6" Type="http://schemas.openxmlformats.org/officeDocument/2006/relationships/image" Target="../media/image63.wmf"/><Relationship Id="rId5" Type="http://schemas.openxmlformats.org/officeDocument/2006/relationships/oleObject" Target="../embeddings/oleObject45.bin"/><Relationship Id="rId4" Type="http://schemas.openxmlformats.org/officeDocument/2006/relationships/image" Target="../media/image62.wmf"/><Relationship Id="rId3" Type="http://schemas.openxmlformats.org/officeDocument/2006/relationships/oleObject" Target="../embeddings/oleObject44.bin"/><Relationship Id="rId2" Type="http://schemas.openxmlformats.org/officeDocument/2006/relationships/image" Target="../media/image61.wmf"/><Relationship Id="rId17" Type="http://schemas.openxmlformats.org/officeDocument/2006/relationships/notesSlide" Target="../notesSlides/notesSlide54.xml"/><Relationship Id="rId16" Type="http://schemas.openxmlformats.org/officeDocument/2006/relationships/vmlDrawing" Target="../drawings/vmlDrawing29.vml"/><Relationship Id="rId15" Type="http://schemas.openxmlformats.org/officeDocument/2006/relationships/slideLayout" Target="../slideLayouts/slideLayout7.xml"/><Relationship Id="rId14" Type="http://schemas.openxmlformats.org/officeDocument/2006/relationships/image" Target="../media/image36.wmf"/><Relationship Id="rId13" Type="http://schemas.openxmlformats.org/officeDocument/2006/relationships/oleObject" Target="../embeddings/oleObject49.bin"/><Relationship Id="rId12" Type="http://schemas.openxmlformats.org/officeDocument/2006/relationships/image" Target="../media/image66.wmf"/><Relationship Id="rId11" Type="http://schemas.openxmlformats.org/officeDocument/2006/relationships/oleObject" Target="../embeddings/oleObject48.bin"/><Relationship Id="rId10" Type="http://schemas.openxmlformats.org/officeDocument/2006/relationships/image" Target="../media/image65.wmf"/><Relationship Id="rId1" Type="http://schemas.openxmlformats.org/officeDocument/2006/relationships/oleObject" Target="../embeddings/oleObject43.bin"/></Relationships>
</file>

<file path=ppt/slides/_rels/slide59.xml.rels><?xml version="1.0" encoding="UTF-8" standalone="yes"?>
<Relationships xmlns="http://schemas.openxmlformats.org/package/2006/relationships"><Relationship Id="rId9" Type="http://schemas.openxmlformats.org/officeDocument/2006/relationships/oleObject" Target="../embeddings/oleObject54.bin"/><Relationship Id="rId8" Type="http://schemas.openxmlformats.org/officeDocument/2006/relationships/image" Target="../media/image70.wmf"/><Relationship Id="rId7" Type="http://schemas.openxmlformats.org/officeDocument/2006/relationships/oleObject" Target="../embeddings/oleObject53.bin"/><Relationship Id="rId6" Type="http://schemas.openxmlformats.org/officeDocument/2006/relationships/image" Target="../media/image69.wmf"/><Relationship Id="rId5" Type="http://schemas.openxmlformats.org/officeDocument/2006/relationships/oleObject" Target="../embeddings/oleObject52.bin"/><Relationship Id="rId4" Type="http://schemas.openxmlformats.org/officeDocument/2006/relationships/image" Target="../media/image68.wmf"/><Relationship Id="rId3" Type="http://schemas.openxmlformats.org/officeDocument/2006/relationships/oleObject" Target="../embeddings/oleObject51.bin"/><Relationship Id="rId2" Type="http://schemas.openxmlformats.org/officeDocument/2006/relationships/image" Target="../media/image67.wmf"/><Relationship Id="rId14" Type="http://schemas.openxmlformats.org/officeDocument/2006/relationships/notesSlide" Target="../notesSlides/notesSlide55.xml"/><Relationship Id="rId13" Type="http://schemas.openxmlformats.org/officeDocument/2006/relationships/vmlDrawing" Target="../drawings/vmlDrawing30.vml"/><Relationship Id="rId12" Type="http://schemas.openxmlformats.org/officeDocument/2006/relationships/slideLayout" Target="../slideLayouts/slideLayout4.xml"/><Relationship Id="rId11" Type="http://schemas.openxmlformats.org/officeDocument/2006/relationships/image" Target="../media/image54.png"/><Relationship Id="rId10" Type="http://schemas.openxmlformats.org/officeDocument/2006/relationships/image" Target="../media/image71.wmf"/><Relationship Id="rId1" Type="http://schemas.openxmlformats.org/officeDocument/2006/relationships/oleObject" Target="../embeddings/oleObject50.bin"/></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39.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tags" Target="../tags/tag30.xml"/></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39.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39.xml"/><Relationship Id="rId2" Type="http://schemas.openxmlformats.org/officeDocument/2006/relationships/image" Target="../media/image78.png"/><Relationship Id="rId1" Type="http://schemas.openxmlformats.org/officeDocument/2006/relationships/image" Target="../media/image77.png"/></Relationships>
</file>

<file path=ppt/slides/_rels/slide63.xml.rels><?xml version="1.0" encoding="UTF-8" standalone="yes"?>
<Relationships xmlns="http://schemas.openxmlformats.org/package/2006/relationships"><Relationship Id="rId9" Type="http://schemas.openxmlformats.org/officeDocument/2006/relationships/notesSlide" Target="../notesSlides/notesSlide59.xml"/><Relationship Id="rId8" Type="http://schemas.openxmlformats.org/officeDocument/2006/relationships/vmlDrawing" Target="../drawings/vmlDrawing31.vml"/><Relationship Id="rId7"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oleObject" Target="../embeddings/oleObject57.bin"/><Relationship Id="rId4" Type="http://schemas.openxmlformats.org/officeDocument/2006/relationships/image" Target="../media/image80.png"/><Relationship Id="rId3" Type="http://schemas.openxmlformats.org/officeDocument/2006/relationships/oleObject" Target="../embeddings/oleObject56.bin"/><Relationship Id="rId2" Type="http://schemas.openxmlformats.org/officeDocument/2006/relationships/image" Target="../media/image79.png"/><Relationship Id="rId1" Type="http://schemas.openxmlformats.org/officeDocument/2006/relationships/oleObject" Target="../embeddings/oleObject55.bin"/></Relationships>
</file>

<file path=ppt/slides/_rels/slide64.xml.rels><?xml version="1.0" encoding="UTF-8" standalone="yes"?>
<Relationships xmlns="http://schemas.openxmlformats.org/package/2006/relationships"><Relationship Id="rId9" Type="http://schemas.openxmlformats.org/officeDocument/2006/relationships/notesSlide" Target="../notesSlides/notesSlide60.xml"/><Relationship Id="rId8" Type="http://schemas.openxmlformats.org/officeDocument/2006/relationships/vmlDrawing" Target="../drawings/vmlDrawing32.vml"/><Relationship Id="rId7"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oleObject" Target="../embeddings/oleObject60.bin"/><Relationship Id="rId4" Type="http://schemas.openxmlformats.org/officeDocument/2006/relationships/image" Target="../media/image83.png"/><Relationship Id="rId3" Type="http://schemas.openxmlformats.org/officeDocument/2006/relationships/oleObject" Target="../embeddings/oleObject59.bin"/><Relationship Id="rId2" Type="http://schemas.openxmlformats.org/officeDocument/2006/relationships/image" Target="../media/image82.png"/><Relationship Id="rId1" Type="http://schemas.openxmlformats.org/officeDocument/2006/relationships/oleObject" Target="../embeddings/oleObject58.bin"/></Relationships>
</file>

<file path=ppt/slides/_rels/slide65.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vmlDrawing" Target="../drawings/vmlDrawing33.vml"/><Relationship Id="rId4" Type="http://schemas.openxmlformats.org/officeDocument/2006/relationships/slideLayout" Target="../slideLayouts/slideLayout7.xml"/><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oleObject" Target="../embeddings/oleObject61.bin"/></Relationships>
</file>

<file path=ppt/slides/_rels/slide66.xml.rels><?xml version="1.0" encoding="UTF-8" standalone="yes"?>
<Relationships xmlns="http://schemas.openxmlformats.org/package/2006/relationships"><Relationship Id="rId4" Type="http://schemas.openxmlformats.org/officeDocument/2006/relationships/vmlDrawing" Target="../drawings/vmlDrawing34.vml"/><Relationship Id="rId3" Type="http://schemas.openxmlformats.org/officeDocument/2006/relationships/slideLayout" Target="../slideLayouts/slideLayout7.xml"/><Relationship Id="rId2" Type="http://schemas.openxmlformats.org/officeDocument/2006/relationships/image" Target="../media/image87.png"/><Relationship Id="rId1" Type="http://schemas.openxmlformats.org/officeDocument/2006/relationships/oleObject" Target="../embeddings/oleObject62.bin"/></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vmlDrawing" Target="../drawings/vmlDrawing35.vml"/><Relationship Id="rId3" Type="http://schemas.openxmlformats.org/officeDocument/2006/relationships/slideLayout" Target="../slideLayouts/slideLayout7.xml"/><Relationship Id="rId2" Type="http://schemas.openxmlformats.org/officeDocument/2006/relationships/image" Target="../media/image83.png"/><Relationship Id="rId1" Type="http://schemas.openxmlformats.org/officeDocument/2006/relationships/oleObject" Target="../embeddings/oleObject63.bin"/></Relationships>
</file>

<file path=ppt/slides/_rels/slide69.xml.rels><?xml version="1.0" encoding="UTF-8" standalone="yes"?>
<Relationships xmlns="http://schemas.openxmlformats.org/package/2006/relationships"><Relationship Id="rId9" Type="http://schemas.openxmlformats.org/officeDocument/2006/relationships/image" Target="../media/image91.wmf"/><Relationship Id="rId8" Type="http://schemas.openxmlformats.org/officeDocument/2006/relationships/oleObject" Target="../embeddings/oleObject67.bin"/><Relationship Id="rId7" Type="http://schemas.openxmlformats.org/officeDocument/2006/relationships/image" Target="../media/image90.wmf"/><Relationship Id="rId6" Type="http://schemas.openxmlformats.org/officeDocument/2006/relationships/oleObject" Target="../embeddings/oleObject66.bin"/><Relationship Id="rId5" Type="http://schemas.openxmlformats.org/officeDocument/2006/relationships/image" Target="../media/image89.wmf"/><Relationship Id="rId4" Type="http://schemas.openxmlformats.org/officeDocument/2006/relationships/oleObject" Target="../embeddings/oleObject65.bin"/><Relationship Id="rId3" Type="http://schemas.openxmlformats.org/officeDocument/2006/relationships/image" Target="../media/image88.png"/><Relationship Id="rId2" Type="http://schemas.openxmlformats.org/officeDocument/2006/relationships/image" Target="../media/image82.png"/><Relationship Id="rId18" Type="http://schemas.openxmlformats.org/officeDocument/2006/relationships/vmlDrawing" Target="../drawings/vmlDrawing36.vml"/><Relationship Id="rId17" Type="http://schemas.openxmlformats.org/officeDocument/2006/relationships/slideLayout" Target="../slideLayouts/slideLayout7.xml"/><Relationship Id="rId16" Type="http://schemas.openxmlformats.org/officeDocument/2006/relationships/image" Target="../media/image95.wmf"/><Relationship Id="rId15" Type="http://schemas.openxmlformats.org/officeDocument/2006/relationships/oleObject" Target="../embeddings/oleObject70.bin"/><Relationship Id="rId14" Type="http://schemas.openxmlformats.org/officeDocument/2006/relationships/image" Target="../media/image94.png"/><Relationship Id="rId13" Type="http://schemas.openxmlformats.org/officeDocument/2006/relationships/image" Target="../media/image93.wmf"/><Relationship Id="rId12" Type="http://schemas.openxmlformats.org/officeDocument/2006/relationships/oleObject" Target="../embeddings/oleObject69.bin"/><Relationship Id="rId11" Type="http://schemas.openxmlformats.org/officeDocument/2006/relationships/image" Target="../media/image92.wmf"/><Relationship Id="rId10" Type="http://schemas.openxmlformats.org/officeDocument/2006/relationships/oleObject" Target="../embeddings/oleObject68.bin"/><Relationship Id="rId1" Type="http://schemas.openxmlformats.org/officeDocument/2006/relationships/oleObject" Target="../embeddings/oleObject64.bin"/></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oleObject" Target="../embeddings/oleObject1.bin"/><Relationship Id="rId1" Type="http://schemas.openxmlformats.org/officeDocument/2006/relationships/slide" Target="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7.jpeg"/><Relationship Id="rId3" Type="http://schemas.openxmlformats.org/officeDocument/2006/relationships/tags" Target="../tags/tag32.xml"/><Relationship Id="rId2" Type="http://schemas.openxmlformats.org/officeDocument/2006/relationships/image" Target="../media/image96.png"/><Relationship Id="rId1" Type="http://schemas.openxmlformats.org/officeDocument/2006/relationships/tags" Target="../tags/tag31.xml"/></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slideLayout" Target="../slideLayouts/slideLayout7.xml"/><Relationship Id="rId3" Type="http://schemas.openxmlformats.org/officeDocument/2006/relationships/image" Target="../media/image2.GIF"/><Relationship Id="rId2" Type="http://schemas.openxmlformats.org/officeDocument/2006/relationships/image" Target="../media/image98.png"/><Relationship Id="rId1" Type="http://schemas.openxmlformats.org/officeDocument/2006/relationships/tags" Target="../tags/tag33.xml"/></Relationships>
</file>

<file path=ppt/slides/_rels/slide73.xml.rels><?xml version="1.0" encoding="UTF-8" standalone="yes"?>
<Relationships xmlns="http://schemas.openxmlformats.org/package/2006/relationships"><Relationship Id="rId7" Type="http://schemas.openxmlformats.org/officeDocument/2006/relationships/vmlDrawing" Target="../drawings/vmlDrawing37.vml"/><Relationship Id="rId6"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tags" Target="../tags/tag34.xml"/><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oleObject" Target="../embeddings/oleObject71.bin"/></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image" Target="../media/image102.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3.png"/></Relationships>
</file>

<file path=ppt/slides/_rels/slide79.xml.rels><?xml version="1.0" encoding="UTF-8" standalone="yes"?>
<Relationships xmlns="http://schemas.openxmlformats.org/package/2006/relationships"><Relationship Id="rId6" Type="http://schemas.openxmlformats.org/officeDocument/2006/relationships/notesSlide" Target="../notesSlides/notesSlide66.xml"/><Relationship Id="rId5" Type="http://schemas.openxmlformats.org/officeDocument/2006/relationships/slideLayout" Target="../slideLayouts/slideLayout7.xml"/><Relationship Id="rId4" Type="http://schemas.openxmlformats.org/officeDocument/2006/relationships/tags" Target="../tags/tag37.xml"/><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vmlDrawing" Target="../drawings/vmlDrawing2.v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oleObject" Target="../embeddings/oleObject2.bin"/><Relationship Id="rId3" Type="http://schemas.openxmlformats.org/officeDocument/2006/relationships/tags" Target="../tags/tag3.xml"/><Relationship Id="rId2" Type="http://schemas.openxmlformats.org/officeDocument/2006/relationships/hyperlink" Target="0.ppt" TargetMode="External"/><Relationship Id="rId1" Type="http://schemas.openxmlformats.org/officeDocument/2006/relationships/slide" Target="slide6.xml"/></Relationships>
</file>

<file path=ppt/slides/_rels/slide80.xml.rels><?xml version="1.0" encoding="UTF-8" standalone="yes"?>
<Relationships xmlns="http://schemas.openxmlformats.org/package/2006/relationships"><Relationship Id="rId9" Type="http://schemas.openxmlformats.org/officeDocument/2006/relationships/image" Target="../media/image110.wmf"/><Relationship Id="rId8" Type="http://schemas.openxmlformats.org/officeDocument/2006/relationships/oleObject" Target="../embeddings/oleObject75.bin"/><Relationship Id="rId7" Type="http://schemas.openxmlformats.org/officeDocument/2006/relationships/image" Target="../media/image109.wmf"/><Relationship Id="rId6" Type="http://schemas.openxmlformats.org/officeDocument/2006/relationships/oleObject" Target="../embeddings/oleObject74.bin"/><Relationship Id="rId5" Type="http://schemas.openxmlformats.org/officeDocument/2006/relationships/image" Target="../media/image103.png"/><Relationship Id="rId4" Type="http://schemas.openxmlformats.org/officeDocument/2006/relationships/image" Target="../media/image108.wmf"/><Relationship Id="rId3" Type="http://schemas.openxmlformats.org/officeDocument/2006/relationships/oleObject" Target="../embeddings/oleObject73.bin"/><Relationship Id="rId2" Type="http://schemas.openxmlformats.org/officeDocument/2006/relationships/image" Target="../media/image107.wmf"/><Relationship Id="rId14" Type="http://schemas.openxmlformats.org/officeDocument/2006/relationships/notesSlide" Target="../notesSlides/notesSlide67.xml"/><Relationship Id="rId13" Type="http://schemas.openxmlformats.org/officeDocument/2006/relationships/vmlDrawing" Target="../drawings/vmlDrawing38.vml"/><Relationship Id="rId12" Type="http://schemas.openxmlformats.org/officeDocument/2006/relationships/slideLayout" Target="../slideLayouts/slideLayout7.xml"/><Relationship Id="rId11" Type="http://schemas.openxmlformats.org/officeDocument/2006/relationships/image" Target="../media/image111.wmf"/><Relationship Id="rId10" Type="http://schemas.openxmlformats.org/officeDocument/2006/relationships/oleObject" Target="../embeddings/oleObject76.bin"/><Relationship Id="rId1" Type="http://schemas.openxmlformats.org/officeDocument/2006/relationships/oleObject" Target="../embeddings/oleObject72.bin"/></Relationships>
</file>

<file path=ppt/slides/_rels/slide81.xml.rels><?xml version="1.0" encoding="UTF-8" standalone="yes"?>
<Relationships xmlns="http://schemas.openxmlformats.org/package/2006/relationships"><Relationship Id="rId8" Type="http://schemas.openxmlformats.org/officeDocument/2006/relationships/vmlDrawing" Target="../drawings/vmlDrawing39.vml"/><Relationship Id="rId7" Type="http://schemas.openxmlformats.org/officeDocument/2006/relationships/slideLayout" Target="../slideLayouts/slideLayout7.xml"/><Relationship Id="rId6" Type="http://schemas.openxmlformats.org/officeDocument/2006/relationships/image" Target="../media/image114.wmf"/><Relationship Id="rId5" Type="http://schemas.openxmlformats.org/officeDocument/2006/relationships/oleObject" Target="../embeddings/oleObject79.bin"/><Relationship Id="rId4" Type="http://schemas.openxmlformats.org/officeDocument/2006/relationships/image" Target="../media/image113.wmf"/><Relationship Id="rId3" Type="http://schemas.openxmlformats.org/officeDocument/2006/relationships/oleObject" Target="../embeddings/oleObject78.bin"/><Relationship Id="rId2" Type="http://schemas.openxmlformats.org/officeDocument/2006/relationships/image" Target="../media/image112.wmf"/><Relationship Id="rId1" Type="http://schemas.openxmlformats.org/officeDocument/2006/relationships/oleObject" Target="../embeddings/oleObject77.bin"/></Relationships>
</file>

<file path=ppt/slides/_rels/slide82.xml.rels><?xml version="1.0" encoding="UTF-8" standalone="yes"?>
<Relationships xmlns="http://schemas.openxmlformats.org/package/2006/relationships"><Relationship Id="rId9" Type="http://schemas.openxmlformats.org/officeDocument/2006/relationships/image" Target="../media/image118.png"/><Relationship Id="rId8" Type="http://schemas.openxmlformats.org/officeDocument/2006/relationships/image" Target="../media/image117.wmf"/><Relationship Id="rId7" Type="http://schemas.openxmlformats.org/officeDocument/2006/relationships/oleObject" Target="../embeddings/oleObject84.bin"/><Relationship Id="rId6" Type="http://schemas.openxmlformats.org/officeDocument/2006/relationships/oleObject" Target="../embeddings/oleObject83.bin"/><Relationship Id="rId5" Type="http://schemas.openxmlformats.org/officeDocument/2006/relationships/oleObject" Target="../embeddings/oleObject82.bin"/><Relationship Id="rId4" Type="http://schemas.openxmlformats.org/officeDocument/2006/relationships/image" Target="../media/image116.wmf"/><Relationship Id="rId3" Type="http://schemas.openxmlformats.org/officeDocument/2006/relationships/oleObject" Target="../embeddings/oleObject81.bin"/><Relationship Id="rId2" Type="http://schemas.openxmlformats.org/officeDocument/2006/relationships/image" Target="../media/image115.wmf"/><Relationship Id="rId19" Type="http://schemas.openxmlformats.org/officeDocument/2006/relationships/notesSlide" Target="../notesSlides/notesSlide68.xml"/><Relationship Id="rId18" Type="http://schemas.openxmlformats.org/officeDocument/2006/relationships/vmlDrawing" Target="../drawings/vmlDrawing40.vml"/><Relationship Id="rId17" Type="http://schemas.openxmlformats.org/officeDocument/2006/relationships/slideLayout" Target="../slideLayouts/slideLayout7.xml"/><Relationship Id="rId16" Type="http://schemas.openxmlformats.org/officeDocument/2006/relationships/tags" Target="../tags/tag39.xml"/><Relationship Id="rId15" Type="http://schemas.openxmlformats.org/officeDocument/2006/relationships/tags" Target="../tags/tag38.xml"/><Relationship Id="rId14" Type="http://schemas.openxmlformats.org/officeDocument/2006/relationships/image" Target="../media/image121.png"/><Relationship Id="rId13" Type="http://schemas.openxmlformats.org/officeDocument/2006/relationships/image" Target="../media/image120.wmf"/><Relationship Id="rId12" Type="http://schemas.openxmlformats.org/officeDocument/2006/relationships/oleObject" Target="../embeddings/oleObject86.bin"/><Relationship Id="rId11" Type="http://schemas.openxmlformats.org/officeDocument/2006/relationships/image" Target="../media/image119.wmf"/><Relationship Id="rId10" Type="http://schemas.openxmlformats.org/officeDocument/2006/relationships/oleObject" Target="../embeddings/oleObject85.bin"/><Relationship Id="rId1" Type="http://schemas.openxmlformats.org/officeDocument/2006/relationships/oleObject" Target="../embeddings/oleObject80.bin"/></Relationships>
</file>

<file path=ppt/slides/_rels/slide83.xml.rels><?xml version="1.0" encoding="UTF-8" standalone="yes"?>
<Relationships xmlns="http://schemas.openxmlformats.org/package/2006/relationships"><Relationship Id="rId9" Type="http://schemas.openxmlformats.org/officeDocument/2006/relationships/oleObject" Target="../embeddings/oleObject91.bin"/><Relationship Id="rId8" Type="http://schemas.openxmlformats.org/officeDocument/2006/relationships/image" Target="../media/image124.wmf"/><Relationship Id="rId7" Type="http://schemas.openxmlformats.org/officeDocument/2006/relationships/oleObject" Target="../embeddings/oleObject90.bin"/><Relationship Id="rId6" Type="http://schemas.openxmlformats.org/officeDocument/2006/relationships/image" Target="../media/image123.wmf"/><Relationship Id="rId5" Type="http://schemas.openxmlformats.org/officeDocument/2006/relationships/oleObject" Target="../embeddings/oleObject89.bin"/><Relationship Id="rId4" Type="http://schemas.openxmlformats.org/officeDocument/2006/relationships/image" Target="../media/image122.wmf"/><Relationship Id="rId3" Type="http://schemas.openxmlformats.org/officeDocument/2006/relationships/oleObject" Target="../embeddings/oleObject88.bin"/><Relationship Id="rId20" Type="http://schemas.openxmlformats.org/officeDocument/2006/relationships/vmlDrawing" Target="../drawings/vmlDrawing41.vml"/><Relationship Id="rId2" Type="http://schemas.openxmlformats.org/officeDocument/2006/relationships/image" Target="../media/image115.wmf"/><Relationship Id="rId19" Type="http://schemas.openxmlformats.org/officeDocument/2006/relationships/slideLayout" Target="../slideLayouts/slideLayout7.xml"/><Relationship Id="rId18" Type="http://schemas.openxmlformats.org/officeDocument/2006/relationships/image" Target="../media/image129.wmf"/><Relationship Id="rId17" Type="http://schemas.openxmlformats.org/officeDocument/2006/relationships/oleObject" Target="../embeddings/oleObject95.bin"/><Relationship Id="rId16" Type="http://schemas.openxmlformats.org/officeDocument/2006/relationships/image" Target="../media/image128.wmf"/><Relationship Id="rId15" Type="http://schemas.openxmlformats.org/officeDocument/2006/relationships/oleObject" Target="../embeddings/oleObject94.bin"/><Relationship Id="rId14" Type="http://schemas.openxmlformats.org/officeDocument/2006/relationships/image" Target="../media/image127.wmf"/><Relationship Id="rId13" Type="http://schemas.openxmlformats.org/officeDocument/2006/relationships/oleObject" Target="../embeddings/oleObject93.bin"/><Relationship Id="rId12" Type="http://schemas.openxmlformats.org/officeDocument/2006/relationships/image" Target="../media/image126.wmf"/><Relationship Id="rId11" Type="http://schemas.openxmlformats.org/officeDocument/2006/relationships/oleObject" Target="../embeddings/oleObject92.bin"/><Relationship Id="rId10" Type="http://schemas.openxmlformats.org/officeDocument/2006/relationships/image" Target="../media/image125.wmf"/><Relationship Id="rId1" Type="http://schemas.openxmlformats.org/officeDocument/2006/relationships/oleObject" Target="../embeddings/oleObject87.bin"/></Relationships>
</file>

<file path=ppt/slides/_rels/slide84.xml.rels><?xml version="1.0" encoding="UTF-8" standalone="yes"?>
<Relationships xmlns="http://schemas.openxmlformats.org/package/2006/relationships"><Relationship Id="rId8" Type="http://schemas.openxmlformats.org/officeDocument/2006/relationships/notesSlide" Target="../notesSlides/notesSlide69.xml"/><Relationship Id="rId7" Type="http://schemas.openxmlformats.org/officeDocument/2006/relationships/vmlDrawing" Target="../drawings/vmlDrawing42.vml"/><Relationship Id="rId6" Type="http://schemas.openxmlformats.org/officeDocument/2006/relationships/slideLayout" Target="../slideLayouts/slideLayout7.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image" Target="../media/image130.png"/><Relationship Id="rId2" Type="http://schemas.openxmlformats.org/officeDocument/2006/relationships/oleObject" Target="../embeddings/oleObject96.bin"/><Relationship Id="rId1" Type="http://schemas.openxmlformats.org/officeDocument/2006/relationships/tags" Target="../tags/tag40.xml"/></Relationships>
</file>

<file path=ppt/slides/_rels/slide85.xml.rels><?xml version="1.0" encoding="UTF-8" standalone="yes"?>
<Relationships xmlns="http://schemas.openxmlformats.org/package/2006/relationships"><Relationship Id="rId9" Type="http://schemas.openxmlformats.org/officeDocument/2006/relationships/vmlDrawing" Target="../drawings/vmlDrawing43.vml"/><Relationship Id="rId8" Type="http://schemas.openxmlformats.org/officeDocument/2006/relationships/slideLayout" Target="../slideLayouts/slideLayout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image" Target="../media/image131.png"/><Relationship Id="rId3" Type="http://schemas.openxmlformats.org/officeDocument/2006/relationships/image" Target="../media/image130.png"/><Relationship Id="rId2" Type="http://schemas.openxmlformats.org/officeDocument/2006/relationships/oleObject" Target="../embeddings/oleObject97.bin"/><Relationship Id="rId10" Type="http://schemas.openxmlformats.org/officeDocument/2006/relationships/notesSlide" Target="../notesSlides/notesSlide70.xml"/><Relationship Id="rId1" Type="http://schemas.openxmlformats.org/officeDocument/2006/relationships/tags" Target="../tags/tag43.xml"/></Relationships>
</file>

<file path=ppt/slides/_rels/slide86.xml.rels><?xml version="1.0" encoding="UTF-8" standalone="yes"?>
<Relationships xmlns="http://schemas.openxmlformats.org/package/2006/relationships"><Relationship Id="rId6" Type="http://schemas.openxmlformats.org/officeDocument/2006/relationships/notesSlide" Target="../notesSlides/notesSlide71.xml"/><Relationship Id="rId5" Type="http://schemas.openxmlformats.org/officeDocument/2006/relationships/slideLayout" Target="../slideLayouts/slideLayout7.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image" Target="../media/image133.png"/><Relationship Id="rId1" Type="http://schemas.openxmlformats.org/officeDocument/2006/relationships/image" Target="../media/image132.png"/></Relationships>
</file>

<file path=ppt/slides/_rels/slide87.xml.rels><?xml version="1.0" encoding="UTF-8" standalone="yes"?>
<Relationships xmlns="http://schemas.openxmlformats.org/package/2006/relationships"><Relationship Id="rId7" Type="http://schemas.openxmlformats.org/officeDocument/2006/relationships/notesSlide" Target="../notesSlides/notesSlide72.xml"/><Relationship Id="rId6" Type="http://schemas.openxmlformats.org/officeDocument/2006/relationships/slideLayout" Target="../slideLayouts/slideLayout7.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image" Target="../media/image103.png"/><Relationship Id="rId2" Type="http://schemas.openxmlformats.org/officeDocument/2006/relationships/image" Target="../media/image132.png"/><Relationship Id="rId1" Type="http://schemas.openxmlformats.org/officeDocument/2006/relationships/image" Target="../media/image133.png"/></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73.xml"/><Relationship Id="rId5" Type="http://schemas.openxmlformats.org/officeDocument/2006/relationships/slideLayout" Target="../slideLayouts/slideLayout7.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image" Target="../media/image133.png"/><Relationship Id="rId1" Type="http://schemas.openxmlformats.org/officeDocument/2006/relationships/image" Target="../media/image132.png"/></Relationships>
</file>

<file path=ppt/slides/_rels/slide89.xml.rels><?xml version="1.0" encoding="UTF-8" standalone="yes"?>
<Relationships xmlns="http://schemas.openxmlformats.org/package/2006/relationships"><Relationship Id="rId8" Type="http://schemas.openxmlformats.org/officeDocument/2006/relationships/notesSlide" Target="../notesSlides/notesSlide74.xml"/><Relationship Id="rId7" Type="http://schemas.openxmlformats.org/officeDocument/2006/relationships/vmlDrawing" Target="../drawings/vmlDrawing44.vml"/><Relationship Id="rId6" Type="http://schemas.openxmlformats.org/officeDocument/2006/relationships/slideLayout" Target="../slideLayouts/slideLayout7.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image" Target="../media/image134.png"/><Relationship Id="rId2" Type="http://schemas.openxmlformats.org/officeDocument/2006/relationships/oleObject" Target="../embeddings/oleObject98.bin"/><Relationship Id="rId1" Type="http://schemas.openxmlformats.org/officeDocument/2006/relationships/image" Target="../media/image133.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vmlDrawing" Target="../drawings/vmlDrawing3.vml"/><Relationship Id="rId5" Type="http://schemas.openxmlformats.org/officeDocument/2006/relationships/slideLayout" Target="../slideLayouts/slideLayout7.xml"/><Relationship Id="rId4" Type="http://schemas.openxmlformats.org/officeDocument/2006/relationships/tags" Target="../tags/tag5.xml"/><Relationship Id="rId3" Type="http://schemas.openxmlformats.org/officeDocument/2006/relationships/image" Target="../media/image6.png"/><Relationship Id="rId2" Type="http://schemas.openxmlformats.org/officeDocument/2006/relationships/oleObject" Target="../embeddings/oleObject3.bin"/><Relationship Id="rId1" Type="http://schemas.openxmlformats.org/officeDocument/2006/relationships/tags" Target="../tags/tag4.xml"/></Relationships>
</file>

<file path=ppt/slides/_rels/slide90.xml.rels><?xml version="1.0" encoding="UTF-8" standalone="yes"?>
<Relationships xmlns="http://schemas.openxmlformats.org/package/2006/relationships"><Relationship Id="rId9" Type="http://schemas.openxmlformats.org/officeDocument/2006/relationships/notesSlide" Target="../notesSlides/notesSlide75.xml"/><Relationship Id="rId8" Type="http://schemas.openxmlformats.org/officeDocument/2006/relationships/vmlDrawing" Target="../drawings/vmlDrawing45.vml"/><Relationship Id="rId7" Type="http://schemas.openxmlformats.org/officeDocument/2006/relationships/slideLayout" Target="../slideLayouts/slideLayout7.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image" Target="../media/image133.png"/><Relationship Id="rId2" Type="http://schemas.openxmlformats.org/officeDocument/2006/relationships/image" Target="../media/image134.png"/><Relationship Id="rId1" Type="http://schemas.openxmlformats.org/officeDocument/2006/relationships/oleObject" Target="../embeddings/oleObject99.bin"/></Relationships>
</file>

<file path=ppt/slides/_rels/slide91.xml.rels><?xml version="1.0" encoding="UTF-8" standalone="yes"?>
<Relationships xmlns="http://schemas.openxmlformats.org/package/2006/relationships"><Relationship Id="rId8" Type="http://schemas.openxmlformats.org/officeDocument/2006/relationships/notesSlide" Target="../notesSlides/notesSlide76.xml"/><Relationship Id="rId7" Type="http://schemas.openxmlformats.org/officeDocument/2006/relationships/vmlDrawing" Target="../drawings/vmlDrawing46.vml"/><Relationship Id="rId6" Type="http://schemas.openxmlformats.org/officeDocument/2006/relationships/slideLayout" Target="../slideLayouts/slideLayout7.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image" Target="../media/image134.png"/><Relationship Id="rId2" Type="http://schemas.openxmlformats.org/officeDocument/2006/relationships/oleObject" Target="../embeddings/oleObject100.bin"/><Relationship Id="rId1" Type="http://schemas.openxmlformats.org/officeDocument/2006/relationships/image" Target="../media/image133.png"/></Relationships>
</file>

<file path=ppt/slides/_rels/slide92.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image" Target="../media/image133.png"/><Relationship Id="rId2" Type="http://schemas.openxmlformats.org/officeDocument/2006/relationships/image" Target="../media/image135.png"/><Relationship Id="rId10" Type="http://schemas.openxmlformats.org/officeDocument/2006/relationships/slideLayout" Target="../slideLayouts/slideLayout7.xml"/><Relationship Id="rId1" Type="http://schemas.openxmlformats.org/officeDocument/2006/relationships/tags" Target="../tags/tag6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8.wmf"/><Relationship Id="rId7" Type="http://schemas.openxmlformats.org/officeDocument/2006/relationships/oleObject" Target="../embeddings/oleObject104.bin"/><Relationship Id="rId6" Type="http://schemas.openxmlformats.org/officeDocument/2006/relationships/image" Target="../media/image137.wmf"/><Relationship Id="rId5" Type="http://schemas.openxmlformats.org/officeDocument/2006/relationships/oleObject" Target="../embeddings/oleObject103.bin"/><Relationship Id="rId4" Type="http://schemas.openxmlformats.org/officeDocument/2006/relationships/image" Target="../media/image114.wmf"/><Relationship Id="rId3" Type="http://schemas.openxmlformats.org/officeDocument/2006/relationships/oleObject" Target="../embeddings/oleObject102.bin"/><Relationship Id="rId2" Type="http://schemas.openxmlformats.org/officeDocument/2006/relationships/image" Target="../media/image136.wmf"/><Relationship Id="rId10" Type="http://schemas.openxmlformats.org/officeDocument/2006/relationships/vmlDrawing" Target="../drawings/vmlDrawing47.vml"/><Relationship Id="rId1" Type="http://schemas.openxmlformats.org/officeDocument/2006/relationships/oleObject" Target="../embeddings/oleObject101.bin"/></Relationships>
</file>

<file path=ppt/slides/_rels/slide95.xml.rels><?xml version="1.0" encoding="UTF-8" standalone="yes"?>
<Relationships xmlns="http://schemas.openxmlformats.org/package/2006/relationships"><Relationship Id="rId6" Type="http://schemas.openxmlformats.org/officeDocument/2006/relationships/vmlDrawing" Target="../drawings/vmlDrawing48.vml"/><Relationship Id="rId5" Type="http://schemas.openxmlformats.org/officeDocument/2006/relationships/slideLayout" Target="../slideLayouts/slideLayout7.xml"/><Relationship Id="rId4" Type="http://schemas.openxmlformats.org/officeDocument/2006/relationships/image" Target="../media/image141.png"/><Relationship Id="rId3" Type="http://schemas.openxmlformats.org/officeDocument/2006/relationships/image" Target="../media/image140.png"/><Relationship Id="rId2" Type="http://schemas.openxmlformats.org/officeDocument/2006/relationships/image" Target="../media/image139.wmf"/><Relationship Id="rId1" Type="http://schemas.openxmlformats.org/officeDocument/2006/relationships/oleObject" Target="../embeddings/oleObject105.bin"/></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7.xml"/><Relationship Id="rId2" Type="http://schemas.openxmlformats.org/officeDocument/2006/relationships/image" Target="../media/image135.png"/><Relationship Id="rId1" Type="http://schemas.openxmlformats.org/officeDocument/2006/relationships/tags" Target="../tags/tag67.xml"/></Relationships>
</file>

<file path=ppt/slides/_rels/slide97.xml.rels><?xml version="1.0" encoding="UTF-8" standalone="yes"?>
<Relationships xmlns="http://schemas.openxmlformats.org/package/2006/relationships"><Relationship Id="rId9" Type="http://schemas.openxmlformats.org/officeDocument/2006/relationships/notesSlide" Target="../notesSlides/notesSlide78.xml"/><Relationship Id="rId8" Type="http://schemas.openxmlformats.org/officeDocument/2006/relationships/vmlDrawing" Target="../drawings/vmlDrawing49.vml"/><Relationship Id="rId7" Type="http://schemas.openxmlformats.org/officeDocument/2006/relationships/slideLayout" Target="../slideLayouts/slideLayout7.xml"/><Relationship Id="rId6" Type="http://schemas.openxmlformats.org/officeDocument/2006/relationships/image" Target="../media/image143.wmf"/><Relationship Id="rId5" Type="http://schemas.openxmlformats.org/officeDocument/2006/relationships/oleObject" Target="../embeddings/oleObject108.bin"/><Relationship Id="rId4" Type="http://schemas.openxmlformats.org/officeDocument/2006/relationships/image" Target="../media/image116.wmf"/><Relationship Id="rId3" Type="http://schemas.openxmlformats.org/officeDocument/2006/relationships/oleObject" Target="../embeddings/oleObject107.bin"/><Relationship Id="rId2" Type="http://schemas.openxmlformats.org/officeDocument/2006/relationships/image" Target="../media/image142.png"/><Relationship Id="rId1" Type="http://schemas.openxmlformats.org/officeDocument/2006/relationships/oleObject" Target="../embeddings/oleObject106.bin"/></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7.xml"/><Relationship Id="rId1" Type="http://schemas.openxmlformats.org/officeDocument/2006/relationships/hyperlink" Target="2.1.ppt" TargetMode="External"/></Relationships>
</file>

<file path=ppt/slides/_rels/slide9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47.png"/><Relationship Id="rId7" Type="http://schemas.openxmlformats.org/officeDocument/2006/relationships/oleObject" Target="../embeddings/oleObject112.bin"/><Relationship Id="rId6" Type="http://schemas.openxmlformats.org/officeDocument/2006/relationships/image" Target="../media/image146.png"/><Relationship Id="rId5" Type="http://schemas.openxmlformats.org/officeDocument/2006/relationships/oleObject" Target="../embeddings/oleObject111.bin"/><Relationship Id="rId4" Type="http://schemas.openxmlformats.org/officeDocument/2006/relationships/image" Target="../media/image145.png"/><Relationship Id="rId3" Type="http://schemas.openxmlformats.org/officeDocument/2006/relationships/oleObject" Target="../embeddings/oleObject110.bin"/><Relationship Id="rId2" Type="http://schemas.openxmlformats.org/officeDocument/2006/relationships/image" Target="../media/image144.png"/><Relationship Id="rId11" Type="http://schemas.openxmlformats.org/officeDocument/2006/relationships/notesSlide" Target="../notesSlides/notesSlide80.xml"/><Relationship Id="rId10" Type="http://schemas.openxmlformats.org/officeDocument/2006/relationships/vmlDrawing" Target="../drawings/vmlDrawing50.vml"/><Relationship Id="rId1" Type="http://schemas.openxmlformats.org/officeDocument/2006/relationships/oleObject" Target="../embeddings/oleObject10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ctrTitle"/>
          </p:nvPr>
        </p:nvSpPr>
        <p:spPr>
          <a:xfrm>
            <a:off x="642938" y="1530350"/>
            <a:ext cx="7929562" cy="898525"/>
          </a:xfrm>
        </p:spPr>
        <p:txBody>
          <a:bodyPr vert="horz" wrap="square" lIns="91440" tIns="45720" rIns="91440" bIns="45720" anchor="t" anchorCtr="0"/>
          <a:lstStyle/>
          <a:p>
            <a:pPr algn="ctr" eaLnBrk="1" hangingPunct="1">
              <a:buClrTx/>
              <a:buSzTx/>
              <a:buFontTx/>
            </a:pPr>
            <a:r>
              <a:rPr lang="zh-CN" altLang="en-US" sz="4000" dirty="0" smtClean="0">
                <a:solidFill>
                  <a:srgbClr val="002060"/>
                </a:solidFill>
                <a:latin typeface="楷体" panose="02010609060101010101" pitchFamily="49" charset="-122"/>
                <a:ea typeface="楷体" panose="02010609060101010101" pitchFamily="49" charset="-122"/>
              </a:rPr>
              <a:t>第一章 半导体器件基础</a:t>
            </a:r>
            <a:endParaRPr lang="zh-CN" altLang="en-US" sz="4000" dirty="0">
              <a:solidFill>
                <a:srgbClr val="002060"/>
              </a:solidFill>
              <a:latin typeface="楷体" panose="02010609060101010101" pitchFamily="49" charset="-122"/>
              <a:ea typeface="楷体" panose="02010609060101010101" pitchFamily="49" charset="-122"/>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
        <p:nvSpPr>
          <p:cNvPr id="4" name="TextBox 1"/>
          <p:cNvSpPr txBox="1">
            <a:spLocks noChangeArrowheads="1"/>
          </p:cNvSpPr>
          <p:nvPr>
            <p:custDataLst>
              <p:tags r:id="rId1"/>
            </p:custDataLst>
          </p:nvPr>
        </p:nvSpPr>
        <p:spPr bwMode="auto">
          <a:xfrm>
            <a:off x="2120265" y="2487295"/>
            <a:ext cx="5617210" cy="3539490"/>
          </a:xfrm>
          <a:prstGeom prst="rect">
            <a:avLst/>
          </a:prstGeom>
          <a:noFill/>
          <a:ln w="9525">
            <a:noFill/>
            <a:miter lim="800000"/>
          </a:ln>
        </p:spPr>
        <p:txBody>
          <a:bodyPr>
            <a:noAutofit/>
          </a:bodyPr>
          <a:p>
            <a:pPr eaLnBrk="1" hangingPunct="1">
              <a:lnSpc>
                <a:spcPct val="150000"/>
              </a:lnSpc>
              <a:defRPr/>
            </a:pPr>
            <a:r>
              <a:rPr kumimoji="0" lang="en-US" altLang="zh-CN" sz="2800" b="1" u="sng" dirty="0" smtClean="0">
                <a:solidFill>
                  <a:schemeClr val="tx1"/>
                </a:solidFill>
                <a:cs typeface="Times New Roman" panose="02020603050405020304" pitchFamily="18" charset="0"/>
              </a:rPr>
              <a:t>1.1  </a:t>
            </a:r>
            <a:r>
              <a:rPr kumimoji="0" lang="zh-CN" altLang="en-US" sz="2800" b="1" u="sng" dirty="0" smtClean="0">
                <a:solidFill>
                  <a:schemeClr val="tx1"/>
                </a:solidFill>
                <a:latin typeface="Arial" panose="020B0604020202020204" pitchFamily="34" charset="0"/>
              </a:rPr>
              <a:t>半导体的基本知识</a:t>
            </a:r>
            <a:endParaRPr kumimoji="0" lang="en-US" altLang="zh-CN" sz="2800" b="1" u="sng" dirty="0">
              <a:solidFill>
                <a:schemeClr val="tx1"/>
              </a:solidFill>
              <a:cs typeface="Times New Roman" panose="02020603050405020304" pitchFamily="18" charset="0"/>
            </a:endParaRPr>
          </a:p>
          <a:p>
            <a:pPr eaLnBrk="1" hangingPunct="1">
              <a:lnSpc>
                <a:spcPct val="150000"/>
              </a:lnSpc>
              <a:defRPr/>
            </a:pPr>
            <a:r>
              <a:rPr kumimoji="0" lang="en-US" altLang="zh-CN" sz="2800" b="1" u="sng" dirty="0" smtClean="0">
                <a:solidFill>
                  <a:schemeClr val="tx1"/>
                </a:solidFill>
                <a:cs typeface="Times New Roman" panose="02020603050405020304" pitchFamily="18" charset="0"/>
              </a:rPr>
              <a:t>1.2  PN</a:t>
            </a:r>
            <a:r>
              <a:rPr kumimoji="0" lang="zh-CN" altLang="en-US" sz="2800" b="1" u="sng" dirty="0" smtClean="0">
                <a:solidFill>
                  <a:schemeClr val="tx1"/>
                </a:solidFill>
                <a:latin typeface="Arial" panose="020B0604020202020204" pitchFamily="34" charset="0"/>
              </a:rPr>
              <a:t>结</a:t>
            </a:r>
            <a:endParaRPr kumimoji="0" lang="en-US" sz="2800" b="1" u="sng" dirty="0">
              <a:solidFill>
                <a:schemeClr val="tx1"/>
              </a:solidFill>
              <a:cs typeface="Times New Roman" panose="02020603050405020304" pitchFamily="18" charset="0"/>
            </a:endParaRPr>
          </a:p>
          <a:p>
            <a:pPr eaLnBrk="1" hangingPunct="1">
              <a:lnSpc>
                <a:spcPct val="150000"/>
              </a:lnSpc>
              <a:defRPr/>
            </a:pPr>
            <a:r>
              <a:rPr kumimoji="0" lang="en-US" altLang="zh-CN" sz="2800" b="1" u="sng" dirty="0" smtClean="0">
                <a:solidFill>
                  <a:schemeClr val="tx1"/>
                </a:solidFill>
                <a:cs typeface="Times New Roman" panose="02020603050405020304" pitchFamily="18" charset="0"/>
              </a:rPr>
              <a:t>1.3  </a:t>
            </a:r>
            <a:r>
              <a:rPr kumimoji="0" lang="zh-CN" altLang="en-US" sz="2800" b="1" u="sng" dirty="0" smtClean="0">
                <a:solidFill>
                  <a:schemeClr val="tx1"/>
                </a:solidFill>
                <a:latin typeface="Arial" panose="020B0604020202020204" pitchFamily="34" charset="0"/>
              </a:rPr>
              <a:t>半导体二极管</a:t>
            </a:r>
            <a:endParaRPr kumimoji="0" lang="en-US" altLang="zh-CN" sz="2800" b="1" u="sng" dirty="0">
              <a:solidFill>
                <a:schemeClr val="tx1"/>
              </a:solidFill>
              <a:cs typeface="Times New Roman" panose="02020603050405020304" pitchFamily="18" charset="0"/>
            </a:endParaRPr>
          </a:p>
          <a:p>
            <a:pPr eaLnBrk="1" hangingPunct="1">
              <a:lnSpc>
                <a:spcPct val="150000"/>
              </a:lnSpc>
              <a:defRPr/>
            </a:pPr>
            <a:r>
              <a:rPr kumimoji="0" lang="en-US" altLang="zh-CN" sz="2800" b="1" u="sng" dirty="0" smtClean="0">
                <a:solidFill>
                  <a:schemeClr val="tx1"/>
                </a:solidFill>
                <a:cs typeface="Times New Roman" panose="02020603050405020304" pitchFamily="18" charset="0"/>
              </a:rPr>
              <a:t>1.4  </a:t>
            </a:r>
            <a:r>
              <a:rPr kumimoji="0" lang="zh-CN" altLang="en-US" sz="2800" b="1" u="sng" dirty="0">
                <a:solidFill>
                  <a:schemeClr val="tx1"/>
                </a:solidFill>
                <a:latin typeface="Arial" panose="020B0604020202020204" pitchFamily="34" charset="0"/>
              </a:rPr>
              <a:t>双极型</a:t>
            </a:r>
            <a:r>
              <a:rPr kumimoji="0" lang="zh-CN" altLang="en-US" sz="2800" b="1" u="sng" dirty="0" smtClean="0">
                <a:solidFill>
                  <a:schemeClr val="tx1"/>
                </a:solidFill>
                <a:latin typeface="Arial" panose="020B0604020202020204" pitchFamily="34" charset="0"/>
              </a:rPr>
              <a:t>半导体三极管</a:t>
            </a:r>
            <a:endParaRPr kumimoji="0" lang="zh-CN" altLang="en-US" sz="2800" b="1" u="sng" dirty="0">
              <a:solidFill>
                <a:schemeClr val="tx1"/>
              </a:solidFill>
              <a:latin typeface="Arial" panose="020B0604020202020204" pitchFamily="34" charset="0"/>
            </a:endParaRPr>
          </a:p>
          <a:p>
            <a:pPr eaLnBrk="1" hangingPunct="1">
              <a:lnSpc>
                <a:spcPct val="150000"/>
              </a:lnSpc>
              <a:defRPr/>
            </a:pPr>
            <a:r>
              <a:rPr kumimoji="0" lang="en-US" altLang="zh-CN" sz="2800" b="1" u="sng" dirty="0" smtClean="0">
                <a:solidFill>
                  <a:schemeClr val="tx1"/>
                </a:solidFill>
                <a:cs typeface="Times New Roman" panose="02020603050405020304" pitchFamily="18" charset="0"/>
              </a:rPr>
              <a:t>1.5  </a:t>
            </a:r>
            <a:r>
              <a:rPr kumimoji="0" lang="zh-CN" altLang="en-US" sz="2800" b="1" u="sng" dirty="0" smtClean="0">
                <a:solidFill>
                  <a:schemeClr val="tx1"/>
                </a:solidFill>
                <a:cs typeface="Times New Roman" panose="02020603050405020304" pitchFamily="18" charset="0"/>
              </a:rPr>
              <a:t>场效应管</a:t>
            </a:r>
            <a:endParaRPr kumimoji="0" lang="zh-CN" altLang="en-US" sz="2800" b="1" u="sng" dirty="0" smtClean="0">
              <a:solidFill>
                <a:schemeClr val="tx1"/>
              </a:solidFill>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3077"/>
          <p:cNvSpPr txBox="1">
            <a:spLocks noChangeArrowheads="1"/>
          </p:cNvSpPr>
          <p:nvPr/>
        </p:nvSpPr>
        <p:spPr bwMode="auto">
          <a:xfrm>
            <a:off x="280035" y="4437380"/>
            <a:ext cx="8572500" cy="1291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just">
              <a:defRPr kumimoji="1" sz="2800">
                <a:solidFill>
                  <a:srgbClr val="000000"/>
                </a:solidFill>
                <a:latin typeface="宋体" panose="02010600030101010101" pitchFamily="2" charset="-122"/>
                <a:ea typeface="宋体" panose="02010600030101010101" pitchFamily="2" charset="-122"/>
              </a:defRPr>
            </a:lvl1pPr>
            <a:lvl2pPr marL="742950" indent="-285750" algn="just">
              <a:defRPr kumimoji="1" sz="2800">
                <a:solidFill>
                  <a:srgbClr val="000000"/>
                </a:solidFill>
                <a:latin typeface="宋体" panose="02010600030101010101" pitchFamily="2" charset="-122"/>
                <a:ea typeface="宋体" panose="02010600030101010101" pitchFamily="2" charset="-122"/>
              </a:defRPr>
            </a:lvl2pPr>
            <a:lvl3pPr marL="1143000" indent="-228600" algn="just">
              <a:defRPr kumimoji="1" sz="2800">
                <a:solidFill>
                  <a:srgbClr val="000000"/>
                </a:solidFill>
                <a:latin typeface="宋体" panose="02010600030101010101" pitchFamily="2" charset="-122"/>
                <a:ea typeface="宋体" panose="02010600030101010101" pitchFamily="2" charset="-122"/>
              </a:defRPr>
            </a:lvl3pPr>
            <a:lvl4pPr marL="1600200" indent="-228600" algn="just">
              <a:defRPr kumimoji="1" sz="2800">
                <a:solidFill>
                  <a:srgbClr val="000000"/>
                </a:solidFill>
                <a:latin typeface="宋体" panose="02010600030101010101" pitchFamily="2" charset="-122"/>
                <a:ea typeface="宋体" panose="02010600030101010101" pitchFamily="2" charset="-122"/>
              </a:defRPr>
            </a:lvl4pPr>
            <a:lvl5pPr marL="2057400" indent="-228600" algn="just">
              <a:defRPr kumimoji="1" sz="2800">
                <a:solidFill>
                  <a:srgbClr val="000000"/>
                </a:solidFill>
                <a:latin typeface="宋体" panose="02010600030101010101" pitchFamily="2" charset="-122"/>
                <a:ea typeface="宋体" panose="02010600030101010101" pitchFamily="2" charset="-122"/>
              </a:defRPr>
            </a:lvl5pPr>
            <a:lvl6pPr marL="25146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6pPr>
            <a:lvl7pPr marL="29718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7pPr>
            <a:lvl8pPr marL="34290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8pPr>
            <a:lvl9pPr marL="38862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9pPr>
          </a:lstStyle>
          <a:p>
            <a:r>
              <a:rPr lang="en-US" altLang="zh-CN" sz="2600" dirty="0" smtClean="0"/>
              <a:t>    </a:t>
            </a:r>
            <a:r>
              <a:rPr lang="zh-CN" altLang="en-US" sz="2600" dirty="0" smtClean="0"/>
              <a:t>可见，因热激发出现的自由电子和空穴是同时成对出现数量相等，称为</a:t>
            </a:r>
            <a:r>
              <a:rPr lang="zh-CN" altLang="en-US" sz="2600" dirty="0" smtClean="0">
                <a:solidFill>
                  <a:srgbClr val="FF0000"/>
                </a:solidFill>
                <a:latin typeface="黑体" panose="02010609060101010101" pitchFamily="49" charset="-122"/>
                <a:ea typeface="黑体" panose="02010609060101010101" pitchFamily="49" charset="-122"/>
              </a:rPr>
              <a:t>电子空穴对</a:t>
            </a:r>
            <a:r>
              <a:rPr lang="zh-CN" altLang="en-US" sz="2600" dirty="0" smtClean="0"/>
              <a:t>。游离的部分自由电子在运动中也可能回到空穴中去，称为</a:t>
            </a:r>
            <a:r>
              <a:rPr lang="zh-CN" altLang="en-US" sz="2600" dirty="0" smtClean="0">
                <a:solidFill>
                  <a:srgbClr val="FF0000"/>
                </a:solidFill>
                <a:latin typeface="黑体" panose="02010609060101010101" pitchFamily="49" charset="-122"/>
                <a:ea typeface="黑体" panose="02010609060101010101" pitchFamily="49" charset="-122"/>
              </a:rPr>
              <a:t>复合</a:t>
            </a:r>
            <a:r>
              <a:rPr lang="zh-CN" altLang="en-US" sz="2600" dirty="0" smtClean="0"/>
              <a:t>。</a:t>
            </a:r>
            <a:endParaRPr lang="zh-CN" altLang="en-US" sz="2600" dirty="0" smtClean="0"/>
          </a:p>
        </p:txBody>
      </p:sp>
      <p:sp>
        <p:nvSpPr>
          <p:cNvPr id="8195" name="Text Box 3074"/>
          <p:cNvSpPr txBox="1">
            <a:spLocks noChangeArrowheads="1"/>
          </p:cNvSpPr>
          <p:nvPr/>
        </p:nvSpPr>
        <p:spPr bwMode="auto">
          <a:xfrm>
            <a:off x="1907704" y="3933056"/>
            <a:ext cx="60960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defRPr kumimoji="1" sz="2800">
                <a:solidFill>
                  <a:srgbClr val="000000"/>
                </a:solidFill>
                <a:latin typeface="宋体" panose="02010600030101010101" pitchFamily="2" charset="-122"/>
                <a:ea typeface="宋体" panose="02010600030101010101" pitchFamily="2" charset="-122"/>
              </a:defRPr>
            </a:lvl1pPr>
            <a:lvl2pPr marL="742950" indent="-285750" algn="just">
              <a:defRPr kumimoji="1" sz="2800">
                <a:solidFill>
                  <a:srgbClr val="000000"/>
                </a:solidFill>
                <a:latin typeface="宋体" panose="02010600030101010101" pitchFamily="2" charset="-122"/>
                <a:ea typeface="宋体" panose="02010600030101010101" pitchFamily="2" charset="-122"/>
              </a:defRPr>
            </a:lvl2pPr>
            <a:lvl3pPr marL="1143000" indent="-228600" algn="just">
              <a:defRPr kumimoji="1" sz="2800">
                <a:solidFill>
                  <a:srgbClr val="000000"/>
                </a:solidFill>
                <a:latin typeface="宋体" panose="02010600030101010101" pitchFamily="2" charset="-122"/>
                <a:ea typeface="宋体" panose="02010600030101010101" pitchFamily="2" charset="-122"/>
              </a:defRPr>
            </a:lvl3pPr>
            <a:lvl4pPr marL="1600200" indent="-228600" algn="just">
              <a:defRPr kumimoji="1" sz="2800">
                <a:solidFill>
                  <a:srgbClr val="000000"/>
                </a:solidFill>
                <a:latin typeface="宋体" panose="02010600030101010101" pitchFamily="2" charset="-122"/>
                <a:ea typeface="宋体" panose="02010600030101010101" pitchFamily="2" charset="-122"/>
              </a:defRPr>
            </a:lvl4pPr>
            <a:lvl5pPr marL="2057400" indent="-228600" algn="just">
              <a:defRPr kumimoji="1" sz="2800">
                <a:solidFill>
                  <a:srgbClr val="000000"/>
                </a:solidFill>
                <a:latin typeface="宋体" panose="02010600030101010101" pitchFamily="2" charset="-122"/>
                <a:ea typeface="宋体" panose="02010600030101010101" pitchFamily="2" charset="-122"/>
              </a:defRPr>
            </a:lvl5pPr>
            <a:lvl6pPr marL="25146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6pPr>
            <a:lvl7pPr marL="29718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7pPr>
            <a:lvl8pPr marL="34290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8pPr>
            <a:lvl9pPr marL="38862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9pPr>
          </a:lstStyle>
          <a:p>
            <a:pPr algn="ctr"/>
            <a:r>
              <a:rPr lang="en-US" altLang="zh-CN" sz="2400" dirty="0" smtClean="0">
                <a:solidFill>
                  <a:srgbClr val="FF0000"/>
                </a:solidFill>
                <a:latin typeface="Times New Roman" panose="02020603050405020304" pitchFamily="18" charset="0"/>
              </a:rPr>
              <a:t>  </a:t>
            </a:r>
            <a:r>
              <a:rPr lang="zh-CN" altLang="en-US" sz="2400" dirty="0" smtClean="0">
                <a:solidFill>
                  <a:srgbClr val="FF0000"/>
                </a:solidFill>
                <a:latin typeface="Times New Roman" panose="02020603050405020304" pitchFamily="18" charset="0"/>
              </a:rPr>
              <a:t>本征激发过程</a:t>
            </a:r>
            <a:r>
              <a:rPr lang="zh-CN" altLang="en-US" sz="2000" dirty="0" smtClean="0">
                <a:solidFill>
                  <a:srgbClr val="FF0000"/>
                </a:solidFill>
                <a:latin typeface="Times New Roman" panose="02020603050405020304" pitchFamily="18" charset="0"/>
                <a:ea typeface="黑体" panose="02010609060101010101" pitchFamily="49" charset="-122"/>
              </a:rPr>
              <a:t>（</a:t>
            </a:r>
            <a:r>
              <a:rPr lang="zh-CN" altLang="en-US" sz="2000" dirty="0" smtClean="0">
                <a:solidFill>
                  <a:schemeClr val="bg1">
                    <a:lumMod val="50000"/>
                  </a:schemeClr>
                </a:solidFill>
                <a:latin typeface="Times New Roman" panose="02020603050405020304" pitchFamily="18" charset="0"/>
                <a:ea typeface="黑体" panose="02010609060101010101" pitchFamily="49" charset="-122"/>
                <a:hlinkClick r:id="rId1" action="ppaction://hlinkfile"/>
              </a:rPr>
              <a:t>动画</a:t>
            </a:r>
            <a:r>
              <a:rPr lang="en-US" altLang="zh-CN" sz="2000" dirty="0" smtClean="0">
                <a:solidFill>
                  <a:schemeClr val="bg1">
                    <a:lumMod val="50000"/>
                  </a:schemeClr>
                </a:solidFill>
                <a:latin typeface="Times New Roman" panose="02020603050405020304" pitchFamily="18" charset="0"/>
                <a:ea typeface="黑体" panose="02010609060101010101" pitchFamily="49" charset="-122"/>
                <a:hlinkClick r:id="rId1" action="ppaction://hlinkfile"/>
              </a:rPr>
              <a:t>4-1</a:t>
            </a:r>
            <a:r>
              <a:rPr lang="zh-CN" altLang="en-US" sz="2000" dirty="0" smtClean="0">
                <a:solidFill>
                  <a:srgbClr val="FF0000"/>
                </a:solidFill>
                <a:latin typeface="Times New Roman" panose="02020603050405020304" pitchFamily="18" charset="0"/>
                <a:ea typeface="黑体" panose="02010609060101010101" pitchFamily="49" charset="-122"/>
              </a:rPr>
              <a:t>）</a:t>
            </a:r>
            <a:endParaRPr lang="zh-CN" altLang="en-US" sz="2400" dirty="0" smtClean="0">
              <a:solidFill>
                <a:srgbClr val="FF0000"/>
              </a:solidFill>
              <a:latin typeface="Times New Roman" panose="02020603050405020304" pitchFamily="18" charset="0"/>
            </a:endParaRPr>
          </a:p>
        </p:txBody>
      </p:sp>
      <p:graphicFrame>
        <p:nvGraphicFramePr>
          <p:cNvPr id="8196" name="Object 3079"/>
          <p:cNvGraphicFramePr>
            <a:graphicFrameLocks noChangeAspect="1"/>
          </p:cNvGraphicFramePr>
          <p:nvPr/>
        </p:nvGraphicFramePr>
        <p:xfrm>
          <a:off x="2627784" y="764704"/>
          <a:ext cx="4267200" cy="3022600"/>
        </p:xfrm>
        <a:graphic>
          <a:graphicData uri="http://schemas.openxmlformats.org/presentationml/2006/ole">
            <mc:AlternateContent xmlns:mc="http://schemas.openxmlformats.org/markup-compatibility/2006">
              <mc:Choice xmlns:v="urn:schemas-microsoft-com:vml" Requires="v">
                <p:oleObj spid="_x0000_s9311" name="BMP 图象" r:id="rId2" imgW="2801620" imgH="1986280" progId="Paint.Picture">
                  <p:embed/>
                </p:oleObj>
              </mc:Choice>
              <mc:Fallback>
                <p:oleObj name="BMP 图象" r:id="rId2" imgW="2801620" imgH="1986280" progId="Paint.Picture">
                  <p:embed/>
                  <p:pic>
                    <p:nvPicPr>
                      <p:cNvPr id="0" name="图片 93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764704"/>
                        <a:ext cx="4267200" cy="3022600"/>
                      </a:xfrm>
                      <a:prstGeom prst="rect">
                        <a:avLst/>
                      </a:prstGeom>
                      <a:solidFill>
                        <a:schemeClr val="accent1"/>
                      </a:solidFill>
                      <a:ln w="9525">
                        <a:solidFill>
                          <a:srgbClr val="3399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
        <p:nvSpPr>
          <p:cNvPr id="3" name="Text Box 3077"/>
          <p:cNvSpPr txBox="1">
            <a:spLocks noChangeArrowheads="1"/>
          </p:cNvSpPr>
          <p:nvPr/>
        </p:nvSpPr>
        <p:spPr bwMode="auto">
          <a:xfrm>
            <a:off x="280035" y="5728970"/>
            <a:ext cx="8633460" cy="891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just">
              <a:defRPr kumimoji="1" sz="2800">
                <a:solidFill>
                  <a:srgbClr val="000000"/>
                </a:solidFill>
                <a:latin typeface="宋体" panose="02010600030101010101" pitchFamily="2" charset="-122"/>
                <a:ea typeface="宋体" panose="02010600030101010101" pitchFamily="2" charset="-122"/>
              </a:defRPr>
            </a:lvl1pPr>
            <a:lvl2pPr marL="742950" indent="-285750" algn="just">
              <a:defRPr kumimoji="1" sz="2800">
                <a:solidFill>
                  <a:srgbClr val="000000"/>
                </a:solidFill>
                <a:latin typeface="宋体" panose="02010600030101010101" pitchFamily="2" charset="-122"/>
                <a:ea typeface="宋体" panose="02010600030101010101" pitchFamily="2" charset="-122"/>
              </a:defRPr>
            </a:lvl2pPr>
            <a:lvl3pPr marL="1143000" indent="-228600" algn="just">
              <a:defRPr kumimoji="1" sz="2800">
                <a:solidFill>
                  <a:srgbClr val="000000"/>
                </a:solidFill>
                <a:latin typeface="宋体" panose="02010600030101010101" pitchFamily="2" charset="-122"/>
                <a:ea typeface="宋体" panose="02010600030101010101" pitchFamily="2" charset="-122"/>
              </a:defRPr>
            </a:lvl3pPr>
            <a:lvl4pPr marL="1600200" indent="-228600" algn="just">
              <a:defRPr kumimoji="1" sz="2800">
                <a:solidFill>
                  <a:srgbClr val="000000"/>
                </a:solidFill>
                <a:latin typeface="宋体" panose="02010600030101010101" pitchFamily="2" charset="-122"/>
                <a:ea typeface="宋体" panose="02010600030101010101" pitchFamily="2" charset="-122"/>
              </a:defRPr>
            </a:lvl4pPr>
            <a:lvl5pPr marL="2057400" indent="-228600" algn="just">
              <a:defRPr kumimoji="1" sz="2800">
                <a:solidFill>
                  <a:srgbClr val="000000"/>
                </a:solidFill>
                <a:latin typeface="宋体" panose="02010600030101010101" pitchFamily="2" charset="-122"/>
                <a:ea typeface="宋体" panose="02010600030101010101" pitchFamily="2" charset="-122"/>
              </a:defRPr>
            </a:lvl5pPr>
            <a:lvl6pPr marL="25146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6pPr>
            <a:lvl7pPr marL="29718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7pPr>
            <a:lvl8pPr marL="34290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8pPr>
            <a:lvl9pPr marL="38862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9pPr>
          </a:lstStyle>
          <a:p>
            <a:r>
              <a:rPr lang="zh-CN" altLang="en-US" sz="2600" dirty="0" smtClean="0"/>
              <a:t> </a:t>
            </a:r>
            <a:r>
              <a:rPr lang="en-US" altLang="zh-CN" sz="2600" dirty="0" smtClean="0"/>
              <a:t>   </a:t>
            </a:r>
            <a:r>
              <a:rPr lang="zh-CN" altLang="en-US" sz="2600" dirty="0" smtClean="0"/>
              <a:t>本征激发和复合在一定温度下会达到</a:t>
            </a:r>
            <a:r>
              <a:rPr lang="zh-CN" altLang="en-US" sz="2600" dirty="0" smtClean="0">
                <a:solidFill>
                  <a:srgbClr val="0000FF"/>
                </a:solidFill>
              </a:rPr>
              <a:t>动态平衡</a:t>
            </a:r>
            <a:r>
              <a:rPr lang="zh-CN" altLang="en-US" sz="2600" dirty="0" smtClean="0"/>
              <a:t>，此时自由电</a:t>
            </a:r>
            <a:r>
              <a:rPr lang="zh-CN" altLang="en-US" sz="2600" dirty="0"/>
              <a:t>子</a:t>
            </a:r>
            <a:r>
              <a:rPr lang="zh-CN" altLang="en-US" sz="2600" dirty="0" smtClean="0"/>
              <a:t>与空穴浓度相等，其中的载流子浓度是一定的。</a:t>
            </a:r>
            <a:endParaRPr lang="zh-CN" altLang="en-US" sz="2600" dirty="0" smtClean="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446405" y="681990"/>
            <a:ext cx="875284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zh-CN"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   </a:t>
            </a:r>
            <a:r>
              <a:rPr lang="zh-CN" altLang="en-US" sz="2800" noProof="0" dirty="0" smtClean="0">
                <a:ln>
                  <a:noFill/>
                </a:ln>
                <a:solidFill>
                  <a:srgbClr val="0099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a:t>
            </a:r>
            <a:r>
              <a:rPr lang="en-US" altLang="zh-CN" sz="2800" noProof="0" dirty="0" smtClean="0">
                <a:ln>
                  <a:noFill/>
                </a:ln>
                <a:solidFill>
                  <a:srgbClr val="0099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a:t>
            </a:r>
            <a:r>
              <a:rPr kumimoji="1" lang="en-US" altLang="zh-CN" sz="2800" i="1" u="none" strike="noStrike" kern="1200" cap="none" spc="0" normalizeH="0" baseline="0" noProof="0" smtClean="0">
                <a:ln>
                  <a:noFill/>
                </a:ln>
                <a:solidFill>
                  <a:srgbClr val="009900"/>
                </a:solidFill>
                <a:effectLst/>
                <a:uLnTx/>
                <a:uFillTx/>
                <a:latin typeface="Times New Roman" panose="02020603050405020304" pitchFamily="18" charset="0"/>
                <a:ea typeface="宋体" panose="02010600030101010101" pitchFamily="2" charset="-122"/>
              </a:rPr>
              <a:t>V</a:t>
            </a:r>
            <a:r>
              <a:rPr kumimoji="1" lang="en-US" altLang="zh-CN" sz="2800" i="0" u="none" strike="noStrike" kern="1200" cap="none" spc="0" normalizeH="0" baseline="-25000" noProof="0" smtClean="0">
                <a:ln>
                  <a:noFill/>
                </a:ln>
                <a:solidFill>
                  <a:srgbClr val="009900"/>
                </a:solidFill>
                <a:effectLst/>
                <a:uLnTx/>
                <a:uFillTx/>
                <a:latin typeface="Times New Roman" panose="02020603050405020304" pitchFamily="18" charset="0"/>
                <a:ea typeface="宋体" panose="02010600030101010101" pitchFamily="2" charset="-122"/>
              </a:rPr>
              <a:t>(BR)CB</a:t>
            </a:r>
            <a:r>
              <a:rPr kumimoji="1" lang="en-US" altLang="zh-CN" sz="2800" i="0" u="none" strike="noStrike" kern="1200" cap="none" spc="0" normalizeH="0" baseline="-25000" noProof="0" smtClean="0">
                <a:ln>
                  <a:noFill/>
                </a:ln>
                <a:solidFill>
                  <a:srgbClr val="FF0000"/>
                </a:solidFill>
                <a:effectLst/>
                <a:uLnTx/>
                <a:uFillTx/>
                <a:latin typeface="Times New Roman" panose="02020603050405020304" pitchFamily="18" charset="0"/>
                <a:ea typeface="宋体" panose="02010600030101010101" pitchFamily="2" charset="-122"/>
              </a:rPr>
              <a:t>O</a:t>
            </a:r>
            <a:r>
              <a:rPr kumimoji="1" lang="en-US" altLang="zh-CN" sz="2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a:t>
            </a:r>
            <a:r>
              <a:rPr kumimoji="1" lang="zh-CN"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发射极开路时的集电结击穿电压。</a:t>
            </a:r>
            <a:r>
              <a:rPr kumimoji="1" lang="en-US" altLang="zh-CN" sz="2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 </a:t>
            </a:r>
            <a:endParaRPr kumimoji="1" lang="zh-CN"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en-US" altLang="zh-CN" sz="2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下标</a:t>
            </a:r>
            <a:r>
              <a:rPr kumimoji="1" lang="en-US" altLang="zh-CN" sz="2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BR</a:t>
            </a:r>
            <a:r>
              <a:rPr kumimoji="1" lang="zh-CN"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代表击穿之意，是</a:t>
            </a:r>
            <a:r>
              <a:rPr kumimoji="1" lang="en-US" altLang="zh-CN" sz="2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Breakdown</a:t>
            </a:r>
            <a:endParaRPr kumimoji="1" lang="en-US" altLang="zh-CN" sz="2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en-US" altLang="zh-CN" sz="2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的字头，</a:t>
            </a:r>
            <a:r>
              <a:rPr kumimoji="1" lang="en-US" altLang="zh-CN" sz="2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CB</a:t>
            </a:r>
            <a:r>
              <a:rPr kumimoji="1" lang="zh-CN"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代表集电极和基极，</a:t>
            </a:r>
            <a:r>
              <a:rPr kumimoji="1" lang="en-US" altLang="zh-CN" sz="2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O</a:t>
            </a:r>
            <a:r>
              <a:rPr kumimoji="1" lang="zh-CN"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代</a:t>
            </a:r>
            <a:endParaRPr kumimoji="1" lang="zh-CN"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zh-CN"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en-US" altLang="zh-CN" sz="2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表第三个电极</a:t>
            </a:r>
            <a:r>
              <a:rPr kumimoji="1" lang="en-US" altLang="zh-CN" sz="2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E</a:t>
            </a:r>
            <a:r>
              <a:rPr kumimoji="1" lang="zh-CN"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开路。</a:t>
            </a:r>
            <a:endParaRPr kumimoji="1" lang="zh-CN" altLang="en-US" sz="2800" b="1" i="0" u="none" strike="noStrike" kern="1200" cap="none" spc="0" normalizeH="0" baseline="0" noProof="0" smtClean="0">
              <a:ln>
                <a:noFill/>
              </a:ln>
              <a:solidFill>
                <a:srgbClr val="000000"/>
              </a:solidFill>
              <a:effectLst/>
              <a:uLnTx/>
              <a:uFillTx/>
              <a:latin typeface="Arial" panose="020B0604020202020204"/>
              <a:ea typeface="宋体" panose="02010600030101010101" pitchFamily="2" charset="-122"/>
            </a:endParaRPr>
          </a:p>
        </p:txBody>
      </p:sp>
      <p:sp>
        <p:nvSpPr>
          <p:cNvPr id="4" name="灯片编号占位符 3"/>
          <p:cNvSpPr>
            <a:spLocks noGrp="1"/>
          </p:cNvSpPr>
          <p:nvPr>
            <p:ph type="sldNum" sz="quarter" idx="12"/>
          </p:nvPr>
        </p:nvSpPr>
        <p:spPr/>
        <p:txBody>
          <a:bodyPr/>
          <a:p>
            <a:fld id="{9A0DB2DC-4C9A-4742-B13C-FB6460FD3503}" type="slidenum">
              <a:rPr lang="zh-CN" altLang="en-US" dirty="0"/>
            </a:fld>
            <a:endParaRPr lang="zh-CN" altLang="en-US" dirty="0"/>
          </a:p>
        </p:txBody>
      </p:sp>
      <p:sp>
        <p:nvSpPr>
          <p:cNvPr id="3" name="Text Box 9"/>
          <p:cNvSpPr txBox="1">
            <a:spLocks noChangeArrowheads="1"/>
          </p:cNvSpPr>
          <p:nvPr/>
        </p:nvSpPr>
        <p:spPr bwMode="auto">
          <a:xfrm>
            <a:off x="370205" y="4833620"/>
            <a:ext cx="8629015" cy="112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FontTx/>
              <a:buNone/>
            </a:pPr>
            <a:r>
              <a:rPr lang="zh-CN" altLang="en-US" sz="2800" b="0">
                <a:solidFill>
                  <a:srgbClr val="009900"/>
                </a:solidFill>
                <a:latin typeface="Times New Roman" panose="02020603050405020304" pitchFamily="18" charset="0"/>
              </a:rPr>
              <a:t>   </a:t>
            </a:r>
            <a:r>
              <a:rPr lang="en-US" altLang="zh-CN" sz="2800" b="0">
                <a:solidFill>
                  <a:srgbClr val="009900"/>
                </a:solidFill>
                <a:latin typeface="Times New Roman" panose="02020603050405020304" pitchFamily="18" charset="0"/>
              </a:rPr>
              <a:t> </a:t>
            </a:r>
            <a:r>
              <a:rPr lang="en-US" altLang="zh-CN" sz="2800">
                <a:solidFill>
                  <a:srgbClr val="009900"/>
                </a:solidFill>
                <a:latin typeface="Times New Roman" panose="02020603050405020304" pitchFamily="18" charset="0"/>
              </a:rPr>
              <a:t>(b) </a:t>
            </a:r>
            <a:r>
              <a:rPr lang="en-US" altLang="zh-CN" sz="2800" i="1">
                <a:solidFill>
                  <a:srgbClr val="009900"/>
                </a:solidFill>
                <a:latin typeface="Times New Roman" panose="02020603050405020304" pitchFamily="18" charset="0"/>
              </a:rPr>
              <a:t>V</a:t>
            </a:r>
            <a:r>
              <a:rPr lang="en-US" altLang="zh-CN" sz="2800" baseline="-25000">
                <a:solidFill>
                  <a:srgbClr val="009900"/>
                </a:solidFill>
                <a:latin typeface="Times New Roman" panose="02020603050405020304" pitchFamily="18" charset="0"/>
              </a:rPr>
              <a:t>(BR)CE</a:t>
            </a:r>
            <a:r>
              <a:rPr lang="en-US" altLang="zh-CN" sz="2800" baseline="-25000">
                <a:solidFill>
                  <a:srgbClr val="FF0000"/>
                </a:solidFill>
                <a:latin typeface="Times New Roman" panose="02020603050405020304" pitchFamily="18" charset="0"/>
              </a:rPr>
              <a:t>O</a:t>
            </a:r>
            <a:r>
              <a:rPr lang="en-US" altLang="zh-CN" sz="2800" b="0">
                <a:solidFill>
                  <a:srgbClr val="000000"/>
                </a:solidFill>
                <a:latin typeface="Times New Roman" panose="02020603050405020304" pitchFamily="18" charset="0"/>
              </a:rPr>
              <a:t>——</a:t>
            </a:r>
            <a:r>
              <a:rPr lang="zh-CN" altLang="en-US" sz="2800" b="0">
                <a:solidFill>
                  <a:srgbClr val="000000"/>
                </a:solidFill>
                <a:latin typeface="Times New Roman" panose="02020603050405020304" pitchFamily="18" charset="0"/>
              </a:rPr>
              <a:t>基极开路时集电极和发射极间的</a:t>
            </a:r>
            <a:endParaRPr lang="zh-CN" altLang="en-US" sz="2800" b="0">
              <a:solidFill>
                <a:srgbClr val="000000"/>
              </a:solidFill>
              <a:latin typeface="Times New Roman" panose="02020603050405020304" pitchFamily="18" charset="0"/>
            </a:endParaRPr>
          </a:p>
          <a:p>
            <a:pPr>
              <a:lnSpc>
                <a:spcPct val="120000"/>
              </a:lnSpc>
              <a:spcBef>
                <a:spcPct val="0"/>
              </a:spcBef>
              <a:buFontTx/>
              <a:buNone/>
            </a:pPr>
            <a:r>
              <a:rPr lang="zh-CN" altLang="en-US" sz="2800" b="0">
                <a:solidFill>
                  <a:srgbClr val="000000"/>
                </a:solidFill>
                <a:latin typeface="Times New Roman" panose="02020603050405020304" pitchFamily="18" charset="0"/>
              </a:rPr>
              <a:t>                            </a:t>
            </a:r>
            <a:r>
              <a:rPr lang="en-US" altLang="zh-CN" sz="2800" b="0">
                <a:solidFill>
                  <a:srgbClr val="000000"/>
                </a:solidFill>
                <a:latin typeface="Times New Roman" panose="02020603050405020304" pitchFamily="18" charset="0"/>
              </a:rPr>
              <a:t>    </a:t>
            </a:r>
            <a:r>
              <a:rPr lang="zh-CN" altLang="en-US" sz="2800" b="0">
                <a:solidFill>
                  <a:srgbClr val="000000"/>
                </a:solidFill>
                <a:latin typeface="Times New Roman" panose="02020603050405020304" pitchFamily="18" charset="0"/>
              </a:rPr>
              <a:t>击穿电压。</a:t>
            </a:r>
            <a:endParaRPr lang="zh-CN" altLang="en-US" sz="2400" b="0">
              <a:solidFill>
                <a:srgbClr val="000000"/>
              </a:solidFill>
              <a:latin typeface="Times New Roman" panose="02020603050405020304" pitchFamily="18" charset="0"/>
            </a:endParaRPr>
          </a:p>
        </p:txBody>
      </p:sp>
      <p:sp>
        <p:nvSpPr>
          <p:cNvPr id="6" name="Text Box 8"/>
          <p:cNvSpPr txBox="1">
            <a:spLocks noChangeArrowheads="1"/>
          </p:cNvSpPr>
          <p:nvPr/>
        </p:nvSpPr>
        <p:spPr bwMode="auto">
          <a:xfrm>
            <a:off x="755650" y="6009005"/>
            <a:ext cx="8086725" cy="607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FontTx/>
              <a:buNone/>
            </a:pPr>
            <a:r>
              <a:rPr lang="zh-CN" altLang="en-US" sz="2800" noProof="0" dirty="0" smtClean="0">
                <a:ln>
                  <a:noFill/>
                </a:ln>
                <a:solidFill>
                  <a:srgbClr val="009900"/>
                </a:solidFill>
                <a:effectLst/>
                <a:uLnTx/>
                <a:uFillTx/>
                <a:latin typeface="Times New Roman" panose="02020603050405020304" pitchFamily="18" charset="0"/>
                <a:cs typeface="Times New Roman" panose="02020603050405020304" pitchFamily="18" charset="0"/>
                <a:sym typeface="+mn-ea"/>
              </a:rPr>
              <a:t>(</a:t>
            </a:r>
            <a:r>
              <a:rPr lang="en-US" altLang="zh-CN" sz="2800" noProof="0" dirty="0" smtClean="0">
                <a:ln>
                  <a:noFill/>
                </a:ln>
                <a:solidFill>
                  <a:srgbClr val="009900"/>
                </a:solidFill>
                <a:effectLst/>
                <a:uLnTx/>
                <a:uFillTx/>
                <a:latin typeface="Times New Roman" panose="02020603050405020304" pitchFamily="18" charset="0"/>
                <a:cs typeface="Times New Roman" panose="02020603050405020304" pitchFamily="18" charset="0"/>
                <a:sym typeface="+mn-ea"/>
              </a:rPr>
              <a:t>c</a:t>
            </a:r>
            <a:r>
              <a:rPr lang="zh-CN" altLang="en-US" sz="2800" noProof="0" dirty="0" smtClean="0">
                <a:ln>
                  <a:noFill/>
                </a:ln>
                <a:solidFill>
                  <a:srgbClr val="009900"/>
                </a:solidFill>
                <a:effectLst/>
                <a:uLnTx/>
                <a:uFillTx/>
                <a:latin typeface="Times New Roman" panose="02020603050405020304" pitchFamily="18" charset="0"/>
                <a:cs typeface="Times New Roman" panose="02020603050405020304" pitchFamily="18" charset="0"/>
                <a:sym typeface="+mn-ea"/>
              </a:rPr>
              <a:t>)</a:t>
            </a:r>
            <a:r>
              <a:rPr lang="en-US" altLang="zh-CN" sz="2800" noProof="0" dirty="0" smtClean="0">
                <a:ln>
                  <a:noFill/>
                </a:ln>
                <a:solidFill>
                  <a:srgbClr val="009900"/>
                </a:solidFill>
                <a:effectLst/>
                <a:uLnTx/>
                <a:uFillTx/>
                <a:latin typeface="Times New Roman" panose="02020603050405020304" pitchFamily="18" charset="0"/>
                <a:cs typeface="Times New Roman" panose="02020603050405020304" pitchFamily="18" charset="0"/>
                <a:sym typeface="+mn-ea"/>
              </a:rPr>
              <a:t> </a:t>
            </a:r>
            <a:r>
              <a:rPr lang="en-US" altLang="zh-CN" sz="2800" i="1">
                <a:solidFill>
                  <a:srgbClr val="009900"/>
                </a:solidFill>
                <a:latin typeface="Times New Roman" panose="02020603050405020304" pitchFamily="18" charset="0"/>
              </a:rPr>
              <a:t>V</a:t>
            </a:r>
            <a:r>
              <a:rPr lang="en-US" altLang="zh-CN" sz="2800" baseline="-25000">
                <a:solidFill>
                  <a:srgbClr val="009900"/>
                </a:solidFill>
                <a:latin typeface="Times New Roman" panose="02020603050405020304" pitchFamily="18" charset="0"/>
              </a:rPr>
              <a:t>(BR) EB</a:t>
            </a:r>
            <a:r>
              <a:rPr lang="en-US" altLang="zh-CN" sz="2800" baseline="-25000">
                <a:solidFill>
                  <a:srgbClr val="FF0000"/>
                </a:solidFill>
                <a:latin typeface="Times New Roman" panose="02020603050405020304" pitchFamily="18" charset="0"/>
              </a:rPr>
              <a:t>O</a:t>
            </a:r>
            <a:r>
              <a:rPr lang="en-US" altLang="zh-CN" sz="2800" b="0">
                <a:solidFill>
                  <a:srgbClr val="000000"/>
                </a:solidFill>
                <a:latin typeface="Times New Roman" panose="02020603050405020304" pitchFamily="18" charset="0"/>
              </a:rPr>
              <a:t>——</a:t>
            </a:r>
            <a:r>
              <a:rPr lang="zh-CN" altLang="en-US" sz="2800" b="0">
                <a:solidFill>
                  <a:srgbClr val="000000"/>
                </a:solidFill>
                <a:latin typeface="Times New Roman" panose="02020603050405020304" pitchFamily="18" charset="0"/>
              </a:rPr>
              <a:t>集电极开路时发射结的击穿电压</a:t>
            </a:r>
            <a:r>
              <a:rPr lang="zh-CN" altLang="en-US" sz="2000" b="0">
                <a:solidFill>
                  <a:srgbClr val="000000"/>
                </a:solidFill>
                <a:latin typeface="Times New Roman" panose="02020603050405020304" pitchFamily="18" charset="0"/>
              </a:rPr>
              <a:t>。</a:t>
            </a:r>
            <a:endParaRPr lang="zh-CN" altLang="en-US" sz="2000" b="0">
              <a:solidFill>
                <a:srgbClr val="000000"/>
              </a:solidFill>
              <a:latin typeface="Times New Roman" panose="02020603050405020304" pitchFamily="18" charset="0"/>
            </a:endParaRPr>
          </a:p>
        </p:txBody>
      </p:sp>
      <p:graphicFrame>
        <p:nvGraphicFramePr>
          <p:cNvPr id="21" name="Object 9"/>
          <p:cNvGraphicFramePr>
            <a:graphicFrameLocks noChangeAspect="1"/>
          </p:cNvGraphicFramePr>
          <p:nvPr/>
        </p:nvGraphicFramePr>
        <p:xfrm>
          <a:off x="180340" y="2780665"/>
          <a:ext cx="2837308" cy="1800000"/>
        </p:xfrm>
        <a:graphic>
          <a:graphicData uri="http://schemas.openxmlformats.org/presentationml/2006/ole">
            <mc:AlternateContent xmlns:mc="http://schemas.openxmlformats.org/markup-compatibility/2006">
              <mc:Choice xmlns:v="urn:schemas-microsoft-com:vml" Requires="v">
                <p:oleObj spid="_x0000_s22" name="BMP 图象" r:id="rId1" imgW="1946910" imgH="1306195" progId="Paint.Picture">
                  <p:embed/>
                </p:oleObj>
              </mc:Choice>
              <mc:Fallback>
                <p:oleObj name="BMP 图象" r:id="rId1" imgW="1946910" imgH="1306195" progId="Paint.Picture">
                  <p:embed/>
                  <p:pic>
                    <p:nvPicPr>
                      <p:cNvPr id="0" name="图片 697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40" y="2780665"/>
                        <a:ext cx="2837308" cy="18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0"/>
          <p:cNvGraphicFramePr>
            <a:graphicFrameLocks noChangeAspect="1"/>
          </p:cNvGraphicFramePr>
          <p:nvPr/>
        </p:nvGraphicFramePr>
        <p:xfrm>
          <a:off x="3134360" y="2852420"/>
          <a:ext cx="2838461" cy="1800000"/>
        </p:xfrm>
        <a:graphic>
          <a:graphicData uri="http://schemas.openxmlformats.org/presentationml/2006/ole">
            <mc:AlternateContent xmlns:mc="http://schemas.openxmlformats.org/markup-compatibility/2006">
              <mc:Choice xmlns:v="urn:schemas-microsoft-com:vml" Requires="v">
                <p:oleObj spid="_x0000_s24" name="BMP 图象" r:id="rId3" imgW="1868170" imgH="1306195" progId="Paint.Picture">
                  <p:embed/>
                </p:oleObj>
              </mc:Choice>
              <mc:Fallback>
                <p:oleObj name="BMP 图象" r:id="rId3" imgW="1868170" imgH="1306195" progId="Paint.Picture">
                  <p:embed/>
                  <p:pic>
                    <p:nvPicPr>
                      <p:cNvPr id="0" name="图片 697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4360" y="2852420"/>
                        <a:ext cx="2838461" cy="18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 name="组合 13"/>
          <p:cNvGrpSpPr/>
          <p:nvPr/>
        </p:nvGrpSpPr>
        <p:grpSpPr>
          <a:xfrm>
            <a:off x="6300470" y="2708910"/>
            <a:ext cx="2620010" cy="1922145"/>
            <a:chOff x="9922" y="4266"/>
            <a:chExt cx="4126" cy="3027"/>
          </a:xfrm>
        </p:grpSpPr>
        <p:pic>
          <p:nvPicPr>
            <p:cNvPr id="12" name="图片 11"/>
            <p:cNvPicPr>
              <a:picLocks noChangeAspect="1"/>
            </p:cNvPicPr>
            <p:nvPr/>
          </p:nvPicPr>
          <p:blipFill>
            <a:blip r:embed="rId5"/>
            <a:stretch>
              <a:fillRect/>
            </a:stretch>
          </p:blipFill>
          <p:spPr>
            <a:xfrm>
              <a:off x="9922" y="4266"/>
              <a:ext cx="4126" cy="2551"/>
            </a:xfrm>
            <a:prstGeom prst="rect">
              <a:avLst/>
            </a:prstGeom>
          </p:spPr>
        </p:pic>
        <p:sp>
          <p:nvSpPr>
            <p:cNvPr id="13" name="文本框 12"/>
            <p:cNvSpPr txBox="1"/>
            <p:nvPr/>
          </p:nvSpPr>
          <p:spPr>
            <a:xfrm>
              <a:off x="11484" y="6616"/>
              <a:ext cx="1951" cy="677"/>
            </a:xfrm>
            <a:prstGeom prst="rect">
              <a:avLst/>
            </a:prstGeom>
            <a:noFill/>
          </p:spPr>
          <p:txBody>
            <a:bodyPr wrap="square" rtlCol="0">
              <a:spAutoFit/>
            </a:bodyPr>
            <a:p>
              <a:pPr marL="0" indent="0">
                <a:lnSpc>
                  <a:spcPct val="110000"/>
                </a:lnSpc>
                <a:buNone/>
              </a:pPr>
              <a:r>
                <a:rPr lang="en-US" altLang="zh-CN" sz="2000" i="1">
                  <a:solidFill>
                    <a:schemeClr val="tx1"/>
                  </a:solidFill>
                  <a:sym typeface="+mn-ea"/>
                </a:rPr>
                <a:t>V</a:t>
              </a:r>
              <a:r>
                <a:rPr lang="en-US" altLang="zh-CN" sz="2000" baseline="-25000">
                  <a:solidFill>
                    <a:schemeClr val="tx1"/>
                  </a:solidFill>
                  <a:sym typeface="+mn-ea"/>
                </a:rPr>
                <a:t>(BR) EBO</a:t>
              </a:r>
              <a:r>
                <a:rPr lang="en-US" altLang="zh-CN" sz="2000" b="1" dirty="0" smtClean="0">
                  <a:solidFill>
                    <a:schemeClr val="tx1"/>
                  </a:solidFill>
                  <a:latin typeface="Times New Roman" panose="02020603050405020304" pitchFamily="18" charset="0"/>
                  <a:cs typeface="Times New Roman" panose="02020603050405020304" pitchFamily="18" charset="0"/>
                </a:rPr>
                <a:t> </a:t>
              </a:r>
              <a:endParaRPr lang="en-US" altLang="zh-CN" sz="2000" b="1" dirty="0" smtClean="0">
                <a:solidFill>
                  <a:schemeClr val="tx1"/>
                </a:solidFill>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autoUpdateAnimBg="0"/>
      <p:bldP spid="6" grpId="0" bldLvl="0" animBg="1"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370205" y="815340"/>
            <a:ext cx="8192135" cy="112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FontTx/>
              <a:buNone/>
            </a:pPr>
            <a:r>
              <a:rPr lang="zh-CN" altLang="en-US" sz="2800" b="0">
                <a:solidFill>
                  <a:srgbClr val="000000"/>
                </a:solidFill>
                <a:latin typeface="Times New Roman" panose="02020603050405020304" pitchFamily="18" charset="0"/>
              </a:rPr>
              <a:t>        </a:t>
            </a:r>
            <a:r>
              <a:rPr lang="en-US" altLang="zh-CN" sz="2800" i="1">
                <a:solidFill>
                  <a:srgbClr val="009900"/>
                </a:solidFill>
                <a:latin typeface="Times New Roman" panose="02020603050405020304" pitchFamily="18" charset="0"/>
                <a:sym typeface="+mn-ea"/>
              </a:rPr>
              <a:t>V</a:t>
            </a:r>
            <a:r>
              <a:rPr lang="en-US" altLang="zh-CN" sz="2800" baseline="-25000">
                <a:solidFill>
                  <a:srgbClr val="009900"/>
                </a:solidFill>
                <a:latin typeface="Times New Roman" panose="02020603050405020304" pitchFamily="18" charset="0"/>
                <a:sym typeface="+mn-ea"/>
              </a:rPr>
              <a:t>(BR)CE</a:t>
            </a:r>
            <a:r>
              <a:rPr lang="en-US" altLang="zh-CN" sz="2800" baseline="-25000">
                <a:solidFill>
                  <a:srgbClr val="FF0000"/>
                </a:solidFill>
                <a:latin typeface="Times New Roman" panose="02020603050405020304" pitchFamily="18" charset="0"/>
                <a:sym typeface="+mn-ea"/>
              </a:rPr>
              <a:t>S </a:t>
            </a:r>
            <a:r>
              <a:rPr lang="zh-CN" altLang="en-US" sz="2800" b="0">
                <a:solidFill>
                  <a:srgbClr val="000000"/>
                </a:solidFill>
                <a:latin typeface="Times New Roman" panose="02020603050405020304" pitchFamily="18" charset="0"/>
                <a:sym typeface="+mn-ea"/>
              </a:rPr>
              <a:t>表示</a:t>
            </a:r>
            <a:r>
              <a:rPr lang="en-US" altLang="zh-CN" sz="2800" b="0">
                <a:solidFill>
                  <a:srgbClr val="000000"/>
                </a:solidFill>
                <a:latin typeface="Times New Roman" panose="02020603050405020304" pitchFamily="18" charset="0"/>
                <a:sym typeface="+mn-ea"/>
              </a:rPr>
              <a:t> BE </a:t>
            </a:r>
            <a:r>
              <a:rPr lang="zh-CN" altLang="en-US" sz="2800" b="0">
                <a:solidFill>
                  <a:srgbClr val="000000"/>
                </a:solidFill>
                <a:latin typeface="Times New Roman" panose="02020603050405020304" pitchFamily="18" charset="0"/>
                <a:sym typeface="+mn-ea"/>
              </a:rPr>
              <a:t>间是短路的，</a:t>
            </a:r>
            <a:endParaRPr lang="zh-CN" altLang="en-US" sz="2800" b="0">
              <a:solidFill>
                <a:srgbClr val="000000"/>
              </a:solidFill>
              <a:latin typeface="Times New Roman" panose="02020603050405020304" pitchFamily="18" charset="0"/>
              <a:sym typeface="+mn-ea"/>
            </a:endParaRPr>
          </a:p>
          <a:p>
            <a:pPr>
              <a:lnSpc>
                <a:spcPct val="120000"/>
              </a:lnSpc>
              <a:spcBef>
                <a:spcPct val="0"/>
              </a:spcBef>
              <a:buFontTx/>
              <a:buNone/>
            </a:pPr>
            <a:r>
              <a:rPr lang="zh-CN" altLang="en-US" sz="2800" b="0">
                <a:solidFill>
                  <a:srgbClr val="000000"/>
                </a:solidFill>
                <a:latin typeface="Times New Roman" panose="02020603050405020304" pitchFamily="18" charset="0"/>
                <a:sym typeface="+mn-ea"/>
              </a:rPr>
              <a:t> </a:t>
            </a:r>
            <a:r>
              <a:rPr lang="en-US" altLang="zh-CN" sz="2800" b="0">
                <a:solidFill>
                  <a:srgbClr val="000000"/>
                </a:solidFill>
                <a:latin typeface="Times New Roman" panose="02020603050405020304" pitchFamily="18" charset="0"/>
                <a:sym typeface="+mn-ea"/>
              </a:rPr>
              <a:t>       </a:t>
            </a:r>
            <a:r>
              <a:rPr lang="en-US" altLang="zh-CN" sz="2800" i="1">
                <a:solidFill>
                  <a:srgbClr val="009900"/>
                </a:solidFill>
                <a:latin typeface="Times New Roman" panose="02020603050405020304" pitchFamily="18" charset="0"/>
              </a:rPr>
              <a:t>V</a:t>
            </a:r>
            <a:r>
              <a:rPr lang="en-US" altLang="zh-CN" sz="2800" baseline="-25000">
                <a:solidFill>
                  <a:srgbClr val="009900"/>
                </a:solidFill>
                <a:latin typeface="Times New Roman" panose="02020603050405020304" pitchFamily="18" charset="0"/>
              </a:rPr>
              <a:t>(BR)CE</a:t>
            </a:r>
            <a:r>
              <a:rPr lang="en-US" altLang="zh-CN" sz="2800" baseline="-25000">
                <a:solidFill>
                  <a:srgbClr val="FF0000"/>
                </a:solidFill>
                <a:latin typeface="Times New Roman" panose="02020603050405020304" pitchFamily="18" charset="0"/>
              </a:rPr>
              <a:t>R </a:t>
            </a:r>
            <a:r>
              <a:rPr lang="zh-CN" altLang="en-US" sz="2800" b="0">
                <a:solidFill>
                  <a:srgbClr val="000000"/>
                </a:solidFill>
                <a:latin typeface="Times New Roman" panose="02020603050405020304" pitchFamily="18" charset="0"/>
              </a:rPr>
              <a:t>表示</a:t>
            </a:r>
            <a:r>
              <a:rPr lang="en-US" altLang="zh-CN" sz="2800" b="0">
                <a:solidFill>
                  <a:srgbClr val="000000"/>
                </a:solidFill>
                <a:latin typeface="Times New Roman" panose="02020603050405020304" pitchFamily="18" charset="0"/>
              </a:rPr>
              <a:t> BE </a:t>
            </a:r>
            <a:r>
              <a:rPr lang="zh-CN" altLang="en-US" sz="2800" b="0">
                <a:solidFill>
                  <a:srgbClr val="000000"/>
                </a:solidFill>
                <a:latin typeface="Times New Roman" panose="02020603050405020304" pitchFamily="18" charset="0"/>
              </a:rPr>
              <a:t>间接有电阻。</a:t>
            </a:r>
            <a:endParaRPr lang="zh-CN" altLang="en-US" sz="2400" b="0">
              <a:solidFill>
                <a:srgbClr val="000000"/>
              </a:solidFill>
              <a:latin typeface="Times New Roman" panose="02020603050405020304" pitchFamily="18" charset="0"/>
            </a:endParaRPr>
          </a:p>
        </p:txBody>
      </p:sp>
      <p:sp>
        <p:nvSpPr>
          <p:cNvPr id="4" name="灯片编号占位符 3"/>
          <p:cNvSpPr>
            <a:spLocks noGrp="1"/>
          </p:cNvSpPr>
          <p:nvPr>
            <p:ph type="sldNum" sz="quarter" idx="12"/>
          </p:nvPr>
        </p:nvSpPr>
        <p:spPr/>
        <p:txBody>
          <a:bodyPr/>
          <a:p>
            <a:fld id="{9A0DB2DC-4C9A-4742-B13C-FB6460FD3503}" type="slidenum">
              <a:rPr lang="zh-CN" altLang="en-US" dirty="0"/>
            </a:fld>
            <a:endParaRPr lang="zh-CN" altLang="en-US" dirty="0"/>
          </a:p>
        </p:txBody>
      </p:sp>
      <p:sp>
        <p:nvSpPr>
          <p:cNvPr id="5" name="Text Box 9"/>
          <p:cNvSpPr txBox="1">
            <a:spLocks noChangeArrowheads="1"/>
          </p:cNvSpPr>
          <p:nvPr/>
        </p:nvSpPr>
        <p:spPr bwMode="auto">
          <a:xfrm>
            <a:off x="442139" y="4689996"/>
            <a:ext cx="8153400" cy="112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gn="l">
              <a:lnSpc>
                <a:spcPct val="120000"/>
              </a:lnSpc>
              <a:spcBef>
                <a:spcPct val="0"/>
              </a:spcBef>
              <a:buFontTx/>
              <a:buNone/>
            </a:pPr>
            <a:r>
              <a:rPr lang="en-US" altLang="zh-CN" sz="2800" b="0">
                <a:solidFill>
                  <a:srgbClr val="000000"/>
                </a:solidFill>
                <a:latin typeface="Times New Roman" panose="02020603050405020304" pitchFamily="18" charset="0"/>
              </a:rPr>
              <a:t>        </a:t>
            </a:r>
            <a:r>
              <a:rPr lang="zh-CN" altLang="en-US" sz="2800" b="0">
                <a:solidFill>
                  <a:srgbClr val="000000"/>
                </a:solidFill>
                <a:latin typeface="Times New Roman" panose="02020603050405020304" pitchFamily="18" charset="0"/>
              </a:rPr>
              <a:t>几个击穿电压在大小上有如下关系</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 </a:t>
            </a:r>
            <a:endParaRPr lang="zh-CN" altLang="en-US" sz="2800">
              <a:solidFill>
                <a:srgbClr val="000000"/>
              </a:solidFill>
              <a:latin typeface="宋体" panose="02010600030101010101" pitchFamily="2" charset="-122"/>
            </a:endParaRPr>
          </a:p>
          <a:p>
            <a:pPr algn="ctr">
              <a:lnSpc>
                <a:spcPct val="120000"/>
              </a:lnSpc>
              <a:spcBef>
                <a:spcPct val="0"/>
              </a:spcBef>
              <a:buFontTx/>
              <a:buNone/>
            </a:pPr>
            <a:r>
              <a:rPr lang="en-US" altLang="zh-CN" sz="2800" i="1">
                <a:solidFill>
                  <a:srgbClr val="3333FF"/>
                </a:solidFill>
                <a:latin typeface="Times New Roman" panose="02020603050405020304" pitchFamily="18" charset="0"/>
              </a:rPr>
              <a:t>V</a:t>
            </a:r>
            <a:r>
              <a:rPr lang="en-US" altLang="zh-CN" sz="2800" baseline="-25000">
                <a:solidFill>
                  <a:srgbClr val="3333FF"/>
                </a:solidFill>
                <a:latin typeface="Times New Roman" panose="02020603050405020304" pitchFamily="18" charset="0"/>
              </a:rPr>
              <a:t>(BR)CBO</a:t>
            </a:r>
            <a:r>
              <a:rPr lang="en-US" altLang="zh-CN" sz="2800">
                <a:solidFill>
                  <a:srgbClr val="3333FF"/>
                </a:solidFill>
                <a:latin typeface="Times New Roman" panose="02020603050405020304" pitchFamily="18" charset="0"/>
              </a:rPr>
              <a:t>≈</a:t>
            </a:r>
            <a:r>
              <a:rPr lang="en-US" altLang="zh-CN" sz="2800" i="1">
                <a:solidFill>
                  <a:srgbClr val="3333FF"/>
                </a:solidFill>
                <a:latin typeface="Times New Roman" panose="02020603050405020304" pitchFamily="18" charset="0"/>
              </a:rPr>
              <a:t>V</a:t>
            </a:r>
            <a:r>
              <a:rPr lang="en-US" altLang="zh-CN" sz="2800" baseline="-25000">
                <a:solidFill>
                  <a:srgbClr val="3333FF"/>
                </a:solidFill>
                <a:latin typeface="Times New Roman" panose="02020603050405020304" pitchFamily="18" charset="0"/>
              </a:rPr>
              <a:t>(BR)CES</a:t>
            </a:r>
            <a:r>
              <a:rPr lang="en-US" altLang="zh-CN" sz="2800">
                <a:solidFill>
                  <a:srgbClr val="3333FF"/>
                </a:solidFill>
                <a:latin typeface="Times New Roman" panose="02020603050405020304" pitchFamily="18" charset="0"/>
              </a:rPr>
              <a:t>＞</a:t>
            </a:r>
            <a:r>
              <a:rPr lang="en-US" altLang="zh-CN" sz="2800" i="1">
                <a:solidFill>
                  <a:srgbClr val="3333FF"/>
                </a:solidFill>
                <a:latin typeface="Times New Roman" panose="02020603050405020304" pitchFamily="18" charset="0"/>
              </a:rPr>
              <a:t>V</a:t>
            </a:r>
            <a:r>
              <a:rPr lang="en-US" altLang="zh-CN" sz="2800" baseline="-25000">
                <a:solidFill>
                  <a:srgbClr val="3333FF"/>
                </a:solidFill>
                <a:latin typeface="Times New Roman" panose="02020603050405020304" pitchFamily="18" charset="0"/>
              </a:rPr>
              <a:t>(BR)CER</a:t>
            </a:r>
            <a:r>
              <a:rPr lang="en-US" altLang="zh-CN" sz="2800">
                <a:solidFill>
                  <a:srgbClr val="3333FF"/>
                </a:solidFill>
                <a:latin typeface="Times New Roman" panose="02020603050405020304" pitchFamily="18" charset="0"/>
              </a:rPr>
              <a:t>＞</a:t>
            </a:r>
            <a:r>
              <a:rPr lang="en-US" altLang="zh-CN" sz="2800" i="1">
                <a:solidFill>
                  <a:srgbClr val="3333FF"/>
                </a:solidFill>
                <a:latin typeface="Times New Roman" panose="02020603050405020304" pitchFamily="18" charset="0"/>
              </a:rPr>
              <a:t>V</a:t>
            </a:r>
            <a:r>
              <a:rPr lang="en-US" altLang="zh-CN" sz="2800" baseline="-25000">
                <a:solidFill>
                  <a:srgbClr val="3333FF"/>
                </a:solidFill>
                <a:latin typeface="Times New Roman" panose="02020603050405020304" pitchFamily="18" charset="0"/>
              </a:rPr>
              <a:t>(BR)CEO</a:t>
            </a:r>
            <a:r>
              <a:rPr lang="en-US" altLang="zh-CN" sz="2800">
                <a:solidFill>
                  <a:srgbClr val="3333FF"/>
                </a:solidFill>
                <a:latin typeface="Times New Roman" panose="02020603050405020304" pitchFamily="18" charset="0"/>
              </a:rPr>
              <a:t>＞</a:t>
            </a:r>
            <a:r>
              <a:rPr lang="en-US" altLang="zh-CN" sz="2800" i="1">
                <a:solidFill>
                  <a:srgbClr val="3333FF"/>
                </a:solidFill>
                <a:latin typeface="Times New Roman" panose="02020603050405020304" pitchFamily="18" charset="0"/>
              </a:rPr>
              <a:t>V</a:t>
            </a:r>
            <a:r>
              <a:rPr lang="en-US" altLang="zh-CN" sz="2800" baseline="-25000">
                <a:solidFill>
                  <a:srgbClr val="3333FF"/>
                </a:solidFill>
                <a:latin typeface="Times New Roman" panose="02020603050405020304" pitchFamily="18" charset="0"/>
              </a:rPr>
              <a:t>(BR) EBO</a:t>
            </a:r>
            <a:endParaRPr lang="zh-CN" altLang="en-US" sz="2400" b="0">
              <a:solidFill>
                <a:srgbClr val="000000"/>
              </a:solidFill>
              <a:latin typeface="Times New Roman" panose="02020603050405020304" pitchFamily="18" charset="0"/>
            </a:endParaRPr>
          </a:p>
        </p:txBody>
      </p:sp>
      <p:graphicFrame>
        <p:nvGraphicFramePr>
          <p:cNvPr id="6" name="Object 11"/>
          <p:cNvGraphicFramePr>
            <a:graphicFrameLocks noChangeAspect="1"/>
          </p:cNvGraphicFramePr>
          <p:nvPr/>
        </p:nvGraphicFramePr>
        <p:xfrm>
          <a:off x="1115774" y="2400092"/>
          <a:ext cx="3200400" cy="2057400"/>
        </p:xfrm>
        <a:graphic>
          <a:graphicData uri="http://schemas.openxmlformats.org/presentationml/2006/ole">
            <mc:AlternateContent xmlns:mc="http://schemas.openxmlformats.org/markup-compatibility/2006">
              <mc:Choice xmlns:v="urn:schemas-microsoft-com:vml" Requires="v">
                <p:oleObj spid="_x0000_s69732" name="BMP 图象" r:id="rId1" imgW="1966595" imgH="1490980" progId="Paint.Picture">
                  <p:embed/>
                </p:oleObj>
              </mc:Choice>
              <mc:Fallback>
                <p:oleObj name="BMP 图象" r:id="rId1" imgW="1966595" imgH="1490980" progId="Paint.Picture">
                  <p:embed/>
                  <p:pic>
                    <p:nvPicPr>
                      <p:cNvPr id="0" name="图片 697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774" y="2400092"/>
                        <a:ext cx="3200400" cy="2057400"/>
                      </a:xfrm>
                      <a:prstGeom prst="rect">
                        <a:avLst/>
                      </a:prstGeom>
                      <a:solidFill>
                        <a:srgbClr val="FFC000"/>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2"/>
          <p:cNvGraphicFramePr>
            <a:graphicFrameLocks noChangeAspect="1"/>
          </p:cNvGraphicFramePr>
          <p:nvPr/>
        </p:nvGraphicFramePr>
        <p:xfrm>
          <a:off x="4468574" y="2323892"/>
          <a:ext cx="3305175" cy="2057400"/>
        </p:xfrm>
        <a:graphic>
          <a:graphicData uri="http://schemas.openxmlformats.org/presentationml/2006/ole">
            <mc:AlternateContent xmlns:mc="http://schemas.openxmlformats.org/markup-compatibility/2006">
              <mc:Choice xmlns:v="urn:schemas-microsoft-com:vml" Requires="v">
                <p:oleObj spid="_x0000_s69733" name="BMP 图象" r:id="rId3" imgW="1966595" imgH="1406525" progId="Paint.Picture">
                  <p:embed/>
                </p:oleObj>
              </mc:Choice>
              <mc:Fallback>
                <p:oleObj name="BMP 图象" r:id="rId3" imgW="1966595" imgH="1406525" progId="Paint.Picture">
                  <p:embed/>
                  <p:pic>
                    <p:nvPicPr>
                      <p:cNvPr id="0" name="图片 697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8574" y="2323892"/>
                        <a:ext cx="3305175" cy="2057400"/>
                      </a:xfrm>
                      <a:prstGeom prst="rect">
                        <a:avLst/>
                      </a:prstGeom>
                      <a:solidFill>
                        <a:srgbClr val="FFC000"/>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8"/>
          <p:cNvGraphicFramePr>
            <a:graphicFrameLocks noChangeAspect="1"/>
          </p:cNvGraphicFramePr>
          <p:nvPr/>
        </p:nvGraphicFramePr>
        <p:xfrm>
          <a:off x="1982416" y="2385864"/>
          <a:ext cx="5368925" cy="3484563"/>
        </p:xfrm>
        <a:graphic>
          <a:graphicData uri="http://schemas.openxmlformats.org/presentationml/2006/ole">
            <mc:AlternateContent xmlns:mc="http://schemas.openxmlformats.org/markup-compatibility/2006">
              <mc:Choice xmlns:v="urn:schemas-microsoft-com:vml" Requires="v">
                <p:oleObj spid="_x0000_s71705" name="BMP 图象" r:id="rId1" imgW="2675255" imgH="1749425" progId="Paint.Picture">
                  <p:embed/>
                </p:oleObj>
              </mc:Choice>
              <mc:Fallback>
                <p:oleObj name="BMP 图象" r:id="rId1" imgW="2675255" imgH="1749425" progId="Paint.Picture">
                  <p:embed/>
                  <p:pic>
                    <p:nvPicPr>
                      <p:cNvPr id="0" name="图片 717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2416" y="2385864"/>
                        <a:ext cx="5368925" cy="348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Rectangle 3"/>
          <p:cNvSpPr txBox="1">
            <a:spLocks noChangeArrowheads="1"/>
          </p:cNvSpPr>
          <p:nvPr/>
        </p:nvSpPr>
        <p:spPr bwMode="auto">
          <a:xfrm>
            <a:off x="687070" y="861695"/>
            <a:ext cx="7999730" cy="1162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20000"/>
              </a:lnSpc>
              <a:spcBef>
                <a:spcPct val="20000"/>
              </a:spcBef>
              <a:spcAft>
                <a:spcPct val="0"/>
              </a:spcAft>
              <a:buClrTx/>
              <a:buSzTx/>
              <a:buFontTx/>
              <a:buNone/>
              <a:defRPr/>
            </a:pPr>
            <a:r>
              <a:rPr kumimoji="1" lang="zh-CN" altLang="en-US" sz="32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由</a:t>
            </a:r>
            <a:r>
              <a:rPr kumimoji="1" lang="en-US" altLang="zh-CN" sz="2800" b="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P</a:t>
            </a:r>
            <a:r>
              <a:rPr kumimoji="1" lang="en-US" altLang="zh-CN" sz="2800" b="0" i="0" u="none" strike="noStrike" kern="1200" cap="none" spc="0" normalizeH="0" baseline="-25000" noProof="0" dirty="0" smtClean="0">
                <a:ln>
                  <a:noFill/>
                </a:ln>
                <a:solidFill>
                  <a:srgbClr val="000000"/>
                </a:solidFill>
                <a:effectLst/>
                <a:uLnTx/>
                <a:uFillTx/>
                <a:latin typeface="Times New Roman" panose="02020603050405020304" pitchFamily="18" charset="0"/>
                <a:ea typeface="宋体" panose="02010600030101010101" pitchFamily="2" charset="-122"/>
              </a:rPr>
              <a:t>CM、 </a:t>
            </a:r>
            <a:r>
              <a:rPr kumimoji="1" lang="en-US" altLang="zh-CN" sz="2800" b="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I</a:t>
            </a:r>
            <a:r>
              <a:rPr kumimoji="1" lang="en-US" altLang="zh-CN" sz="2800" b="0" i="0" u="none" strike="noStrike" kern="1200" cap="none" spc="0" normalizeH="0" baseline="-25000" noProof="0" dirty="0" smtClean="0">
                <a:ln>
                  <a:noFill/>
                </a:ln>
                <a:solidFill>
                  <a:srgbClr val="000000"/>
                </a:solidFill>
                <a:effectLst/>
                <a:uLnTx/>
                <a:uFillTx/>
                <a:latin typeface="Times New Roman" panose="02020603050405020304" pitchFamily="18" charset="0"/>
                <a:ea typeface="宋体" panose="02010600030101010101" pitchFamily="2" charset="-122"/>
              </a:rPr>
              <a:t>CM</a:t>
            </a: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和</a:t>
            </a:r>
            <a:r>
              <a:rPr kumimoji="1" lang="en-US" altLang="zh-CN" sz="2800" b="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V</a:t>
            </a:r>
            <a:r>
              <a:rPr kumimoji="1" lang="en-US" altLang="zh-CN" sz="2800" b="0" i="0" u="none" strike="noStrike" kern="1200" cap="none" spc="0" normalizeH="0" baseline="-25000" noProof="0" dirty="0" smtClean="0">
                <a:ln>
                  <a:noFill/>
                </a:ln>
                <a:solidFill>
                  <a:srgbClr val="000000"/>
                </a:solidFill>
                <a:effectLst/>
                <a:uLnTx/>
                <a:uFillTx/>
                <a:latin typeface="Times New Roman" panose="02020603050405020304" pitchFamily="18" charset="0"/>
                <a:ea typeface="宋体" panose="02010600030101010101" pitchFamily="2" charset="-122"/>
              </a:rPr>
              <a:t>(BR)CEO</a:t>
            </a: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在输出特性曲线上可以确定过损耗区、过电流区和击穿区。</a:t>
            </a:r>
            <a:endParaRPr kumimoji="1" lang="zh-CN" altLang="en-US" sz="3200" b="1" i="0" u="none" strike="noStrike" kern="1200" cap="none" spc="0" normalizeH="0" baseline="0" noProof="0" dirty="0" smtClean="0">
              <a:ln>
                <a:noFill/>
              </a:ln>
              <a:solidFill>
                <a:srgbClr val="000000"/>
              </a:solidFill>
              <a:effectLst/>
              <a:uLnTx/>
              <a:uFillTx/>
              <a:latin typeface="Arial" panose="020B0604020202020204"/>
              <a:ea typeface="宋体" panose="02010600030101010101" pitchFamily="2" charset="-122"/>
            </a:endParaRPr>
          </a:p>
        </p:txBody>
      </p:sp>
      <p:sp>
        <p:nvSpPr>
          <p:cNvPr id="5" name="灯片编号占位符 4"/>
          <p:cNvSpPr>
            <a:spLocks noGrp="1"/>
          </p:cNvSpPr>
          <p:nvPr>
            <p:ph type="sldNum" sz="quarter" idx="12"/>
          </p:nvPr>
        </p:nvSpPr>
        <p:spPr/>
        <p:txBody>
          <a:bodyPr/>
          <a:p>
            <a:fld id="{9A0DB2DC-4C9A-4742-B13C-FB6460FD3503}" type="slidenum">
              <a:rPr lang="zh-CN" altLang="en-US" dirty="0"/>
            </a:fld>
            <a:endParaRPr lang="zh-CN" altLang="en-US" dirty="0"/>
          </a:p>
        </p:txBody>
      </p:sp>
      <p:sp>
        <p:nvSpPr>
          <p:cNvPr id="4" name="文本框 3"/>
          <p:cNvSpPr txBox="1"/>
          <p:nvPr/>
        </p:nvSpPr>
        <p:spPr>
          <a:xfrm>
            <a:off x="1837055" y="5878195"/>
            <a:ext cx="5231765" cy="902970"/>
          </a:xfrm>
          <a:prstGeom prst="rect">
            <a:avLst/>
          </a:prstGeom>
          <a:noFill/>
        </p:spPr>
        <p:txBody>
          <a:bodyPr wrap="square" rtlCol="0" anchor="t">
            <a:spAutoFit/>
          </a:bodyPr>
          <a:p>
            <a:pPr marL="0" indent="0" algn="ctr">
              <a:lnSpc>
                <a:spcPct val="110000"/>
              </a:lnSpc>
              <a:buNone/>
            </a:pPr>
            <a:r>
              <a:rPr lang="zh-CN" altLang="en-US" noProof="0" dirty="0" smtClean="0">
                <a:ln>
                  <a:noFill/>
                </a:ln>
                <a:solidFill>
                  <a:srgbClr val="FF5050"/>
                </a:solidFill>
                <a:effectLst/>
                <a:uLnTx/>
                <a:uFillTx/>
                <a:latin typeface="宋体" panose="02010600030101010101" pitchFamily="2" charset="-122"/>
                <a:sym typeface="+mn-ea"/>
              </a:rPr>
              <a:t>输出特性曲线上的过损耗区和击穿区</a:t>
            </a:r>
            <a:endParaRPr lang="zh-CN" altLang="en-US" noProof="0" dirty="0" smtClean="0">
              <a:ln>
                <a:noFill/>
              </a:ln>
              <a:solidFill>
                <a:srgbClr val="FF5050"/>
              </a:solidFill>
              <a:effectLst/>
              <a:uLnTx/>
              <a:uFillTx/>
              <a:latin typeface="宋体" panose="02010600030101010101" pitchFamily="2" charset="-122"/>
              <a:sym typeface="+mn-ea"/>
            </a:endParaRPr>
          </a:p>
          <a:p>
            <a:pPr marL="0" algn="ctr">
              <a:lnSpc>
                <a:spcPct val="110000"/>
              </a:lnSpc>
              <a:buClrTx/>
              <a:buSzTx/>
              <a:buFontTx/>
              <a:buNone/>
            </a:pPr>
            <a:r>
              <a:rPr lang="zh-CN" altLang="en-US" sz="2400" noProof="0" dirty="0" smtClean="0">
                <a:ln>
                  <a:noFill/>
                </a:ln>
                <a:solidFill>
                  <a:srgbClr val="FF5050"/>
                </a:solidFill>
                <a:effectLst/>
                <a:uLnTx/>
                <a:uFillTx/>
                <a:latin typeface="宋体" panose="02010600030101010101" pitchFamily="2" charset="-122"/>
              </a:rPr>
              <a:t>晶体管的安全工作区</a:t>
            </a:r>
            <a:endParaRPr lang="zh-CN" altLang="en-US" sz="2400" noProof="0" dirty="0" smtClean="0">
              <a:ln>
                <a:noFill/>
              </a:ln>
              <a:solidFill>
                <a:srgbClr val="FF5050"/>
              </a:solidFill>
              <a:effectLst/>
              <a:uLnTx/>
              <a:uFillTx/>
              <a:latin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074"/>
          <p:cNvSpPr txBox="1">
            <a:spLocks noChangeArrowheads="1"/>
          </p:cNvSpPr>
          <p:nvPr/>
        </p:nvSpPr>
        <p:spPr bwMode="auto">
          <a:xfrm>
            <a:off x="191835" y="806540"/>
            <a:ext cx="7188477" cy="5835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buClrTx/>
              <a:buSzTx/>
              <a:buFontTx/>
            </a:pPr>
            <a:r>
              <a:rPr lang="en-US" altLang="zh-CN" sz="2800" b="1" dirty="0" smtClean="0">
                <a:solidFill>
                  <a:srgbClr val="FF0000"/>
                </a:solidFill>
              </a:rPr>
              <a:t>1.4.6 </a:t>
            </a:r>
            <a:r>
              <a:rPr lang="zh-CN" altLang="en-US" sz="3200" dirty="0" smtClean="0">
                <a:solidFill>
                  <a:srgbClr val="FF0000"/>
                </a:solidFill>
                <a:latin typeface="黑体" panose="02010609060101010101" pitchFamily="49" charset="-122"/>
                <a:ea typeface="黑体" panose="02010609060101010101" pitchFamily="49" charset="-122"/>
              </a:rPr>
              <a:t>晶体管的型号</a:t>
            </a:r>
            <a:endParaRPr lang="zh-CN" altLang="en-US" sz="3200" dirty="0" smtClean="0">
              <a:solidFill>
                <a:srgbClr val="FF0000"/>
              </a:solidFill>
              <a:latin typeface="黑体" panose="02010609060101010101" pitchFamily="49" charset="-122"/>
              <a:ea typeface="黑体" panose="02010609060101010101" pitchFamily="49" charset="-122"/>
            </a:endParaRPr>
          </a:p>
        </p:txBody>
      </p:sp>
      <p:sp>
        <p:nvSpPr>
          <p:cNvPr id="4" name="Rectangle 43"/>
          <p:cNvSpPr txBox="1">
            <a:spLocks noChangeArrowheads="1"/>
          </p:cNvSpPr>
          <p:nvPr/>
        </p:nvSpPr>
        <p:spPr bwMode="auto">
          <a:xfrm>
            <a:off x="683568" y="1556792"/>
            <a:ext cx="78486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zh-CN" altLang="en-US" sz="2400" b="0" i="0" u="none" strike="noStrike" kern="1200" cap="none" spc="0" normalizeH="0" baseline="0" noProof="0" smtClean="0">
                <a:ln>
                  <a:noFill/>
                </a:ln>
                <a:solidFill>
                  <a:srgbClr val="000000"/>
                </a:solidFill>
                <a:effectLst/>
                <a:uLnTx/>
                <a:uFillTx/>
                <a:latin typeface="宋体" panose="02010600030101010101" pitchFamily="2" charset="-122"/>
                <a:ea typeface="宋体" panose="02010600030101010101" pitchFamily="2" charset="-122"/>
              </a:rPr>
              <a:t>国家标准对半导体三极管的命名如下:</a:t>
            </a:r>
            <a:endParaRPr kumimoji="1" lang="zh-CN" altLang="en-US" sz="2400" b="0" i="0" u="none" strike="noStrike" kern="1200" cap="none" spc="0" normalizeH="0" baseline="0" noProof="0" smtClean="0">
              <a:ln>
                <a:noFill/>
              </a:ln>
              <a:solidFill>
                <a:srgbClr val="000000"/>
              </a:solidFill>
              <a:effectLst/>
              <a:uLnTx/>
              <a:uFillTx/>
              <a:latin typeface="宋体" panose="02010600030101010101" pitchFamily="2" charset="-122"/>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zh-CN" altLang="en-US" sz="2400" b="0" i="0" u="none" strike="noStrike" kern="1200" cap="none" spc="0" normalizeH="0" baseline="0" noProof="0" smtClean="0">
                <a:ln>
                  <a:noFill/>
                </a:ln>
                <a:solidFill>
                  <a:srgbClr val="FF9900"/>
                </a:solidFill>
                <a:effectLst/>
                <a:uLnTx/>
                <a:uFillTx/>
                <a:latin typeface="Times New Roman" panose="02020603050405020304" pitchFamily="18" charset="0"/>
                <a:ea typeface="宋体" panose="02010600030101010101" pitchFamily="2" charset="-122"/>
              </a:rPr>
              <a:t>3</a:t>
            </a:r>
            <a:r>
              <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en-US" altLang="zh-CN" sz="2400" b="0" i="0" u="none" strike="noStrike" kern="1200" cap="none" spc="0" normalizeH="0" baseline="0" noProof="0" smtClean="0">
                <a:ln>
                  <a:noFill/>
                </a:ln>
                <a:solidFill>
                  <a:srgbClr val="FF0000"/>
                </a:solidFill>
                <a:effectLst/>
                <a:uLnTx/>
                <a:uFillTx/>
                <a:latin typeface="Times New Roman" panose="02020603050405020304" pitchFamily="18" charset="0"/>
                <a:ea typeface="宋体" panose="02010600030101010101" pitchFamily="2" charset="-122"/>
              </a:rPr>
              <a:t>D</a:t>
            </a:r>
            <a:r>
              <a:rPr kumimoji="1" lang="en-US" altLang="zh-CN"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en-US" altLang="zh-CN" sz="2400" b="0" i="0" u="none" strike="noStrike" kern="1200" cap="none" spc="0" normalizeH="0" baseline="0" noProof="0" smtClean="0">
                <a:ln>
                  <a:noFill/>
                </a:ln>
                <a:solidFill>
                  <a:srgbClr val="0066FF"/>
                </a:solidFill>
                <a:effectLst/>
                <a:uLnTx/>
                <a:uFillTx/>
                <a:latin typeface="Times New Roman" panose="02020603050405020304" pitchFamily="18" charset="0"/>
                <a:ea typeface="宋体" panose="02010600030101010101" pitchFamily="2" charset="-122"/>
              </a:rPr>
              <a:t>G</a:t>
            </a:r>
            <a:r>
              <a:rPr kumimoji="1" lang="en-US" altLang="zh-CN"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en-US" altLang="zh-CN" sz="2400" b="0" i="0" u="none" strike="noStrike" kern="1200" cap="none" spc="0" normalizeH="0" baseline="0" noProof="0" smtClean="0">
                <a:ln>
                  <a:noFill/>
                </a:ln>
                <a:solidFill>
                  <a:srgbClr val="009900"/>
                </a:solidFill>
                <a:effectLst/>
                <a:uLnTx/>
                <a:uFillTx/>
                <a:latin typeface="Times New Roman" panose="02020603050405020304" pitchFamily="18" charset="0"/>
                <a:ea typeface="宋体" panose="02010600030101010101" pitchFamily="2" charset="-122"/>
              </a:rPr>
              <a:t>110</a:t>
            </a:r>
            <a:r>
              <a:rPr kumimoji="1" lang="en-US" altLang="zh-CN"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  B</a:t>
            </a:r>
            <a:endParaRPr kumimoji="1" lang="zh-CN" altLang="en-US" sz="2400" b="0" i="0" u="none" strike="noStrike" kern="1200" cap="none" spc="0" normalizeH="0" baseline="0" noProof="0" smtClean="0">
              <a:ln>
                <a:noFill/>
              </a:ln>
              <a:solidFill>
                <a:srgbClr val="000000"/>
              </a:solidFill>
              <a:effectLst/>
              <a:uLnTx/>
              <a:uFillTx/>
              <a:latin typeface="宋体" panose="02010600030101010101" pitchFamily="2" charset="-122"/>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zh-CN" altLang="en-US" sz="2400" b="0" i="0" u="none" strike="noStrike" kern="1200" cap="none" spc="0" normalizeH="0" baseline="0" noProof="0" smtClean="0">
                <a:ln>
                  <a:noFill/>
                </a:ln>
                <a:solidFill>
                  <a:srgbClr val="000000"/>
                </a:solidFill>
                <a:effectLst/>
                <a:uLnTx/>
                <a:uFillTx/>
                <a:latin typeface="宋体" panose="02010600030101010101" pitchFamily="2" charset="-122"/>
                <a:ea typeface="宋体" panose="02010600030101010101" pitchFamily="2" charset="-122"/>
              </a:rPr>
              <a:t>                                    </a:t>
            </a:r>
            <a:endParaRPr kumimoji="1" lang="zh-CN" altLang="en-US" sz="2400" b="0" i="0" u="none" strike="noStrike" kern="1200" cap="none" spc="0" normalizeH="0" baseline="0" noProof="0" smtClean="0">
              <a:ln>
                <a:noFill/>
              </a:ln>
              <a:solidFill>
                <a:srgbClr val="000000"/>
              </a:solidFill>
              <a:effectLst/>
              <a:uLnTx/>
              <a:uFillTx/>
              <a:latin typeface="宋体" panose="02010600030101010101" pitchFamily="2" charset="-122"/>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zh-CN" altLang="en-US" sz="2400" b="0" i="0" u="none" strike="noStrike" kern="1200" cap="none" spc="0" normalizeH="0" baseline="0" noProof="0" smtClean="0">
                <a:ln>
                  <a:noFill/>
                </a:ln>
                <a:solidFill>
                  <a:srgbClr val="000000"/>
                </a:solidFill>
                <a:effectLst/>
                <a:uLnTx/>
                <a:uFillTx/>
                <a:latin typeface="宋体" panose="02010600030101010101" pitchFamily="2" charset="-122"/>
                <a:ea typeface="宋体" panose="02010600030101010101" pitchFamily="2" charset="-122"/>
              </a:rPr>
              <a:t>                  </a:t>
            </a:r>
            <a:endParaRPr kumimoji="1" lang="zh-CN" altLang="en-US" sz="2400" b="0" i="0" u="none" strike="noStrike" kern="1200" cap="none" spc="0" normalizeH="0" baseline="0" noProof="0" smtClean="0">
              <a:ln>
                <a:noFill/>
              </a:ln>
              <a:solidFill>
                <a:srgbClr val="000000"/>
              </a:solidFill>
              <a:effectLst/>
              <a:uLnTx/>
              <a:uFillTx/>
              <a:latin typeface="宋体" panose="02010600030101010101" pitchFamily="2" charset="-122"/>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	</a:t>
            </a:r>
            <a:endParaRPr kumimoji="1" lang="zh-CN" altLang="en-US" sz="2400" b="0" i="0" u="none" strike="noStrike" kern="1200" cap="none" spc="0" normalizeH="0" baseline="0" noProof="0" smtClean="0">
              <a:ln>
                <a:noFill/>
              </a:ln>
              <a:solidFill>
                <a:srgbClr val="000000"/>
              </a:solidFill>
              <a:effectLst/>
              <a:uLnTx/>
              <a:uFillTx/>
              <a:latin typeface="宋体" panose="02010600030101010101" pitchFamily="2" charset="-122"/>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1" lang="zh-CN" altLang="en-US" sz="2400" b="0" i="0" u="none" strike="noStrike" kern="1200" cap="none" spc="0" normalizeH="0" baseline="0" noProof="0" smtClean="0">
              <a:ln>
                <a:noFill/>
              </a:ln>
              <a:solidFill>
                <a:srgbClr val="FF9900"/>
              </a:solidFill>
              <a:effectLst/>
              <a:uLnTx/>
              <a:uFillTx/>
              <a:latin typeface="宋体" panose="02010600030101010101" pitchFamily="2" charset="-122"/>
              <a:ea typeface="宋体" panose="02010600030101010101" pitchFamily="2" charset="-122"/>
            </a:endParaRPr>
          </a:p>
        </p:txBody>
      </p:sp>
      <p:sp>
        <p:nvSpPr>
          <p:cNvPr id="5" name="Line 53"/>
          <p:cNvSpPr>
            <a:spLocks noChangeShapeType="1"/>
          </p:cNvSpPr>
          <p:nvPr/>
        </p:nvSpPr>
        <p:spPr bwMode="auto">
          <a:xfrm>
            <a:off x="912168" y="2471192"/>
            <a:ext cx="0" cy="1447800"/>
          </a:xfrm>
          <a:prstGeom prst="line">
            <a:avLst/>
          </a:prstGeom>
          <a:noFill/>
          <a:ln w="12700" cap="sq">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336699"/>
              </a:solidFill>
              <a:effectLst/>
              <a:uLnTx/>
              <a:uFillTx/>
            </a:endParaRPr>
          </a:p>
        </p:txBody>
      </p:sp>
      <p:sp>
        <p:nvSpPr>
          <p:cNvPr id="6" name="Line 54"/>
          <p:cNvSpPr>
            <a:spLocks noChangeShapeType="1"/>
          </p:cNvSpPr>
          <p:nvPr/>
        </p:nvSpPr>
        <p:spPr bwMode="auto">
          <a:xfrm>
            <a:off x="912168" y="3918992"/>
            <a:ext cx="2514600" cy="0"/>
          </a:xfrm>
          <a:prstGeom prst="line">
            <a:avLst/>
          </a:prstGeom>
          <a:noFill/>
          <a:ln w="12700" cap="sq">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336699"/>
              </a:solidFill>
              <a:effectLst/>
              <a:uLnTx/>
              <a:uFillTx/>
            </a:endParaRPr>
          </a:p>
        </p:txBody>
      </p:sp>
      <p:sp>
        <p:nvSpPr>
          <p:cNvPr id="7" name="Line 55"/>
          <p:cNvSpPr>
            <a:spLocks noChangeShapeType="1"/>
          </p:cNvSpPr>
          <p:nvPr/>
        </p:nvSpPr>
        <p:spPr bwMode="auto">
          <a:xfrm>
            <a:off x="1216968" y="2471192"/>
            <a:ext cx="0" cy="1066800"/>
          </a:xfrm>
          <a:prstGeom prst="lin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336699"/>
              </a:solidFill>
              <a:effectLst/>
              <a:uLnTx/>
              <a:uFillTx/>
            </a:endParaRPr>
          </a:p>
        </p:txBody>
      </p:sp>
      <p:sp>
        <p:nvSpPr>
          <p:cNvPr id="8" name="Line 56"/>
          <p:cNvSpPr>
            <a:spLocks noChangeShapeType="1"/>
          </p:cNvSpPr>
          <p:nvPr/>
        </p:nvSpPr>
        <p:spPr bwMode="auto">
          <a:xfrm>
            <a:off x="1216968" y="3537992"/>
            <a:ext cx="2209800" cy="0"/>
          </a:xfrm>
          <a:prstGeom prst="lin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336699"/>
              </a:solidFill>
              <a:effectLst/>
              <a:uLnTx/>
              <a:uFillTx/>
            </a:endParaRPr>
          </a:p>
        </p:txBody>
      </p:sp>
      <p:sp>
        <p:nvSpPr>
          <p:cNvPr id="9" name="Line 57"/>
          <p:cNvSpPr>
            <a:spLocks noChangeShapeType="1"/>
          </p:cNvSpPr>
          <p:nvPr/>
        </p:nvSpPr>
        <p:spPr bwMode="auto">
          <a:xfrm>
            <a:off x="1521768" y="2394992"/>
            <a:ext cx="0" cy="685800"/>
          </a:xfrm>
          <a:prstGeom prst="line">
            <a:avLst/>
          </a:prstGeom>
          <a:noFill/>
          <a:ln w="12700" cap="sq">
            <a:solidFill>
              <a:srgbClr val="0066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336699"/>
              </a:solidFill>
              <a:effectLst/>
              <a:uLnTx/>
              <a:uFillTx/>
            </a:endParaRPr>
          </a:p>
        </p:txBody>
      </p:sp>
      <p:sp>
        <p:nvSpPr>
          <p:cNvPr id="10" name="Line 58"/>
          <p:cNvSpPr>
            <a:spLocks noChangeShapeType="1"/>
          </p:cNvSpPr>
          <p:nvPr/>
        </p:nvSpPr>
        <p:spPr bwMode="auto">
          <a:xfrm>
            <a:off x="1521768" y="3080792"/>
            <a:ext cx="1905000" cy="0"/>
          </a:xfrm>
          <a:prstGeom prst="line">
            <a:avLst/>
          </a:prstGeom>
          <a:noFill/>
          <a:ln w="12700" cap="sq">
            <a:solidFill>
              <a:srgbClr val="0066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336699"/>
              </a:solidFill>
              <a:effectLst/>
              <a:uLnTx/>
              <a:uFillTx/>
            </a:endParaRPr>
          </a:p>
        </p:txBody>
      </p:sp>
      <p:sp>
        <p:nvSpPr>
          <p:cNvPr id="11" name="Line 59"/>
          <p:cNvSpPr>
            <a:spLocks noChangeShapeType="1"/>
          </p:cNvSpPr>
          <p:nvPr/>
        </p:nvSpPr>
        <p:spPr bwMode="auto">
          <a:xfrm>
            <a:off x="1902768" y="2394992"/>
            <a:ext cx="0" cy="304800"/>
          </a:xfrm>
          <a:prstGeom prst="line">
            <a:avLst/>
          </a:prstGeom>
          <a:noFill/>
          <a:ln w="12700" cap="sq">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336699"/>
              </a:solidFill>
              <a:effectLst/>
              <a:uLnTx/>
              <a:uFillTx/>
            </a:endParaRPr>
          </a:p>
        </p:txBody>
      </p:sp>
      <p:sp>
        <p:nvSpPr>
          <p:cNvPr id="12" name="Line 60"/>
          <p:cNvSpPr>
            <a:spLocks noChangeShapeType="1"/>
          </p:cNvSpPr>
          <p:nvPr/>
        </p:nvSpPr>
        <p:spPr bwMode="auto">
          <a:xfrm>
            <a:off x="1902768" y="2699792"/>
            <a:ext cx="1524000" cy="0"/>
          </a:xfrm>
          <a:prstGeom prst="line">
            <a:avLst/>
          </a:prstGeom>
          <a:noFill/>
          <a:ln w="12700" cap="sq">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336699"/>
              </a:solidFill>
              <a:effectLst/>
              <a:uLnTx/>
              <a:uFillTx/>
            </a:endParaRPr>
          </a:p>
        </p:txBody>
      </p:sp>
      <p:sp>
        <p:nvSpPr>
          <p:cNvPr id="13" name="Line 61"/>
          <p:cNvSpPr>
            <a:spLocks noChangeShapeType="1"/>
          </p:cNvSpPr>
          <p:nvPr/>
        </p:nvSpPr>
        <p:spPr bwMode="auto">
          <a:xfrm>
            <a:off x="2588568" y="2242592"/>
            <a:ext cx="838200" cy="0"/>
          </a:xfrm>
          <a:prstGeom prst="line">
            <a:avLst/>
          </a:prstGeom>
          <a:noFill/>
          <a:ln w="12700" cap="sq">
            <a:solidFill>
              <a:srgbClr val="3366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336699"/>
              </a:solidFill>
              <a:effectLst/>
              <a:uLnTx/>
              <a:uFillTx/>
            </a:endParaRPr>
          </a:p>
        </p:txBody>
      </p:sp>
      <p:sp>
        <p:nvSpPr>
          <p:cNvPr id="14" name="Text Box 69"/>
          <p:cNvSpPr txBox="1">
            <a:spLocks noChangeArrowheads="1"/>
          </p:cNvSpPr>
          <p:nvPr/>
        </p:nvSpPr>
        <p:spPr bwMode="auto">
          <a:xfrm>
            <a:off x="683568" y="4376192"/>
            <a:ext cx="7924800" cy="891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0">
                <a:solidFill>
                  <a:srgbClr val="FF0000"/>
                </a:solidFill>
                <a:latin typeface="Times New Roman" panose="02020603050405020304" pitchFamily="18" charset="0"/>
              </a:rPr>
              <a:t>第二位：</a:t>
            </a:r>
            <a:r>
              <a:rPr lang="en-US" altLang="zh-CN" sz="2400" b="0">
                <a:solidFill>
                  <a:srgbClr val="FF0000"/>
                </a:solidFill>
                <a:latin typeface="Times New Roman" panose="02020603050405020304" pitchFamily="18" charset="0"/>
              </a:rPr>
              <a:t>A</a:t>
            </a:r>
            <a:r>
              <a:rPr lang="zh-CN" altLang="en-US" sz="2400" b="0">
                <a:solidFill>
                  <a:srgbClr val="000000"/>
                </a:solidFill>
                <a:latin typeface="Times New Roman" panose="02020603050405020304" pitchFamily="18" charset="0"/>
              </a:rPr>
              <a:t>锗</a:t>
            </a:r>
            <a:r>
              <a:rPr lang="en-US" altLang="zh-CN" sz="2400" b="0">
                <a:solidFill>
                  <a:srgbClr val="000000"/>
                </a:solidFill>
                <a:latin typeface="Times New Roman" panose="02020603050405020304" pitchFamily="18" charset="0"/>
              </a:rPr>
              <a:t>PNP</a:t>
            </a:r>
            <a:r>
              <a:rPr lang="zh-CN" altLang="en-US" sz="2400" b="0">
                <a:solidFill>
                  <a:srgbClr val="000000"/>
                </a:solidFill>
                <a:latin typeface="Times New Roman" panose="02020603050405020304" pitchFamily="18" charset="0"/>
              </a:rPr>
              <a:t>管、</a:t>
            </a:r>
            <a:r>
              <a:rPr lang="en-US" altLang="zh-CN" sz="2400" b="0">
                <a:solidFill>
                  <a:srgbClr val="FF0000"/>
                </a:solidFill>
                <a:latin typeface="Times New Roman" panose="02020603050405020304" pitchFamily="18" charset="0"/>
              </a:rPr>
              <a:t>B</a:t>
            </a:r>
            <a:r>
              <a:rPr lang="zh-CN" altLang="en-US" sz="2400" b="0">
                <a:solidFill>
                  <a:srgbClr val="000000"/>
                </a:solidFill>
                <a:latin typeface="Times New Roman" panose="02020603050405020304" pitchFamily="18" charset="0"/>
              </a:rPr>
              <a:t>锗</a:t>
            </a:r>
            <a:r>
              <a:rPr lang="en-US" altLang="zh-CN" sz="2400" b="0">
                <a:solidFill>
                  <a:srgbClr val="000000"/>
                </a:solidFill>
                <a:latin typeface="Times New Roman" panose="02020603050405020304" pitchFamily="18" charset="0"/>
              </a:rPr>
              <a:t>NPN</a:t>
            </a:r>
            <a:r>
              <a:rPr lang="zh-CN" altLang="en-US" sz="2400" b="0">
                <a:solidFill>
                  <a:srgbClr val="000000"/>
                </a:solidFill>
                <a:latin typeface="Times New Roman" panose="02020603050405020304" pitchFamily="18" charset="0"/>
              </a:rPr>
              <a:t>管、</a:t>
            </a:r>
            <a:endParaRPr lang="zh-CN" altLang="en-US" sz="2400" b="0">
              <a:solidFill>
                <a:srgbClr val="000000"/>
              </a:solidFill>
              <a:latin typeface="Times New Roman" panose="02020603050405020304" pitchFamily="18" charset="0"/>
            </a:endParaRPr>
          </a:p>
          <a:p>
            <a:pPr>
              <a:spcBef>
                <a:spcPct val="0"/>
              </a:spcBef>
              <a:buFontTx/>
              <a:buNone/>
            </a:pPr>
            <a:r>
              <a:rPr lang="zh-CN" altLang="en-US" sz="2400" b="0">
                <a:solidFill>
                  <a:srgbClr val="000000"/>
                </a:solidFill>
                <a:latin typeface="Times New Roman" panose="02020603050405020304" pitchFamily="18" charset="0"/>
              </a:rPr>
              <a:t>                </a:t>
            </a:r>
            <a:r>
              <a:rPr lang="en-US" altLang="zh-CN" sz="2400" b="0">
                <a:solidFill>
                  <a:srgbClr val="FF0000"/>
                </a:solidFill>
                <a:latin typeface="Times New Roman" panose="02020603050405020304" pitchFamily="18" charset="0"/>
              </a:rPr>
              <a:t>C</a:t>
            </a:r>
            <a:r>
              <a:rPr lang="zh-CN" altLang="en-US" sz="2400" b="0">
                <a:solidFill>
                  <a:srgbClr val="000000"/>
                </a:solidFill>
                <a:latin typeface="Times New Roman" panose="02020603050405020304" pitchFamily="18" charset="0"/>
              </a:rPr>
              <a:t>硅</a:t>
            </a:r>
            <a:r>
              <a:rPr lang="en-US" altLang="zh-CN" sz="2400" b="0">
                <a:solidFill>
                  <a:srgbClr val="000000"/>
                </a:solidFill>
                <a:latin typeface="Times New Roman" panose="02020603050405020304" pitchFamily="18" charset="0"/>
              </a:rPr>
              <a:t>PNP</a:t>
            </a:r>
            <a:r>
              <a:rPr lang="zh-CN" altLang="en-US" sz="2400" b="0">
                <a:solidFill>
                  <a:srgbClr val="000000"/>
                </a:solidFill>
                <a:latin typeface="Times New Roman" panose="02020603050405020304" pitchFamily="18" charset="0"/>
              </a:rPr>
              <a:t>管、</a:t>
            </a:r>
            <a:r>
              <a:rPr lang="en-US" altLang="zh-CN" sz="2400" b="0">
                <a:solidFill>
                  <a:srgbClr val="FF0000"/>
                </a:solidFill>
                <a:latin typeface="Times New Roman" panose="02020603050405020304" pitchFamily="18" charset="0"/>
              </a:rPr>
              <a:t>D</a:t>
            </a:r>
            <a:r>
              <a:rPr lang="zh-CN" altLang="en-US" sz="2400" b="0">
                <a:solidFill>
                  <a:srgbClr val="000000"/>
                </a:solidFill>
                <a:latin typeface="Times New Roman" panose="02020603050405020304" pitchFamily="18" charset="0"/>
              </a:rPr>
              <a:t>硅</a:t>
            </a:r>
            <a:r>
              <a:rPr lang="en-US" altLang="zh-CN" sz="2400" b="0">
                <a:solidFill>
                  <a:srgbClr val="000000"/>
                </a:solidFill>
                <a:latin typeface="Times New Roman" panose="02020603050405020304" pitchFamily="18" charset="0"/>
              </a:rPr>
              <a:t>NPN</a:t>
            </a:r>
            <a:r>
              <a:rPr lang="zh-CN" altLang="en-US" sz="2400" b="0">
                <a:solidFill>
                  <a:srgbClr val="000000"/>
                </a:solidFill>
                <a:latin typeface="Times New Roman" panose="02020603050405020304" pitchFamily="18" charset="0"/>
              </a:rPr>
              <a:t>管</a:t>
            </a:r>
            <a:r>
              <a:rPr lang="zh-CN" altLang="en-US" sz="2800" b="0">
                <a:solidFill>
                  <a:srgbClr val="000000"/>
                </a:solidFill>
                <a:latin typeface="Times New Roman" panose="02020603050405020304" pitchFamily="18" charset="0"/>
              </a:rPr>
              <a:t>    </a:t>
            </a:r>
            <a:endParaRPr lang="zh-CN" altLang="en-US" sz="2800" b="0">
              <a:solidFill>
                <a:srgbClr val="000000"/>
              </a:solidFill>
              <a:latin typeface="Times New Roman" panose="02020603050405020304" pitchFamily="18" charset="0"/>
            </a:endParaRPr>
          </a:p>
        </p:txBody>
      </p:sp>
      <p:sp>
        <p:nvSpPr>
          <p:cNvPr id="15" name="Text Box 70"/>
          <p:cNvSpPr txBox="1">
            <a:spLocks noChangeArrowheads="1"/>
          </p:cNvSpPr>
          <p:nvPr/>
        </p:nvSpPr>
        <p:spPr bwMode="auto">
          <a:xfrm>
            <a:off x="683568" y="5214392"/>
            <a:ext cx="8001000"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0">
                <a:solidFill>
                  <a:srgbClr val="0066FF"/>
                </a:solidFill>
                <a:latin typeface="Times New Roman" panose="02020603050405020304" pitchFamily="18" charset="0"/>
              </a:rPr>
              <a:t>第三位：</a:t>
            </a:r>
            <a:r>
              <a:rPr lang="en-US" altLang="zh-CN" sz="2400" b="0">
                <a:solidFill>
                  <a:srgbClr val="0066FF"/>
                </a:solidFill>
                <a:latin typeface="Times New Roman" panose="02020603050405020304" pitchFamily="18" charset="0"/>
              </a:rPr>
              <a:t>X</a:t>
            </a:r>
            <a:r>
              <a:rPr lang="zh-CN" altLang="en-US" sz="2400" b="0">
                <a:solidFill>
                  <a:srgbClr val="000000"/>
                </a:solidFill>
                <a:latin typeface="Times New Roman" panose="02020603050405020304" pitchFamily="18" charset="0"/>
              </a:rPr>
              <a:t>低频小功率管、</a:t>
            </a:r>
            <a:r>
              <a:rPr lang="en-US" altLang="zh-CN" sz="2400" b="0">
                <a:solidFill>
                  <a:srgbClr val="0066FF"/>
                </a:solidFill>
                <a:latin typeface="Times New Roman" panose="02020603050405020304" pitchFamily="18" charset="0"/>
              </a:rPr>
              <a:t>D</a:t>
            </a:r>
            <a:r>
              <a:rPr lang="zh-CN" altLang="en-US" sz="2400" b="0">
                <a:solidFill>
                  <a:srgbClr val="000000"/>
                </a:solidFill>
                <a:latin typeface="Times New Roman" panose="02020603050405020304" pitchFamily="18" charset="0"/>
              </a:rPr>
              <a:t>低频大功率管、</a:t>
            </a:r>
            <a:endParaRPr lang="zh-CN" altLang="en-US" sz="2400" b="0">
              <a:solidFill>
                <a:srgbClr val="000000"/>
              </a:solidFill>
              <a:latin typeface="Times New Roman" panose="02020603050405020304" pitchFamily="18" charset="0"/>
            </a:endParaRPr>
          </a:p>
          <a:p>
            <a:pPr>
              <a:spcBef>
                <a:spcPct val="0"/>
              </a:spcBef>
              <a:buFontTx/>
              <a:buNone/>
            </a:pPr>
            <a:r>
              <a:rPr lang="zh-CN" altLang="en-US" sz="2400" b="0">
                <a:solidFill>
                  <a:srgbClr val="000000"/>
                </a:solidFill>
                <a:latin typeface="Times New Roman" panose="02020603050405020304" pitchFamily="18" charset="0"/>
              </a:rPr>
              <a:t>                </a:t>
            </a:r>
            <a:r>
              <a:rPr lang="en-US" altLang="zh-CN" sz="2400" b="0">
                <a:solidFill>
                  <a:srgbClr val="0066FF"/>
                </a:solidFill>
                <a:latin typeface="Times New Roman" panose="02020603050405020304" pitchFamily="18" charset="0"/>
              </a:rPr>
              <a:t>G</a:t>
            </a:r>
            <a:r>
              <a:rPr lang="zh-CN" altLang="en-US" sz="2400" b="0">
                <a:solidFill>
                  <a:srgbClr val="000000"/>
                </a:solidFill>
                <a:latin typeface="Times New Roman" panose="02020603050405020304" pitchFamily="18" charset="0"/>
              </a:rPr>
              <a:t>高频小功率管、</a:t>
            </a:r>
            <a:r>
              <a:rPr lang="en-US" altLang="zh-CN" sz="2400" b="0">
                <a:solidFill>
                  <a:srgbClr val="0066FF"/>
                </a:solidFill>
                <a:latin typeface="Times New Roman" panose="02020603050405020304" pitchFamily="18" charset="0"/>
              </a:rPr>
              <a:t>A</a:t>
            </a:r>
            <a:r>
              <a:rPr lang="zh-CN" altLang="en-US" sz="2400" b="0">
                <a:solidFill>
                  <a:srgbClr val="000000"/>
                </a:solidFill>
                <a:latin typeface="Times New Roman" panose="02020603050405020304" pitchFamily="18" charset="0"/>
              </a:rPr>
              <a:t>高频大功率管、</a:t>
            </a:r>
            <a:r>
              <a:rPr lang="en-US" altLang="zh-CN" sz="2400" b="0">
                <a:solidFill>
                  <a:srgbClr val="0066FF"/>
                </a:solidFill>
                <a:latin typeface="Times New Roman" panose="02020603050405020304" pitchFamily="18" charset="0"/>
              </a:rPr>
              <a:t>K</a:t>
            </a:r>
            <a:r>
              <a:rPr lang="zh-CN" altLang="en-US" sz="2400" b="0">
                <a:solidFill>
                  <a:srgbClr val="000000"/>
                </a:solidFill>
                <a:latin typeface="Times New Roman" panose="02020603050405020304" pitchFamily="18" charset="0"/>
              </a:rPr>
              <a:t>开关管</a:t>
            </a:r>
            <a:endParaRPr lang="zh-CN" altLang="en-US" sz="2400" b="0">
              <a:solidFill>
                <a:srgbClr val="336699"/>
              </a:solidFill>
              <a:latin typeface="Times New Roman" panose="02020603050405020304" pitchFamily="18" charset="0"/>
            </a:endParaRPr>
          </a:p>
        </p:txBody>
      </p:sp>
      <p:sp>
        <p:nvSpPr>
          <p:cNvPr id="16" name="Text Box 71"/>
          <p:cNvSpPr txBox="1">
            <a:spLocks noChangeArrowheads="1"/>
          </p:cNvSpPr>
          <p:nvPr/>
        </p:nvSpPr>
        <p:spPr bwMode="auto">
          <a:xfrm>
            <a:off x="3426768" y="3309392"/>
            <a:ext cx="32004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rgbClr val="FF0000"/>
                </a:solidFill>
                <a:latin typeface="宋体" panose="02010600030101010101" pitchFamily="2" charset="-122"/>
              </a:rPr>
              <a:t>用字母表示材料</a:t>
            </a:r>
            <a:endParaRPr lang="zh-CN" altLang="en-US" sz="1800">
              <a:solidFill>
                <a:srgbClr val="FF0000"/>
              </a:solidFill>
              <a:latin typeface="宋体" panose="02010600030101010101" pitchFamily="2" charset="-122"/>
            </a:endParaRPr>
          </a:p>
        </p:txBody>
      </p:sp>
      <p:sp>
        <p:nvSpPr>
          <p:cNvPr id="17" name="Text Box 72"/>
          <p:cNvSpPr txBox="1">
            <a:spLocks noChangeArrowheads="1"/>
          </p:cNvSpPr>
          <p:nvPr/>
        </p:nvSpPr>
        <p:spPr bwMode="auto">
          <a:xfrm>
            <a:off x="3426768" y="2852192"/>
            <a:ext cx="38862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rgbClr val="0066FF"/>
                </a:solidFill>
                <a:latin typeface="宋体" panose="02010600030101010101" pitchFamily="2" charset="-122"/>
              </a:rPr>
              <a:t>用字母表示器件的种类</a:t>
            </a:r>
            <a:endParaRPr lang="zh-CN" altLang="en-US" sz="2400">
              <a:solidFill>
                <a:srgbClr val="0066FF"/>
              </a:solidFill>
              <a:latin typeface="宋体" panose="02010600030101010101" pitchFamily="2" charset="-122"/>
            </a:endParaRPr>
          </a:p>
        </p:txBody>
      </p:sp>
      <p:sp>
        <p:nvSpPr>
          <p:cNvPr id="18" name="Text Box 73"/>
          <p:cNvSpPr txBox="1">
            <a:spLocks noChangeArrowheads="1"/>
          </p:cNvSpPr>
          <p:nvPr/>
        </p:nvSpPr>
        <p:spPr bwMode="auto">
          <a:xfrm>
            <a:off x="3426768" y="2394992"/>
            <a:ext cx="48006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a:solidFill>
                  <a:srgbClr val="008000"/>
                </a:solidFill>
                <a:latin typeface="宋体" panose="02010600030101010101" pitchFamily="2" charset="-122"/>
              </a:rPr>
              <a:t>用数字表示同种器件型号的序号</a:t>
            </a:r>
            <a:endParaRPr lang="zh-CN" altLang="en-US" sz="2400" b="0" dirty="0">
              <a:solidFill>
                <a:srgbClr val="336699"/>
              </a:solidFill>
              <a:latin typeface="Times New Roman" panose="02020603050405020304" pitchFamily="18" charset="0"/>
            </a:endParaRPr>
          </a:p>
        </p:txBody>
      </p:sp>
      <p:sp>
        <p:nvSpPr>
          <p:cNvPr id="19" name="Text Box 74"/>
          <p:cNvSpPr txBox="1">
            <a:spLocks noChangeArrowheads="1"/>
          </p:cNvSpPr>
          <p:nvPr/>
        </p:nvSpPr>
        <p:spPr bwMode="auto">
          <a:xfrm>
            <a:off x="3426768" y="1937792"/>
            <a:ext cx="48768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rgbClr val="000000"/>
                </a:solidFill>
                <a:latin typeface="宋体" panose="02010600030101010101" pitchFamily="2" charset="-122"/>
              </a:rPr>
              <a:t>用字母表示同一型号中的不同规格</a:t>
            </a:r>
            <a:endParaRPr lang="zh-CN" altLang="en-US" sz="2400">
              <a:solidFill>
                <a:srgbClr val="000000"/>
              </a:solidFill>
              <a:latin typeface="宋体" panose="02010600030101010101" pitchFamily="2" charset="-122"/>
            </a:endParaRPr>
          </a:p>
        </p:txBody>
      </p:sp>
      <p:sp>
        <p:nvSpPr>
          <p:cNvPr id="20" name="Text Box 75"/>
          <p:cNvSpPr txBox="1">
            <a:spLocks noChangeArrowheads="1"/>
          </p:cNvSpPr>
          <p:nvPr/>
        </p:nvSpPr>
        <p:spPr bwMode="auto">
          <a:xfrm>
            <a:off x="3426768" y="3690392"/>
            <a:ext cx="16764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rgbClr val="FF9900"/>
                </a:solidFill>
                <a:latin typeface="宋体" panose="02010600030101010101" pitchFamily="2" charset="-122"/>
              </a:rPr>
              <a:t>三极管</a:t>
            </a:r>
            <a:endParaRPr lang="zh-CN" altLang="en-US" sz="2400">
              <a:solidFill>
                <a:srgbClr val="FF9900"/>
              </a:solidFill>
              <a:latin typeface="宋体" panose="02010600030101010101" pitchFamily="2" charset="-122"/>
            </a:endParaRPr>
          </a:p>
        </p:txBody>
      </p:sp>
      <p:sp>
        <p:nvSpPr>
          <p:cNvPr id="21" name="灯片编号占位符 20"/>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5"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linds(vertical)">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5"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linds(vertical)">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checkerboard(across)">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linds(horizontal)">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32"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ox(out)">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autoUpdateAnimBg="0"/>
      <p:bldP spid="15" grpId="0" bldLvl="0" animBg="1" autoUpdateAnimBg="0"/>
      <p:bldP spid="16" grpId="0" bldLvl="0" animBg="1" autoUpdateAnimBg="0"/>
      <p:bldP spid="17" grpId="0" bldLvl="0" animBg="1" autoUpdateAnimBg="0"/>
      <p:bldP spid="18" grpId="0" bldLvl="0" animBg="1" autoUpdateAnimBg="0"/>
      <p:bldP spid="19" grpId="0" bldLvl="0" animBg="1" autoUpdateAnimBg="0"/>
      <p:bldP spid="20" grpId="0" bldLvl="0" animBg="1"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1187624" y="1124744"/>
            <a:ext cx="6715125" cy="4399915"/>
          </a:xfrm>
          <a:prstGeom prst="rect">
            <a:avLst/>
          </a:prstGeom>
          <a:noFill/>
          <a:ln w="9525">
            <a:noFill/>
            <a:miter lim="800000"/>
          </a:ln>
        </p:spPr>
        <p:txBody>
          <a:bodyPr>
            <a:spAutoFit/>
          </a:bodyPr>
          <a:lstStyle/>
          <a:p>
            <a:pPr eaLnBrk="1" hangingPunct="1">
              <a:lnSpc>
                <a:spcPct val="200000"/>
              </a:lnSpc>
              <a:defRPr/>
            </a:pPr>
            <a:r>
              <a:rPr kumimoji="0" lang="en-US" altLang="zh-CN" sz="2800" b="1" u="sng" dirty="0" smtClean="0">
                <a:solidFill>
                  <a:prstClr val="black"/>
                </a:solidFill>
                <a:cs typeface="Times New Roman" panose="02020603050405020304" pitchFamily="18" charset="0"/>
              </a:rPr>
              <a:t>1.1  </a:t>
            </a:r>
            <a:r>
              <a:rPr kumimoji="0" lang="zh-CN" altLang="en-US" sz="2800" b="1" u="sng" dirty="0" smtClean="0">
                <a:solidFill>
                  <a:prstClr val="black"/>
                </a:solidFill>
                <a:latin typeface="Arial" panose="020B0604020202020204" pitchFamily="34" charset="0"/>
              </a:rPr>
              <a:t>半导体的基本知识</a:t>
            </a:r>
            <a:endParaRPr kumimoji="0" lang="en-US" altLang="zh-CN" sz="2800" b="1" u="sng" dirty="0">
              <a:solidFill>
                <a:prstClr val="black"/>
              </a:solidFill>
              <a:cs typeface="Times New Roman" panose="02020603050405020304" pitchFamily="18" charset="0"/>
            </a:endParaRPr>
          </a:p>
          <a:p>
            <a:pPr eaLnBrk="1" hangingPunct="1">
              <a:lnSpc>
                <a:spcPct val="200000"/>
              </a:lnSpc>
              <a:defRPr/>
            </a:pPr>
            <a:r>
              <a:rPr kumimoji="0" lang="en-US" altLang="zh-CN" sz="2800" b="1" u="sng" dirty="0" smtClean="0">
                <a:solidFill>
                  <a:prstClr val="black"/>
                </a:solidFill>
                <a:cs typeface="Times New Roman" panose="02020603050405020304" pitchFamily="18" charset="0"/>
              </a:rPr>
              <a:t>1.2  PN</a:t>
            </a:r>
            <a:r>
              <a:rPr kumimoji="0" lang="zh-CN" altLang="en-US" sz="2800" b="1" u="sng" dirty="0" smtClean="0">
                <a:solidFill>
                  <a:prstClr val="black"/>
                </a:solidFill>
                <a:latin typeface="Arial" panose="020B0604020202020204" pitchFamily="34" charset="0"/>
              </a:rPr>
              <a:t>结</a:t>
            </a:r>
            <a:endParaRPr kumimoji="0" lang="en-US" sz="2800" b="1" u="sng" dirty="0">
              <a:solidFill>
                <a:prstClr val="black"/>
              </a:solidFill>
              <a:cs typeface="Times New Roman" panose="02020603050405020304" pitchFamily="18" charset="0"/>
            </a:endParaRPr>
          </a:p>
          <a:p>
            <a:pPr eaLnBrk="1" hangingPunct="1">
              <a:lnSpc>
                <a:spcPct val="200000"/>
              </a:lnSpc>
              <a:defRPr/>
            </a:pPr>
            <a:r>
              <a:rPr kumimoji="0" lang="en-US" altLang="zh-CN" sz="2800" b="1" u="sng" dirty="0" smtClean="0">
                <a:solidFill>
                  <a:prstClr val="black"/>
                </a:solidFill>
                <a:cs typeface="Times New Roman" panose="02020603050405020304" pitchFamily="18" charset="0"/>
              </a:rPr>
              <a:t>1.3  </a:t>
            </a:r>
            <a:r>
              <a:rPr kumimoji="0" lang="zh-CN" altLang="en-US" sz="2800" b="1" u="sng" dirty="0" smtClean="0">
                <a:solidFill>
                  <a:prstClr val="black"/>
                </a:solidFill>
                <a:latin typeface="Arial" panose="020B0604020202020204" pitchFamily="34" charset="0"/>
              </a:rPr>
              <a:t>半导体二极管</a:t>
            </a:r>
            <a:endParaRPr kumimoji="0" lang="en-US" altLang="zh-CN" sz="2800" b="1" u="sng" dirty="0">
              <a:solidFill>
                <a:srgbClr val="FF0000"/>
              </a:solidFill>
              <a:cs typeface="Times New Roman" panose="02020603050405020304" pitchFamily="18" charset="0"/>
            </a:endParaRPr>
          </a:p>
          <a:p>
            <a:pPr eaLnBrk="1" hangingPunct="1">
              <a:lnSpc>
                <a:spcPct val="200000"/>
              </a:lnSpc>
              <a:defRPr/>
            </a:pPr>
            <a:r>
              <a:rPr kumimoji="0" lang="en-US" altLang="zh-CN" sz="2800" b="1" u="sng" dirty="0" smtClean="0">
                <a:solidFill>
                  <a:prstClr val="black"/>
                </a:solidFill>
                <a:cs typeface="Times New Roman" panose="02020603050405020304" pitchFamily="18" charset="0"/>
              </a:rPr>
              <a:t>1.4  </a:t>
            </a:r>
            <a:r>
              <a:rPr kumimoji="0" lang="zh-CN" altLang="en-US" sz="2800" b="1" u="sng" dirty="0">
                <a:solidFill>
                  <a:prstClr val="black"/>
                </a:solidFill>
                <a:latin typeface="Arial" panose="020B0604020202020204" pitchFamily="34" charset="0"/>
              </a:rPr>
              <a:t>双极型</a:t>
            </a:r>
            <a:r>
              <a:rPr kumimoji="0" lang="zh-CN" altLang="en-US" sz="2800" b="1" u="sng" dirty="0" smtClean="0">
                <a:solidFill>
                  <a:prstClr val="black"/>
                </a:solidFill>
                <a:latin typeface="Arial" panose="020B0604020202020204" pitchFamily="34" charset="0"/>
              </a:rPr>
              <a:t>半导体三极管</a:t>
            </a:r>
            <a:endParaRPr kumimoji="0" lang="zh-CN" altLang="en-US" sz="2800" b="1" u="sng" dirty="0">
              <a:solidFill>
                <a:prstClr val="black"/>
              </a:solidFill>
              <a:latin typeface="Arial" panose="020B0604020202020204" pitchFamily="34" charset="0"/>
            </a:endParaRPr>
          </a:p>
          <a:p>
            <a:pPr eaLnBrk="1" hangingPunct="1">
              <a:lnSpc>
                <a:spcPct val="200000"/>
              </a:lnSpc>
              <a:defRPr/>
            </a:pPr>
            <a:r>
              <a:rPr kumimoji="0" lang="en-US" altLang="zh-CN" sz="2800" b="1" u="sng" dirty="0" smtClean="0">
                <a:solidFill>
                  <a:srgbClr val="FF0000"/>
                </a:solidFill>
                <a:cs typeface="Times New Roman" panose="02020603050405020304" pitchFamily="18" charset="0"/>
              </a:rPr>
              <a:t>1.5  </a:t>
            </a:r>
            <a:r>
              <a:rPr kumimoji="0" lang="zh-CN" altLang="en-US" sz="2800" b="1" u="sng" dirty="0" smtClean="0">
                <a:solidFill>
                  <a:srgbClr val="FF0000"/>
                </a:solidFill>
                <a:cs typeface="Times New Roman" panose="02020603050405020304" pitchFamily="18" charset="0"/>
              </a:rPr>
              <a:t>场效应管</a:t>
            </a:r>
            <a:endParaRPr kumimoji="0" lang="zh-CN" altLang="en-US" sz="2800" b="1" u="sng" dirty="0" smtClean="0">
              <a:solidFill>
                <a:srgbClr val="FF0000"/>
              </a:solidFill>
              <a:cs typeface="Times New Roman" panose="02020603050405020304" pitchFamily="18" charset="0"/>
            </a:endParaRPr>
          </a:p>
        </p:txBody>
      </p:sp>
      <p:sp>
        <p:nvSpPr>
          <p:cNvPr id="3" name="灯片编号占位符 2"/>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txBox="1">
            <a:spLocks noChangeArrowheads="1"/>
          </p:cNvSpPr>
          <p:nvPr/>
        </p:nvSpPr>
        <p:spPr bwMode="auto">
          <a:xfrm>
            <a:off x="10160" y="765175"/>
            <a:ext cx="9049385" cy="1464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20000"/>
              </a:lnSpc>
              <a:spcBef>
                <a:spcPct val="20000"/>
              </a:spcBef>
              <a:spcAft>
                <a:spcPct val="0"/>
              </a:spcAft>
              <a:buClr>
                <a:srgbClr val="660066"/>
              </a:buClr>
              <a:buSzPct val="50000"/>
              <a:buFont typeface="Monotype Sorts" pitchFamily="2" charset="2"/>
              <a:buNone/>
              <a:defRPr/>
            </a:pPr>
            <a:r>
              <a:rPr kumimoji="1" lang="zh-CN" altLang="en-US" sz="2800" b="0" i="0" u="none" strike="noStrike" kern="1200" cap="none" spc="0" normalizeH="0" baseline="0" noProof="0" smtClean="0">
                <a:ln>
                  <a:noFill/>
                </a:ln>
                <a:solidFill>
                  <a:srgbClr val="009999"/>
                </a:solidFill>
                <a:effectLst/>
                <a:uLnTx/>
                <a:uFillTx/>
                <a:latin typeface="宋体" panose="02010600030101010101" pitchFamily="2" charset="-122"/>
                <a:ea typeface="宋体" panose="02010600030101010101" pitchFamily="2" charset="-122"/>
              </a:rPr>
              <a:t>  </a:t>
            </a:r>
            <a:r>
              <a:rPr kumimoji="1" lang="zh-CN" altLang="en-US" sz="2400" b="0" i="0" u="none" strike="noStrike" kern="1200" cap="none" spc="0" normalizeH="0" baseline="0" noProof="0" smtClean="0">
                <a:ln>
                  <a:noFill/>
                </a:ln>
                <a:solidFill>
                  <a:srgbClr val="009999"/>
                </a:solidFill>
                <a:effectLst/>
                <a:uLnTx/>
                <a:uFillTx/>
                <a:latin typeface="宋体" panose="02010600030101010101" pitchFamily="2" charset="-122"/>
                <a:ea typeface="宋体" panose="02010600030101010101" pitchFamily="2" charset="-122"/>
              </a:rPr>
              <a:t>    </a:t>
            </a:r>
            <a:r>
              <a:rPr kumimoji="1" lang="zh-CN" altLang="en-US" sz="2400" b="1" i="0" u="sng" strike="noStrike" kern="1200" cap="none" spc="0" normalizeH="0" baseline="0" noProof="0" smtClean="0">
                <a:ln>
                  <a:noFill/>
                </a:ln>
                <a:solidFill>
                  <a:srgbClr val="010000"/>
                </a:solidFill>
                <a:effectLst/>
                <a:uLnTx/>
                <a:uFillTx/>
                <a:latin typeface="宋体" panose="02010600030101010101" pitchFamily="2" charset="-122"/>
                <a:ea typeface="宋体" panose="02010600030101010101" pitchFamily="2" charset="-122"/>
              </a:rPr>
              <a:t>场效应晶体管</a:t>
            </a:r>
            <a:r>
              <a:rPr kumimoji="1" lang="zh-CN" altLang="en-US" sz="2400" b="0" i="0" u="none" strike="noStrike" kern="1200" cap="none" spc="0" normalizeH="0" baseline="0" noProof="0" smtClean="0">
                <a:ln>
                  <a:noFill/>
                </a:ln>
                <a:solidFill>
                  <a:srgbClr val="010000"/>
                </a:solidFill>
                <a:effectLst/>
                <a:uLnTx/>
                <a:uFillTx/>
                <a:latin typeface="宋体" panose="02010600030101010101" pitchFamily="2" charset="-122"/>
                <a:ea typeface="宋体" panose="02010600030101010101" pitchFamily="2" charset="-122"/>
              </a:rPr>
              <a:t>（简称</a:t>
            </a:r>
            <a:r>
              <a:rPr kumimoji="1" lang="zh-CN" altLang="en-US" sz="2400" b="1" i="0" u="none" strike="noStrike" kern="1200" cap="none" spc="0" normalizeH="0" baseline="0" noProof="0" smtClean="0">
                <a:ln>
                  <a:noFill/>
                </a:ln>
                <a:solidFill>
                  <a:srgbClr val="FF0000"/>
                </a:solidFill>
                <a:effectLst/>
                <a:uLnTx/>
                <a:uFillTx/>
                <a:latin typeface="宋体" panose="02010600030101010101" pitchFamily="2" charset="-122"/>
                <a:ea typeface="宋体" panose="02010600030101010101" pitchFamily="2" charset="-122"/>
              </a:rPr>
              <a:t>场效应管</a:t>
            </a:r>
            <a:r>
              <a:rPr lang="zh-CN" altLang="en-US" sz="2400">
                <a:solidFill>
                  <a:srgbClr val="010000"/>
                </a:solidFill>
                <a:latin typeface="Times New Roman" panose="02020603050405020304" pitchFamily="18" charset="0"/>
                <a:sym typeface="+mn-ea"/>
              </a:rPr>
              <a:t>，</a:t>
            </a:r>
            <a:r>
              <a:rPr lang="en-US" altLang="zh-CN" sz="2400">
                <a:solidFill>
                  <a:srgbClr val="FF0000"/>
                </a:solidFill>
                <a:latin typeface="Times New Roman" panose="02020603050405020304" pitchFamily="18" charset="0"/>
                <a:sym typeface="+mn-ea"/>
              </a:rPr>
              <a:t>F</a:t>
            </a:r>
            <a:r>
              <a:rPr lang="en-US" altLang="zh-CN" sz="2400">
                <a:solidFill>
                  <a:srgbClr val="010000"/>
                </a:solidFill>
                <a:latin typeface="Times New Roman" panose="02020603050405020304" pitchFamily="18" charset="0"/>
                <a:sym typeface="+mn-ea"/>
              </a:rPr>
              <a:t>ield  </a:t>
            </a:r>
            <a:r>
              <a:rPr lang="en-US" altLang="zh-CN" sz="2400">
                <a:solidFill>
                  <a:srgbClr val="FF0000"/>
                </a:solidFill>
                <a:latin typeface="Times New Roman" panose="02020603050405020304" pitchFamily="18" charset="0"/>
                <a:sym typeface="+mn-ea"/>
              </a:rPr>
              <a:t>E</a:t>
            </a:r>
            <a:r>
              <a:rPr lang="en-US" altLang="zh-CN" sz="2400">
                <a:solidFill>
                  <a:srgbClr val="010000"/>
                </a:solidFill>
                <a:latin typeface="Times New Roman" panose="02020603050405020304" pitchFamily="18" charset="0"/>
                <a:sym typeface="+mn-ea"/>
              </a:rPr>
              <a:t>ffect </a:t>
            </a:r>
            <a:r>
              <a:rPr lang="en-US" altLang="zh-CN" sz="2400">
                <a:solidFill>
                  <a:srgbClr val="FF0000"/>
                </a:solidFill>
                <a:latin typeface="Times New Roman" panose="02020603050405020304" pitchFamily="18" charset="0"/>
                <a:sym typeface="+mn-ea"/>
              </a:rPr>
              <a:t>T</a:t>
            </a:r>
            <a:r>
              <a:rPr lang="en-US" altLang="zh-CN" sz="2400">
                <a:solidFill>
                  <a:srgbClr val="010000"/>
                </a:solidFill>
                <a:latin typeface="Times New Roman" panose="02020603050405020304" pitchFamily="18" charset="0"/>
                <a:sym typeface="+mn-ea"/>
              </a:rPr>
              <a:t>ransister</a:t>
            </a:r>
            <a:r>
              <a:rPr lang="zh-CN" altLang="en-US" sz="2400">
                <a:solidFill>
                  <a:srgbClr val="010000"/>
                </a:solidFill>
                <a:latin typeface="Times New Roman" panose="02020603050405020304" pitchFamily="18" charset="0"/>
                <a:sym typeface="+mn-ea"/>
              </a:rPr>
              <a:t>，</a:t>
            </a:r>
            <a:r>
              <a:rPr lang="en-US" altLang="zh-CN" sz="2400" b="1">
                <a:solidFill>
                  <a:srgbClr val="FF0000"/>
                </a:solidFill>
                <a:latin typeface="Times New Roman" panose="02020603050405020304" pitchFamily="18" charset="0"/>
                <a:sym typeface="+mn-ea"/>
              </a:rPr>
              <a:t>FET</a:t>
            </a:r>
            <a:r>
              <a:rPr kumimoji="1" lang="zh-CN" altLang="en-US" sz="2400" b="0" i="0" u="none" strike="noStrike" kern="1200" cap="none" spc="0" normalizeH="0" baseline="0" noProof="0" smtClean="0">
                <a:ln>
                  <a:noFill/>
                </a:ln>
                <a:solidFill>
                  <a:srgbClr val="010000"/>
                </a:solidFill>
                <a:effectLst/>
                <a:uLnTx/>
                <a:uFillTx/>
                <a:latin typeface="宋体" panose="02010600030101010101" pitchFamily="2" charset="-122"/>
                <a:ea typeface="宋体" panose="02010600030101010101" pitchFamily="2" charset="-122"/>
              </a:rPr>
              <a:t>）</a:t>
            </a:r>
            <a:r>
              <a:rPr lang="zh-CN" altLang="en-US" sz="2400" noProof="0" smtClean="0">
                <a:ln>
                  <a:noFill/>
                </a:ln>
                <a:solidFill>
                  <a:srgbClr val="010000"/>
                </a:solidFill>
                <a:effectLst/>
                <a:uLnTx/>
                <a:uFillTx/>
                <a:latin typeface="宋体" panose="02010600030101010101" pitchFamily="2" charset="-122"/>
                <a:ea typeface="宋体" panose="02010600030101010101" pitchFamily="2" charset="-122"/>
                <a:sym typeface="+mn-ea"/>
              </a:rPr>
              <a:t>是一种用输入回路的</a:t>
            </a:r>
            <a:r>
              <a:rPr lang="zh-CN" altLang="en-US" sz="2400" b="1" noProof="0" smtClean="0">
                <a:ln>
                  <a:noFill/>
                </a:ln>
                <a:solidFill>
                  <a:srgbClr val="0000FF"/>
                </a:solidFill>
                <a:effectLst/>
                <a:uLnTx/>
                <a:uFillTx/>
                <a:latin typeface="宋体" panose="02010600030101010101" pitchFamily="2" charset="-122"/>
                <a:ea typeface="宋体" panose="02010600030101010101" pitchFamily="2" charset="-122"/>
                <a:sym typeface="+mn-ea"/>
              </a:rPr>
              <a:t>电场效应</a:t>
            </a:r>
            <a:r>
              <a:rPr lang="zh-CN" altLang="en-US" sz="2400" noProof="0" smtClean="0">
                <a:ln>
                  <a:noFill/>
                </a:ln>
                <a:solidFill>
                  <a:srgbClr val="010000"/>
                </a:solidFill>
                <a:effectLst/>
                <a:uLnTx/>
                <a:uFillTx/>
                <a:latin typeface="宋体" panose="02010600030101010101" pitchFamily="2" charset="-122"/>
                <a:ea typeface="宋体" panose="02010600030101010101" pitchFamily="2" charset="-122"/>
                <a:sym typeface="+mn-ea"/>
              </a:rPr>
              <a:t>（电压）控</a:t>
            </a:r>
            <a:r>
              <a:rPr lang="zh-CN" altLang="en-US" sz="2400" noProof="0" smtClean="0">
                <a:ln>
                  <a:noFill/>
                </a:ln>
                <a:solidFill>
                  <a:srgbClr val="010000"/>
                </a:solidFill>
                <a:effectLst/>
                <a:uLnTx/>
                <a:uFillTx/>
                <a:latin typeface="Times New Roman" panose="02020603050405020304" pitchFamily="18" charset="0"/>
                <a:ea typeface="宋体" panose="02010600030101010101" pitchFamily="2" charset="-122"/>
                <a:sym typeface="+mn-ea"/>
              </a:rPr>
              <a:t>制输出回路电流的的半导体器件</a:t>
            </a:r>
            <a:r>
              <a:rPr kumimoji="1" lang="zh-CN" altLang="en-US" sz="2400" b="0" i="0" u="none" strike="noStrike" kern="1200" cap="none" spc="0" normalizeH="0" baseline="0" noProof="0" smtClean="0">
                <a:ln>
                  <a:noFill/>
                </a:ln>
                <a:solidFill>
                  <a:srgbClr val="010000"/>
                </a:solidFill>
                <a:effectLst/>
                <a:uLnTx/>
                <a:uFillTx/>
                <a:latin typeface="宋体" panose="02010600030101010101" pitchFamily="2" charset="-122"/>
                <a:ea typeface="宋体" panose="02010600030101010101" pitchFamily="2" charset="-122"/>
              </a:rPr>
              <a:t>，</a:t>
            </a:r>
            <a:r>
              <a:rPr lang="zh-CN" altLang="en-US" sz="2400" noProof="0" smtClean="0">
                <a:ln>
                  <a:noFill/>
                </a:ln>
                <a:solidFill>
                  <a:srgbClr val="010000"/>
                </a:solidFill>
                <a:effectLst/>
                <a:uLnTx/>
                <a:uFillTx/>
                <a:latin typeface="宋体" panose="02010600030101010101" pitchFamily="2" charset="-122"/>
                <a:ea typeface="宋体" panose="02010600030101010101" pitchFamily="2" charset="-122"/>
                <a:sym typeface="+mn-ea"/>
              </a:rPr>
              <a:t>是仅由</a:t>
            </a:r>
            <a:r>
              <a:rPr lang="zh-CN" altLang="en-US" sz="2400" b="1" noProof="0" smtClean="0">
                <a:ln>
                  <a:noFill/>
                </a:ln>
                <a:solidFill>
                  <a:srgbClr val="DE0BF1"/>
                </a:solidFill>
                <a:effectLst/>
                <a:uLnTx/>
                <a:uFillTx/>
                <a:latin typeface="宋体" panose="02010600030101010101" pitchFamily="2" charset="-122"/>
                <a:ea typeface="宋体" panose="02010600030101010101" pitchFamily="2" charset="-122"/>
                <a:sym typeface="+mn-ea"/>
              </a:rPr>
              <a:t>一种载流子</a:t>
            </a:r>
            <a:r>
              <a:rPr lang="zh-CN" altLang="en-US" sz="2400" noProof="0" smtClean="0">
                <a:ln>
                  <a:noFill/>
                </a:ln>
                <a:solidFill>
                  <a:srgbClr val="010000"/>
                </a:solidFill>
                <a:effectLst/>
                <a:uLnTx/>
                <a:uFillTx/>
                <a:latin typeface="宋体" panose="02010600030101010101" pitchFamily="2" charset="-122"/>
                <a:ea typeface="宋体" panose="02010600030101010101" pitchFamily="2" charset="-122"/>
                <a:sym typeface="+mn-ea"/>
              </a:rPr>
              <a:t>参与导电的半导体器件</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a:t>
            </a:r>
            <a:endParaRPr kumimoji="1" lang="zh-CN" altLang="zh-CN" sz="28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endParaRPr>
          </a:p>
        </p:txBody>
      </p:sp>
      <p:sp>
        <p:nvSpPr>
          <p:cNvPr id="3" name="Text Box 9"/>
          <p:cNvSpPr txBox="1">
            <a:spLocks noChangeArrowheads="1"/>
          </p:cNvSpPr>
          <p:nvPr/>
        </p:nvSpPr>
        <p:spPr bwMode="auto">
          <a:xfrm>
            <a:off x="547936" y="3168303"/>
            <a:ext cx="8153400" cy="1494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ClrTx/>
              <a:buSzTx/>
              <a:buFontTx/>
              <a:buNone/>
            </a:pPr>
            <a:r>
              <a:rPr lang="zh-CN" altLang="en-US">
                <a:solidFill>
                  <a:srgbClr val="010000"/>
                </a:solidFill>
                <a:latin typeface="Times New Roman" panose="02020603050405020304" pitchFamily="18" charset="0"/>
              </a:rPr>
              <a:t>   </a:t>
            </a:r>
            <a:r>
              <a:rPr lang="zh-CN" altLang="en-US" sz="2400">
                <a:solidFill>
                  <a:srgbClr val="010000"/>
                </a:solidFill>
                <a:latin typeface="Times New Roman" panose="02020603050405020304" pitchFamily="18" charset="0"/>
              </a:rPr>
              <a:t>       从场效应管的结构来划分，它有两大类：</a:t>
            </a:r>
            <a:endParaRPr lang="zh-CN" altLang="en-US" sz="2400">
              <a:solidFill>
                <a:srgbClr val="010000"/>
              </a:solidFill>
              <a:latin typeface="Times New Roman" panose="02020603050405020304" pitchFamily="18" charset="0"/>
            </a:endParaRPr>
          </a:p>
          <a:p>
            <a:pPr>
              <a:lnSpc>
                <a:spcPct val="120000"/>
              </a:lnSpc>
              <a:spcBef>
                <a:spcPct val="0"/>
              </a:spcBef>
              <a:buClrTx/>
              <a:buSzTx/>
              <a:buFontTx/>
              <a:buNone/>
            </a:pPr>
            <a:r>
              <a:rPr lang="zh-CN" altLang="en-US" sz="2400">
                <a:solidFill>
                  <a:srgbClr val="3333FF"/>
                </a:solidFill>
                <a:latin typeface="Times New Roman" panose="02020603050405020304" pitchFamily="18" charset="0"/>
              </a:rPr>
              <a:t>   </a:t>
            </a:r>
            <a:r>
              <a:rPr lang="en-US" altLang="zh-CN" sz="2400">
                <a:solidFill>
                  <a:srgbClr val="3333FF"/>
                </a:solidFill>
                <a:latin typeface="Times New Roman" panose="02020603050405020304" pitchFamily="18" charset="0"/>
              </a:rPr>
              <a:t>	</a:t>
            </a:r>
            <a:r>
              <a:rPr lang="zh-CN" altLang="en-US" sz="2400">
                <a:solidFill>
                  <a:srgbClr val="3333FF"/>
                </a:solidFill>
                <a:latin typeface="Times New Roman" panose="02020603050405020304" pitchFamily="18" charset="0"/>
              </a:rPr>
              <a:t>1.</a:t>
            </a:r>
            <a:r>
              <a:rPr lang="en-US" altLang="zh-CN" sz="2400">
                <a:solidFill>
                  <a:srgbClr val="3333FF"/>
                </a:solidFill>
                <a:latin typeface="Times New Roman" panose="02020603050405020304" pitchFamily="18" charset="0"/>
              </a:rPr>
              <a:t> </a:t>
            </a:r>
            <a:r>
              <a:rPr lang="zh-CN" altLang="en-US" sz="2400" b="1">
                <a:solidFill>
                  <a:srgbClr val="DE0BF1"/>
                </a:solidFill>
                <a:latin typeface="Times New Roman" panose="02020603050405020304" pitchFamily="18" charset="0"/>
              </a:rPr>
              <a:t>结型</a:t>
            </a:r>
            <a:r>
              <a:rPr lang="zh-CN" altLang="en-US" sz="2400">
                <a:solidFill>
                  <a:srgbClr val="3333FF"/>
                </a:solidFill>
                <a:latin typeface="Times New Roman" panose="02020603050405020304" pitchFamily="18" charset="0"/>
              </a:rPr>
              <a:t>场效应管</a:t>
            </a:r>
            <a:r>
              <a:rPr lang="en-US" altLang="zh-CN" sz="2400">
                <a:solidFill>
                  <a:srgbClr val="3333FF"/>
                </a:solidFill>
                <a:latin typeface="Times New Roman" panose="02020603050405020304" pitchFamily="18" charset="0"/>
              </a:rPr>
              <a:t> </a:t>
            </a:r>
            <a:r>
              <a:rPr lang="en-US" altLang="zh-CN" sz="2400" b="1">
                <a:solidFill>
                  <a:srgbClr val="FF0000"/>
                </a:solidFill>
                <a:latin typeface="Times New Roman" panose="02020603050405020304" pitchFamily="18" charset="0"/>
              </a:rPr>
              <a:t>JFET</a:t>
            </a:r>
            <a:endParaRPr lang="en-US" altLang="zh-CN" sz="2400" b="1">
              <a:solidFill>
                <a:srgbClr val="FF0000"/>
              </a:solidFill>
              <a:latin typeface="Times New Roman" panose="02020603050405020304" pitchFamily="18" charset="0"/>
            </a:endParaRPr>
          </a:p>
          <a:p>
            <a:pPr>
              <a:lnSpc>
                <a:spcPct val="120000"/>
              </a:lnSpc>
              <a:spcBef>
                <a:spcPct val="0"/>
              </a:spcBef>
              <a:buClrTx/>
              <a:buSzTx/>
              <a:buFontTx/>
              <a:buNone/>
            </a:pPr>
            <a:r>
              <a:rPr lang="en-US" altLang="zh-CN" sz="2400" b="1">
                <a:solidFill>
                  <a:srgbClr val="FF0000"/>
                </a:solidFill>
                <a:latin typeface="Times New Roman" panose="02020603050405020304" pitchFamily="18" charset="0"/>
              </a:rPr>
              <a:t>                                  </a:t>
            </a:r>
            <a:r>
              <a:rPr lang="zh-CN" altLang="en-US" sz="2400">
                <a:solidFill>
                  <a:srgbClr val="000000"/>
                </a:solidFill>
                <a:latin typeface="Times New Roman" panose="02020603050405020304" pitchFamily="18" charset="0"/>
                <a:sym typeface="+mn-ea"/>
              </a:rPr>
              <a:t>（</a:t>
            </a:r>
            <a:r>
              <a:rPr lang="en-US" altLang="zh-CN" sz="2400">
                <a:solidFill>
                  <a:srgbClr val="010000"/>
                </a:solidFill>
                <a:latin typeface="Times New Roman" panose="02020603050405020304" pitchFamily="18" charset="0"/>
              </a:rPr>
              <a:t>Junction type </a:t>
            </a:r>
            <a:r>
              <a:rPr lang="en-US" altLang="zh-CN" sz="2400">
                <a:solidFill>
                  <a:srgbClr val="000000"/>
                </a:solidFill>
                <a:latin typeface="Times New Roman" panose="02020603050405020304" pitchFamily="18" charset="0"/>
                <a:sym typeface="+mn-ea"/>
              </a:rPr>
              <a:t>FET）</a:t>
            </a:r>
            <a:endParaRPr lang="zh-CN" altLang="en-US" sz="2400">
              <a:solidFill>
                <a:srgbClr val="009999"/>
              </a:solidFill>
              <a:latin typeface="Times New Roman" panose="02020603050405020304" pitchFamily="18" charset="0"/>
            </a:endParaRPr>
          </a:p>
        </p:txBody>
      </p:sp>
      <p:sp>
        <p:nvSpPr>
          <p:cNvPr id="4" name="Text Box 10"/>
          <p:cNvSpPr txBox="1">
            <a:spLocks noChangeArrowheads="1"/>
          </p:cNvSpPr>
          <p:nvPr/>
        </p:nvSpPr>
        <p:spPr bwMode="auto">
          <a:xfrm>
            <a:off x="561271" y="4692303"/>
            <a:ext cx="7924800" cy="977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ClrTx/>
              <a:buSzTx/>
              <a:buFontTx/>
              <a:buNone/>
            </a:pPr>
            <a:r>
              <a:rPr lang="en-US" altLang="zh-CN" sz="2400">
                <a:solidFill>
                  <a:srgbClr val="3333FF"/>
                </a:solidFill>
                <a:latin typeface="Times New Roman" panose="02020603050405020304" pitchFamily="18" charset="0"/>
              </a:rPr>
              <a:t>	</a:t>
            </a:r>
            <a:r>
              <a:rPr lang="zh-CN" altLang="en-US" sz="2400">
                <a:solidFill>
                  <a:srgbClr val="3333FF"/>
                </a:solidFill>
                <a:latin typeface="Times New Roman" panose="02020603050405020304" pitchFamily="18" charset="0"/>
              </a:rPr>
              <a:t>2.</a:t>
            </a:r>
            <a:r>
              <a:rPr lang="en-US" altLang="zh-CN" sz="2400">
                <a:solidFill>
                  <a:srgbClr val="3333FF"/>
                </a:solidFill>
                <a:latin typeface="Times New Roman" panose="02020603050405020304" pitchFamily="18" charset="0"/>
              </a:rPr>
              <a:t> </a:t>
            </a:r>
            <a:r>
              <a:rPr lang="zh-CN" altLang="en-US" sz="2400" b="1">
                <a:solidFill>
                  <a:srgbClr val="DE0BF1"/>
                </a:solidFill>
                <a:latin typeface="Times New Roman" panose="02020603050405020304" pitchFamily="18" charset="0"/>
              </a:rPr>
              <a:t>绝缘栅</a:t>
            </a:r>
            <a:r>
              <a:rPr lang="zh-CN" altLang="en-US" sz="2400">
                <a:solidFill>
                  <a:srgbClr val="3333FF"/>
                </a:solidFill>
                <a:latin typeface="Times New Roman" panose="02020603050405020304" pitchFamily="18" charset="0"/>
              </a:rPr>
              <a:t>型场效应管</a:t>
            </a:r>
            <a:r>
              <a:rPr lang="en-US" altLang="zh-CN" sz="2400">
                <a:solidFill>
                  <a:srgbClr val="3333FF"/>
                </a:solidFill>
                <a:latin typeface="Times New Roman" panose="02020603050405020304" pitchFamily="18" charset="0"/>
              </a:rPr>
              <a:t> </a:t>
            </a:r>
            <a:r>
              <a:rPr lang="en-US" altLang="zh-CN" sz="2400" b="1">
                <a:solidFill>
                  <a:srgbClr val="FF0000"/>
                </a:solidFill>
                <a:latin typeface="Times New Roman" panose="02020603050405020304" pitchFamily="18" charset="0"/>
              </a:rPr>
              <a:t>IGFET</a:t>
            </a:r>
            <a:endParaRPr lang="en-US" altLang="zh-CN" sz="2400" b="1">
              <a:solidFill>
                <a:srgbClr val="FF0000"/>
              </a:solidFill>
              <a:latin typeface="Times New Roman" panose="02020603050405020304" pitchFamily="18" charset="0"/>
            </a:endParaRPr>
          </a:p>
          <a:p>
            <a:pPr>
              <a:lnSpc>
                <a:spcPct val="120000"/>
              </a:lnSpc>
              <a:spcBef>
                <a:spcPct val="0"/>
              </a:spcBef>
              <a:buClrTx/>
              <a:buSzTx/>
              <a:buFontTx/>
              <a:buNone/>
            </a:pPr>
            <a:r>
              <a:rPr lang="en-US" altLang="zh-CN" sz="2400">
                <a:solidFill>
                  <a:srgbClr val="010000"/>
                </a:solidFill>
                <a:latin typeface="Times New Roman" panose="02020603050405020304" pitchFamily="18" charset="0"/>
              </a:rPr>
              <a:t>                                 </a:t>
            </a:r>
            <a:r>
              <a:rPr lang="zh-CN" altLang="en-US" sz="2400">
                <a:solidFill>
                  <a:srgbClr val="000000"/>
                </a:solidFill>
                <a:latin typeface="Times New Roman" panose="02020603050405020304" pitchFamily="18" charset="0"/>
                <a:sym typeface="+mn-ea"/>
              </a:rPr>
              <a:t>（</a:t>
            </a:r>
            <a:r>
              <a:rPr lang="en-US" altLang="zh-CN" sz="2400">
                <a:solidFill>
                  <a:srgbClr val="010000"/>
                </a:solidFill>
                <a:latin typeface="Times New Roman" panose="02020603050405020304" pitchFamily="18" charset="0"/>
              </a:rPr>
              <a:t>Insulated Gate </a:t>
            </a:r>
            <a:r>
              <a:rPr lang="en-US" altLang="zh-CN" sz="2400">
                <a:solidFill>
                  <a:srgbClr val="000000"/>
                </a:solidFill>
                <a:latin typeface="Times New Roman" panose="02020603050405020304" pitchFamily="18" charset="0"/>
                <a:sym typeface="+mn-ea"/>
              </a:rPr>
              <a:t>FET）</a:t>
            </a:r>
            <a:endParaRPr lang="zh-CN" altLang="en-US" sz="2400">
              <a:solidFill>
                <a:srgbClr val="009999"/>
              </a:solidFill>
              <a:latin typeface="Times New Roman" panose="02020603050405020304" pitchFamily="18" charset="0"/>
            </a:endParaRPr>
          </a:p>
        </p:txBody>
      </p:sp>
      <p:sp>
        <p:nvSpPr>
          <p:cNvPr id="6" name="灯片编号占位符 5"/>
          <p:cNvSpPr>
            <a:spLocks noGrp="1"/>
          </p:cNvSpPr>
          <p:nvPr>
            <p:ph type="sldNum" sz="quarter" idx="12"/>
          </p:nvPr>
        </p:nvSpPr>
        <p:spPr/>
        <p:txBody>
          <a:bodyPr/>
          <a:p>
            <a:fld id="{9A0DB2DC-4C9A-4742-B13C-FB6460FD3503}" type="slidenum">
              <a:rPr lang="zh-CN" altLang="en-US" dirty="0"/>
            </a:fld>
            <a:endParaRPr lang="zh-CN" altLang="en-US" dirty="0"/>
          </a:p>
        </p:txBody>
      </p:sp>
      <p:sp>
        <p:nvSpPr>
          <p:cNvPr id="8" name="Text Box 10"/>
          <p:cNvSpPr txBox="1">
            <a:spLocks noChangeArrowheads="1"/>
          </p:cNvSpPr>
          <p:nvPr/>
        </p:nvSpPr>
        <p:spPr bwMode="auto">
          <a:xfrm>
            <a:off x="776605" y="5553075"/>
            <a:ext cx="8018780" cy="977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ClrTx/>
              <a:buSzTx/>
              <a:buFontTx/>
              <a:buNone/>
            </a:pPr>
            <a:r>
              <a:rPr lang="en-US" altLang="zh-CN" sz="2400">
                <a:solidFill>
                  <a:srgbClr val="010000"/>
                </a:solidFill>
                <a:latin typeface="Times New Roman" panose="02020603050405020304" pitchFamily="18" charset="0"/>
              </a:rPr>
              <a:t>              IGFET</a:t>
            </a:r>
            <a:r>
              <a:rPr lang="zh-CN" altLang="en-US" sz="2400">
                <a:solidFill>
                  <a:srgbClr val="010000"/>
                </a:solidFill>
                <a:latin typeface="Times New Roman" panose="02020603050405020304" pitchFamily="18" charset="0"/>
              </a:rPr>
              <a:t>也称</a:t>
            </a:r>
            <a:r>
              <a:rPr lang="zh-CN" altLang="en-US" sz="2400">
                <a:solidFill>
                  <a:srgbClr val="3333FF"/>
                </a:solidFill>
                <a:latin typeface="Times New Roman" panose="02020603050405020304" pitchFamily="18" charset="0"/>
              </a:rPr>
              <a:t>金属氧化物半导体晶体管</a:t>
            </a:r>
            <a:r>
              <a:rPr lang="en-US" altLang="zh-CN" sz="2400">
                <a:solidFill>
                  <a:srgbClr val="3333FF"/>
                </a:solidFill>
                <a:latin typeface="Times New Roman" panose="02020603050405020304" pitchFamily="18" charset="0"/>
              </a:rPr>
              <a:t> </a:t>
            </a:r>
            <a:r>
              <a:rPr lang="en-US" altLang="zh-CN" sz="2400" b="1">
                <a:solidFill>
                  <a:srgbClr val="FF0000"/>
                </a:solidFill>
                <a:latin typeface="Times New Roman" panose="02020603050405020304" pitchFamily="18" charset="0"/>
              </a:rPr>
              <a:t>MOSFET</a:t>
            </a:r>
            <a:endParaRPr lang="en-US" altLang="zh-CN" sz="2400">
              <a:solidFill>
                <a:srgbClr val="FF0000"/>
              </a:solidFill>
              <a:latin typeface="Times New Roman" panose="02020603050405020304" pitchFamily="18" charset="0"/>
            </a:endParaRPr>
          </a:p>
          <a:p>
            <a:pPr>
              <a:lnSpc>
                <a:spcPct val="120000"/>
              </a:lnSpc>
              <a:spcBef>
                <a:spcPct val="0"/>
              </a:spcBef>
              <a:buClrTx/>
              <a:buSzTx/>
              <a:buFontTx/>
              <a:buNone/>
            </a:pPr>
            <a:r>
              <a:rPr lang="en-US" altLang="zh-CN" sz="2400">
                <a:solidFill>
                  <a:srgbClr val="FF0000"/>
                </a:solidFill>
                <a:latin typeface="Times New Roman" panose="02020603050405020304" pitchFamily="18" charset="0"/>
              </a:rPr>
              <a:t>                              </a:t>
            </a:r>
            <a:r>
              <a:rPr lang="zh-CN" altLang="en-US" sz="2400">
                <a:solidFill>
                  <a:srgbClr val="000000"/>
                </a:solidFill>
                <a:latin typeface="Times New Roman" panose="02020603050405020304" pitchFamily="18" charset="0"/>
              </a:rPr>
              <a:t>（</a:t>
            </a:r>
            <a:r>
              <a:rPr lang="en-US" altLang="zh-CN" sz="2400">
                <a:solidFill>
                  <a:srgbClr val="000000"/>
                </a:solidFill>
                <a:latin typeface="Times New Roman" panose="02020603050405020304" pitchFamily="18" charset="0"/>
              </a:rPr>
              <a:t>Metal Oxide Semiconductor FET）</a:t>
            </a:r>
            <a:endParaRPr lang="zh-CN" altLang="en-US" sz="2400">
              <a:solidFill>
                <a:srgbClr val="009999"/>
              </a:solidFill>
              <a:latin typeface="Times New Roman" panose="02020603050405020304" pitchFamily="18" charset="0"/>
            </a:endParaRPr>
          </a:p>
        </p:txBody>
      </p:sp>
      <p:sp>
        <p:nvSpPr>
          <p:cNvPr id="5" name="Rectangle 7"/>
          <p:cNvSpPr txBox="1">
            <a:spLocks noChangeArrowheads="1"/>
          </p:cNvSpPr>
          <p:nvPr/>
        </p:nvSpPr>
        <p:spPr bwMode="auto">
          <a:xfrm>
            <a:off x="115570" y="2151380"/>
            <a:ext cx="8263890" cy="111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20000"/>
              </a:lnSpc>
              <a:spcBef>
                <a:spcPct val="20000"/>
              </a:spcBef>
              <a:spcAft>
                <a:spcPct val="0"/>
              </a:spcAft>
              <a:buClr>
                <a:srgbClr val="660066"/>
              </a:buClr>
              <a:buSzPct val="50000"/>
              <a:buFont typeface="Monotype Sorts" pitchFamily="2" charset="2"/>
              <a:buNone/>
              <a:defRPr/>
            </a:pP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              </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从参与导电的载流子来划分，它有</a:t>
            </a:r>
            <a:r>
              <a:rPr kumimoji="1" lang="zh-CN" altLang="en-US" sz="2400" b="0" i="0" u="none" strike="noStrike" kern="1200" cap="none" spc="0" normalizeH="0" baseline="0" noProof="0" smtClean="0">
                <a:ln>
                  <a:noFill/>
                </a:ln>
                <a:solidFill>
                  <a:srgbClr val="0000FF"/>
                </a:solidFill>
                <a:effectLst/>
                <a:uLnTx/>
                <a:uFillTx/>
                <a:latin typeface="Times New Roman" panose="02020603050405020304" pitchFamily="18" charset="0"/>
                <a:ea typeface="宋体" panose="02010600030101010101" pitchFamily="2" charset="-122"/>
              </a:rPr>
              <a:t>电子</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作为载流子的</a:t>
            </a:r>
            <a:r>
              <a:rPr kumimoji="1" lang="en-US" altLang="zh-CN" sz="2400" b="0" i="0" u="none" strike="noStrike" kern="1200" cap="none" spc="0" normalizeH="0" baseline="0" noProof="0" smtClean="0">
                <a:ln>
                  <a:noFill/>
                </a:ln>
                <a:solidFill>
                  <a:srgbClr val="3333FF"/>
                </a:solidFill>
                <a:effectLst/>
                <a:uLnTx/>
                <a:uFillTx/>
                <a:latin typeface="Times New Roman" panose="02020603050405020304" pitchFamily="18" charset="0"/>
                <a:ea typeface="宋体" panose="02010600030101010101" pitchFamily="2" charset="-122"/>
              </a:rPr>
              <a:t>N</a:t>
            </a:r>
            <a:r>
              <a:rPr kumimoji="1" lang="zh-CN" altLang="en-US" sz="2400" b="0" i="0" u="none" strike="noStrike" kern="1200" cap="none" spc="0" normalizeH="0" baseline="0" noProof="0" smtClean="0">
                <a:ln>
                  <a:noFill/>
                </a:ln>
                <a:solidFill>
                  <a:srgbClr val="3333FF"/>
                </a:solidFill>
                <a:effectLst/>
                <a:uLnTx/>
                <a:uFillTx/>
                <a:latin typeface="Times New Roman" panose="02020603050405020304" pitchFamily="18" charset="0"/>
                <a:ea typeface="宋体" panose="02010600030101010101" pitchFamily="2" charset="-122"/>
              </a:rPr>
              <a:t>沟道</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器件和</a:t>
            </a:r>
            <a:r>
              <a:rPr kumimoji="1" lang="zh-CN" altLang="en-US" sz="2400" b="0" i="0" u="none" strike="noStrike" kern="1200" cap="none" spc="0" normalizeH="0" baseline="0" noProof="0" smtClean="0">
                <a:ln>
                  <a:noFill/>
                </a:ln>
                <a:solidFill>
                  <a:srgbClr val="FF0000"/>
                </a:solidFill>
                <a:effectLst/>
                <a:uLnTx/>
                <a:uFillTx/>
                <a:latin typeface="Times New Roman" panose="02020603050405020304" pitchFamily="18" charset="0"/>
                <a:ea typeface="宋体" panose="02010600030101010101" pitchFamily="2" charset="-122"/>
              </a:rPr>
              <a:t>空穴</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作为载流子的</a:t>
            </a:r>
            <a:r>
              <a:rPr kumimoji="1" lang="en-US" altLang="zh-CN" sz="2400" b="0" i="0" u="none" strike="noStrike" kern="1200" cap="none" spc="0" normalizeH="0" baseline="0" noProof="0" smtClean="0">
                <a:ln>
                  <a:noFill/>
                </a:ln>
                <a:solidFill>
                  <a:srgbClr val="FF0000"/>
                </a:solidFill>
                <a:effectLst/>
                <a:uLnTx/>
                <a:uFillTx/>
                <a:latin typeface="Times New Roman" panose="02020603050405020304" pitchFamily="18" charset="0"/>
                <a:ea typeface="宋体" panose="02010600030101010101" pitchFamily="2" charset="-122"/>
              </a:rPr>
              <a:t>P</a:t>
            </a:r>
            <a:r>
              <a:rPr kumimoji="1" lang="zh-CN" altLang="en-US" sz="2400" b="0" i="0" u="none" strike="noStrike" kern="1200" cap="none" spc="0" normalizeH="0" baseline="0" noProof="0" smtClean="0">
                <a:ln>
                  <a:noFill/>
                </a:ln>
                <a:solidFill>
                  <a:srgbClr val="FF0000"/>
                </a:solidFill>
                <a:effectLst/>
                <a:uLnTx/>
                <a:uFillTx/>
                <a:latin typeface="Times New Roman" panose="02020603050405020304" pitchFamily="18" charset="0"/>
                <a:ea typeface="宋体" panose="02010600030101010101" pitchFamily="2" charset="-122"/>
              </a:rPr>
              <a:t>沟道</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器件。</a:t>
            </a:r>
            <a:r>
              <a:rPr kumimoji="1" lang="zh-CN" altLang="en-US" sz="28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 </a:t>
            </a:r>
            <a:endParaRPr kumimoji="1" lang="zh-CN" altLang="zh-CN" sz="28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8" grpId="0" autoUpdateAnimBg="0"/>
      <p:bldP spid="5" grpId="0" bldLvl="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074"/>
          <p:cNvSpPr txBox="1">
            <a:spLocks noChangeArrowheads="1"/>
          </p:cNvSpPr>
          <p:nvPr/>
        </p:nvSpPr>
        <p:spPr bwMode="auto">
          <a:xfrm>
            <a:off x="191835" y="734531"/>
            <a:ext cx="7188477" cy="5835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buClrTx/>
              <a:buSzTx/>
              <a:buFontTx/>
            </a:pPr>
            <a:r>
              <a:rPr lang="en-US" altLang="zh-CN" sz="3200" b="1" dirty="0" smtClean="0">
                <a:solidFill>
                  <a:srgbClr val="FF0000"/>
                </a:solidFill>
              </a:rPr>
              <a:t>1.5.1 </a:t>
            </a:r>
            <a:r>
              <a:rPr lang="zh-CN" altLang="en-US" sz="3200" dirty="0" smtClean="0">
                <a:solidFill>
                  <a:srgbClr val="FF0000"/>
                </a:solidFill>
                <a:latin typeface="黑体" panose="02010609060101010101" pitchFamily="49" charset="-122"/>
                <a:ea typeface="黑体" panose="02010609060101010101" pitchFamily="49" charset="-122"/>
              </a:rPr>
              <a:t>绝缘栅场效应管的工作原理</a:t>
            </a:r>
            <a:endParaRPr lang="zh-CN" altLang="en-US" sz="3200" dirty="0" smtClean="0">
              <a:solidFill>
                <a:srgbClr val="FF0000"/>
              </a:solidFill>
              <a:latin typeface="黑体" panose="02010609060101010101" pitchFamily="49" charset="-122"/>
              <a:ea typeface="黑体" panose="02010609060101010101" pitchFamily="49" charset="-122"/>
            </a:endParaRPr>
          </a:p>
        </p:txBody>
      </p:sp>
      <p:sp>
        <p:nvSpPr>
          <p:cNvPr id="8" name="Rectangle 4"/>
          <p:cNvSpPr>
            <a:spLocks noChangeArrowheads="1"/>
          </p:cNvSpPr>
          <p:nvPr/>
        </p:nvSpPr>
        <p:spPr bwMode="auto">
          <a:xfrm>
            <a:off x="4067810" y="3070225"/>
            <a:ext cx="4894580" cy="217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80000"/>
              </a:lnSpc>
              <a:spcBef>
                <a:spcPct val="20000"/>
              </a:spcBef>
              <a:spcAft>
                <a:spcPts val="0"/>
              </a:spcAft>
              <a:buClr>
                <a:srgbClr val="FF9966"/>
              </a:buClr>
              <a:buSzPct val="50000"/>
              <a:buFont typeface="Monotype Sorts" pitchFamily="2" charset="2"/>
              <a:buNone/>
              <a:defRPr/>
            </a:pPr>
            <a:r>
              <a:rPr kumimoji="1" lang="zh-CN" altLang="zh-CN" sz="2800" b="0" i="0" u="none" strike="noStrike" kern="0" cap="none" spc="0" normalizeH="0" baseline="0" noProof="0" dirty="0">
                <a:ln>
                  <a:noFill/>
                </a:ln>
                <a:solidFill>
                  <a:srgbClr val="010000"/>
                </a:solidFill>
                <a:effectLst/>
                <a:uLnTx/>
                <a:uFillTx/>
                <a:latin typeface="Times New Roman" panose="02020603050405020304" pitchFamily="18" charset="0"/>
                <a:ea typeface="宋体" panose="02010600030101010101" pitchFamily="2" charset="-122"/>
              </a:rPr>
              <a:t>        </a:t>
            </a:r>
            <a:r>
              <a:rPr kumimoji="1" lang="en-US" altLang="zh-CN" sz="2800" b="0" i="0" u="none" strike="noStrike" kern="0" cap="none" spc="0" normalizeH="0" baseline="0" noProof="0" dirty="0">
                <a:ln>
                  <a:noFill/>
                </a:ln>
                <a:solidFill>
                  <a:srgbClr val="010000"/>
                </a:solidFill>
                <a:effectLst/>
                <a:uLnTx/>
                <a:uFillTx/>
                <a:latin typeface="Times New Roman" panose="02020603050405020304" pitchFamily="18" charset="0"/>
                <a:ea typeface="宋体" panose="02010600030101010101" pitchFamily="2" charset="-122"/>
              </a:rPr>
              <a:t>N</a:t>
            </a:r>
            <a:r>
              <a:rPr kumimoji="1" lang="zh-CN" altLang="en-US" sz="2800" b="0" i="0" u="none" strike="noStrike" kern="0" cap="none" spc="0" normalizeH="0" baseline="0" noProof="0" dirty="0">
                <a:ln>
                  <a:noFill/>
                </a:ln>
                <a:solidFill>
                  <a:srgbClr val="010000"/>
                </a:solidFill>
                <a:effectLst/>
                <a:uLnTx/>
                <a:uFillTx/>
                <a:latin typeface="Times New Roman" panose="02020603050405020304" pitchFamily="18" charset="0"/>
                <a:ea typeface="宋体" panose="02010600030101010101" pitchFamily="2" charset="-122"/>
              </a:rPr>
              <a:t>沟道增强型</a:t>
            </a:r>
            <a:r>
              <a:rPr kumimoji="1" lang="en-US" altLang="zh-CN" sz="2800" b="0" i="0" u="none" strike="noStrike" kern="0" cap="none" spc="0" normalizeH="0" baseline="0" noProof="0" dirty="0">
                <a:ln>
                  <a:noFill/>
                </a:ln>
                <a:solidFill>
                  <a:srgbClr val="010000"/>
                </a:solidFill>
                <a:effectLst/>
                <a:uLnTx/>
                <a:uFillTx/>
                <a:latin typeface="Times New Roman" panose="02020603050405020304" pitchFamily="18" charset="0"/>
                <a:ea typeface="宋体" panose="02010600030101010101" pitchFamily="2" charset="-122"/>
              </a:rPr>
              <a:t>MOSFET</a:t>
            </a:r>
            <a:r>
              <a:rPr lang="zh-CN" altLang="en-US" kern="0" noProof="0" dirty="0">
                <a:ln>
                  <a:noFill/>
                </a:ln>
                <a:solidFill>
                  <a:srgbClr val="010000"/>
                </a:solidFill>
                <a:effectLst/>
                <a:uLnTx/>
                <a:uFillTx/>
                <a:latin typeface="Times New Roman" panose="02020603050405020304" pitchFamily="18" charset="0"/>
                <a:sym typeface="+mn-ea"/>
              </a:rPr>
              <a:t>的</a:t>
            </a:r>
            <a:r>
              <a:rPr kumimoji="1" lang="zh-CN" altLang="en-US" sz="2800" b="0" i="0" u="none" strike="noStrike" kern="0" cap="none" spc="0" normalizeH="0" baseline="0" noProof="0" dirty="0">
                <a:ln>
                  <a:noFill/>
                </a:ln>
                <a:solidFill>
                  <a:srgbClr val="010000"/>
                </a:solidFill>
                <a:effectLst/>
                <a:uLnTx/>
                <a:uFillTx/>
                <a:latin typeface="Times New Roman" panose="02020603050405020304" pitchFamily="18" charset="0"/>
                <a:ea typeface="宋体" panose="02010600030101010101" pitchFamily="2" charset="-122"/>
              </a:rPr>
              <a:t>结构示意图和符号见</a:t>
            </a:r>
            <a:r>
              <a:rPr kumimoji="1" lang="zh-CN" altLang="en-US" sz="2800" b="0" i="0" u="none" strike="noStrike" kern="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图，</a:t>
            </a:r>
            <a:r>
              <a:rPr lang="zh-CN" altLang="en-US" kern="0" noProof="0" dirty="0" smtClean="0">
                <a:ln>
                  <a:noFill/>
                </a:ln>
                <a:solidFill>
                  <a:srgbClr val="010000"/>
                </a:solidFill>
                <a:effectLst/>
                <a:uLnTx/>
                <a:uFillTx/>
                <a:latin typeface="Times New Roman" panose="02020603050405020304" pitchFamily="18" charset="0"/>
                <a:sym typeface="+mn-ea"/>
              </a:rPr>
              <a:t>其中</a:t>
            </a:r>
            <a:r>
              <a:rPr lang="zh-CN" altLang="en-US" kern="0" noProof="0" dirty="0">
                <a:ln>
                  <a:noFill/>
                </a:ln>
                <a:solidFill>
                  <a:srgbClr val="010000"/>
                </a:solidFill>
                <a:effectLst/>
                <a:uLnTx/>
                <a:uFillTx/>
                <a:latin typeface="Times New Roman" panose="02020603050405020304" pitchFamily="18" charset="0"/>
                <a:sym typeface="+mn-ea"/>
              </a:rPr>
              <a:t>：</a:t>
            </a:r>
            <a:endParaRPr kumimoji="1" lang="zh-CN" altLang="en-US" sz="2800" b="0" i="0" u="none" strike="noStrike" kern="0" cap="none" spc="0" normalizeH="0" baseline="0" noProof="0" dirty="0">
              <a:ln>
                <a:noFill/>
              </a:ln>
              <a:solidFill>
                <a:srgbClr val="010000"/>
              </a:solidFill>
              <a:effectLst/>
              <a:uLnTx/>
              <a:uFillTx/>
              <a:latin typeface="Times New Roman" panose="02020603050405020304" pitchFamily="18" charset="0"/>
              <a:ea typeface="宋体" panose="02010600030101010101" pitchFamily="2" charset="-122"/>
            </a:endParaRPr>
          </a:p>
          <a:p>
            <a:pPr marL="0" marR="0" lvl="0" indent="0" defTabSz="914400" eaLnBrk="1" fontAlgn="auto" latinLnBrk="0" hangingPunct="1">
              <a:lnSpc>
                <a:spcPct val="80000"/>
              </a:lnSpc>
              <a:spcBef>
                <a:spcPct val="20000"/>
              </a:spcBef>
              <a:spcAft>
                <a:spcPts val="0"/>
              </a:spcAft>
              <a:buClr>
                <a:srgbClr val="FF9966"/>
              </a:buClr>
              <a:buSzPct val="50000"/>
              <a:buFont typeface="Monotype Sorts" pitchFamily="2" charset="2"/>
              <a:buNone/>
              <a:defRPr/>
            </a:pPr>
            <a:r>
              <a:rPr lang="en-US" altLang="zh-CN" kern="0" noProof="0" dirty="0">
                <a:ln>
                  <a:noFill/>
                </a:ln>
                <a:solidFill>
                  <a:srgbClr val="FF0000"/>
                </a:solidFill>
                <a:effectLst/>
                <a:uLnTx/>
                <a:uFillTx/>
                <a:latin typeface="Times New Roman" panose="02020603050405020304" pitchFamily="18" charset="0"/>
                <a:sym typeface="+mn-ea"/>
              </a:rPr>
              <a:t>S (Source)</a:t>
            </a:r>
            <a:r>
              <a:rPr lang="zh-CN" altLang="en-US" kern="0" noProof="0" dirty="0">
                <a:ln>
                  <a:noFill/>
                </a:ln>
                <a:solidFill>
                  <a:srgbClr val="FF0000"/>
                </a:solidFill>
                <a:effectLst/>
                <a:uLnTx/>
                <a:uFillTx/>
                <a:latin typeface="Times New Roman" panose="02020603050405020304" pitchFamily="18" charset="0"/>
                <a:sym typeface="+mn-ea"/>
              </a:rPr>
              <a:t>为</a:t>
            </a:r>
            <a:r>
              <a:rPr lang="zh-CN" altLang="en-US" kern="0" noProof="0" dirty="0" smtClean="0">
                <a:ln>
                  <a:noFill/>
                </a:ln>
                <a:solidFill>
                  <a:srgbClr val="FF0000"/>
                </a:solidFill>
                <a:effectLst/>
                <a:uLnTx/>
                <a:uFillTx/>
                <a:latin typeface="Times New Roman" panose="02020603050405020304" pitchFamily="18" charset="0"/>
                <a:sym typeface="+mn-ea"/>
              </a:rPr>
              <a:t>源极</a:t>
            </a:r>
            <a:endParaRPr kumimoji="1" lang="zh-CN" altLang="en-US" b="0" i="0" u="none" strike="noStrike" kern="0" cap="none" spc="0" normalizeH="0" baseline="0" noProof="0" dirty="0">
              <a:ln>
                <a:noFill/>
              </a:ln>
              <a:solidFill>
                <a:srgbClr val="009999"/>
              </a:solidFill>
              <a:effectLst/>
              <a:uLnTx/>
              <a:uFillTx/>
              <a:latin typeface="Arial" panose="020B0604020202020204" pitchFamily="34" charset="0"/>
              <a:ea typeface="宋体" panose="02010600030101010101" pitchFamily="2" charset="-122"/>
            </a:endParaRPr>
          </a:p>
          <a:p>
            <a:pPr marL="0" marR="0" lvl="0" indent="0" defTabSz="914400" eaLnBrk="1" fontAlgn="auto" latinLnBrk="0" hangingPunct="1">
              <a:lnSpc>
                <a:spcPct val="80000"/>
              </a:lnSpc>
              <a:spcBef>
                <a:spcPct val="20000"/>
              </a:spcBef>
              <a:spcAft>
                <a:spcPts val="0"/>
              </a:spcAft>
              <a:buClr>
                <a:srgbClr val="FF9966"/>
              </a:buClr>
              <a:buSzPct val="50000"/>
              <a:buFont typeface="Monotype Sorts" pitchFamily="2" charset="2"/>
              <a:buNone/>
              <a:defRPr/>
            </a:pPr>
            <a:r>
              <a:rPr kumimoji="1" lang="en-US" altLang="zh-CN" sz="2800" b="0" i="0" u="none" strike="noStrike" kern="0" cap="none" spc="0" normalizeH="0" baseline="0" noProof="0" dirty="0">
                <a:ln>
                  <a:noFill/>
                </a:ln>
                <a:solidFill>
                  <a:srgbClr val="007032"/>
                </a:solidFill>
                <a:effectLst/>
                <a:uLnTx/>
                <a:uFillTx/>
                <a:latin typeface="Times New Roman" panose="02020603050405020304" pitchFamily="18" charset="0"/>
                <a:ea typeface="宋体" panose="02010600030101010101" pitchFamily="2" charset="-122"/>
              </a:rPr>
              <a:t>G (Gate)   </a:t>
            </a:r>
            <a:r>
              <a:rPr kumimoji="1" lang="zh-CN" altLang="en-US" sz="2800" b="0" i="0" u="none" strike="noStrike" kern="0" cap="none" spc="0" normalizeH="0" baseline="0" noProof="0" dirty="0">
                <a:ln>
                  <a:noFill/>
                </a:ln>
                <a:solidFill>
                  <a:srgbClr val="007032"/>
                </a:solidFill>
                <a:effectLst/>
                <a:uLnTx/>
                <a:uFillTx/>
                <a:latin typeface="Times New Roman" panose="02020603050405020304" pitchFamily="18" charset="0"/>
                <a:ea typeface="宋体" panose="02010600030101010101" pitchFamily="2" charset="-122"/>
              </a:rPr>
              <a:t>为栅极</a:t>
            </a:r>
            <a:endParaRPr kumimoji="1" lang="zh-CN" altLang="en-US" sz="2800" b="0" i="0" u="none" strike="noStrike" kern="0" cap="none" spc="0" normalizeH="0" baseline="0" noProof="0" dirty="0">
              <a:ln>
                <a:noFill/>
              </a:ln>
              <a:solidFill>
                <a:srgbClr val="007032"/>
              </a:solidFill>
              <a:effectLst/>
              <a:uLnTx/>
              <a:uFillTx/>
              <a:latin typeface="Times New Roman" panose="02020603050405020304" pitchFamily="18" charset="0"/>
              <a:ea typeface="宋体" panose="02010600030101010101" pitchFamily="2" charset="-122"/>
            </a:endParaRPr>
          </a:p>
          <a:p>
            <a:pPr marL="0" marR="0" lvl="0" indent="0" defTabSz="914400" eaLnBrk="1" fontAlgn="auto" latinLnBrk="0" hangingPunct="1">
              <a:lnSpc>
                <a:spcPct val="80000"/>
              </a:lnSpc>
              <a:spcBef>
                <a:spcPct val="20000"/>
              </a:spcBef>
              <a:spcAft>
                <a:spcPts val="0"/>
              </a:spcAft>
              <a:buClr>
                <a:srgbClr val="FF9966"/>
              </a:buClr>
              <a:buSzPct val="50000"/>
              <a:buFont typeface="Monotype Sorts" pitchFamily="2" charset="2"/>
              <a:buNone/>
              <a:defRPr/>
            </a:pPr>
            <a:r>
              <a:rPr lang="en-US" altLang="zh-CN" kern="0" noProof="0" dirty="0">
                <a:ln>
                  <a:noFill/>
                </a:ln>
                <a:solidFill>
                  <a:srgbClr val="0000FF"/>
                </a:solidFill>
                <a:effectLst/>
                <a:uLnTx/>
                <a:uFillTx/>
                <a:latin typeface="Times New Roman" panose="02020603050405020304" pitchFamily="18" charset="0"/>
                <a:sym typeface="+mn-ea"/>
              </a:rPr>
              <a:t>D (Drain) </a:t>
            </a:r>
            <a:r>
              <a:rPr lang="zh-CN" altLang="en-US" kern="0" noProof="0" dirty="0">
                <a:ln>
                  <a:noFill/>
                </a:ln>
                <a:solidFill>
                  <a:srgbClr val="0000FF"/>
                </a:solidFill>
                <a:effectLst/>
                <a:uLnTx/>
                <a:uFillTx/>
                <a:latin typeface="Times New Roman" panose="02020603050405020304" pitchFamily="18" charset="0"/>
                <a:sym typeface="+mn-ea"/>
              </a:rPr>
              <a:t>为漏极</a:t>
            </a:r>
            <a:endParaRPr kumimoji="1" lang="en-US" altLang="zh-CN" sz="2800" b="0" i="0" u="none" strike="noStrike" kern="0" cap="none" spc="0" normalizeH="0" baseline="0" noProof="0" dirty="0">
              <a:ln>
                <a:noFill/>
              </a:ln>
              <a:solidFill>
                <a:srgbClr val="010000"/>
              </a:solidFill>
              <a:effectLst/>
              <a:uLnTx/>
              <a:uFillTx/>
              <a:latin typeface="Times New Roman" panose="02020603050405020304" pitchFamily="18" charset="0"/>
              <a:ea typeface="宋体" panose="02010600030101010101" pitchFamily="2" charset="-122"/>
            </a:endParaRPr>
          </a:p>
          <a:p>
            <a:pPr marL="0" marR="0" lvl="0" indent="0" defTabSz="914400" eaLnBrk="1" fontAlgn="auto" latinLnBrk="0" hangingPunct="1">
              <a:lnSpc>
                <a:spcPct val="80000"/>
              </a:lnSpc>
              <a:spcBef>
                <a:spcPct val="20000"/>
              </a:spcBef>
              <a:spcAft>
                <a:spcPts val="0"/>
              </a:spcAft>
              <a:buClr>
                <a:srgbClr val="FF9966"/>
              </a:buClr>
              <a:buSzPct val="50000"/>
              <a:buFont typeface="Monotype Sorts" pitchFamily="2" charset="2"/>
              <a:buNone/>
              <a:defRPr/>
            </a:pPr>
            <a:endParaRPr kumimoji="1" lang="zh-CN" altLang="en-US" sz="2000" b="0" i="0" u="none" strike="noStrike" kern="0" cap="none" spc="0" normalizeH="0" baseline="0" noProof="0" dirty="0">
              <a:ln>
                <a:noFill/>
              </a:ln>
              <a:solidFill>
                <a:srgbClr val="009999"/>
              </a:solidFill>
              <a:effectLst/>
              <a:uLnTx/>
              <a:uFillTx/>
              <a:latin typeface="Arial" panose="020B0604020202020204" pitchFamily="34" charset="0"/>
              <a:ea typeface="宋体" panose="02010600030101010101" pitchFamily="2" charset="-122"/>
            </a:endParaRPr>
          </a:p>
        </p:txBody>
      </p:sp>
      <p:sp>
        <p:nvSpPr>
          <p:cNvPr id="10" name="Text Box 8"/>
          <p:cNvSpPr txBox="1">
            <a:spLocks noChangeArrowheads="1"/>
          </p:cNvSpPr>
          <p:nvPr/>
        </p:nvSpPr>
        <p:spPr bwMode="auto">
          <a:xfrm>
            <a:off x="294640" y="1265555"/>
            <a:ext cx="7351395" cy="164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eaLnBrk="1" latinLnBrk="0" hangingPunct="1">
              <a:lnSpc>
                <a:spcPct val="120000"/>
              </a:lnSpc>
              <a:spcBef>
                <a:spcPct val="0"/>
              </a:spcBef>
              <a:buClrTx/>
              <a:buSzTx/>
              <a:buFontTx/>
              <a:buNone/>
            </a:pPr>
            <a:r>
              <a:rPr lang="zh-CN" altLang="en-US" sz="2400" b="1">
                <a:solidFill>
                  <a:srgbClr val="009999"/>
                </a:solidFill>
                <a:latin typeface="Times New Roman" panose="02020603050405020304" pitchFamily="18" charset="0"/>
              </a:rPr>
              <a:t>         </a:t>
            </a:r>
            <a:r>
              <a:rPr lang="zh-CN" altLang="en-US">
                <a:solidFill>
                  <a:srgbClr val="010000"/>
                </a:solidFill>
                <a:latin typeface="Times New Roman" panose="02020603050405020304" pitchFamily="18" charset="0"/>
              </a:rPr>
              <a:t>绝缘栅型场效应管</a:t>
            </a:r>
            <a:r>
              <a:rPr lang="en-US" altLang="zh-CN">
                <a:solidFill>
                  <a:srgbClr val="010000"/>
                </a:solidFill>
                <a:latin typeface="Times New Roman" panose="02020603050405020304" pitchFamily="18" charset="0"/>
              </a:rPr>
              <a:t> </a:t>
            </a:r>
            <a:r>
              <a:rPr lang="en-US" altLang="zh-CN" b="1">
                <a:solidFill>
                  <a:srgbClr val="FF0000"/>
                </a:solidFill>
                <a:latin typeface="Times New Roman" panose="02020603050405020304" pitchFamily="18" charset="0"/>
              </a:rPr>
              <a:t>MOSFET </a:t>
            </a:r>
            <a:r>
              <a:rPr lang="zh-CN" altLang="en-US">
                <a:solidFill>
                  <a:srgbClr val="010000"/>
                </a:solidFill>
                <a:latin typeface="Times New Roman" panose="02020603050405020304" pitchFamily="18" charset="0"/>
              </a:rPr>
              <a:t>分为：</a:t>
            </a:r>
            <a:endParaRPr lang="zh-CN" altLang="en-US">
              <a:solidFill>
                <a:srgbClr val="010000"/>
              </a:solidFill>
              <a:latin typeface="Times New Roman" panose="02020603050405020304" pitchFamily="18" charset="0"/>
            </a:endParaRPr>
          </a:p>
          <a:p>
            <a:pPr latinLnBrk="0">
              <a:lnSpc>
                <a:spcPct val="120000"/>
              </a:lnSpc>
              <a:spcBef>
                <a:spcPct val="0"/>
              </a:spcBef>
              <a:buClrTx/>
              <a:buSzTx/>
              <a:buFontTx/>
              <a:buNone/>
            </a:pPr>
            <a:r>
              <a:rPr lang="zh-CN" altLang="en-US">
                <a:solidFill>
                  <a:srgbClr val="010000"/>
                </a:solidFill>
                <a:latin typeface="Times New Roman" panose="02020603050405020304" pitchFamily="18" charset="0"/>
              </a:rPr>
              <a:t>        </a:t>
            </a:r>
            <a:r>
              <a:rPr lang="zh-CN" altLang="en-US" b="1">
                <a:solidFill>
                  <a:srgbClr val="FF0000"/>
                </a:solidFill>
                <a:latin typeface="Times New Roman" panose="02020603050405020304" pitchFamily="18" charset="0"/>
              </a:rPr>
              <a:t>增强型</a:t>
            </a:r>
            <a:r>
              <a:rPr lang="zh-CN" altLang="en-US">
                <a:solidFill>
                  <a:srgbClr val="FF0000"/>
                </a:solidFill>
                <a:latin typeface="Times New Roman" panose="02020603050405020304" pitchFamily="18" charset="0"/>
              </a:rPr>
              <a:t>  </a:t>
            </a:r>
            <a:r>
              <a:rPr lang="zh-CN" altLang="en-US">
                <a:solidFill>
                  <a:srgbClr val="010000"/>
                </a:solidFill>
                <a:latin typeface="Times New Roman" panose="02020603050405020304" pitchFamily="18" charset="0"/>
                <a:sym typeface="Symbol" panose="05050102010706020507" pitchFamily="18" charset="2"/>
              </a:rPr>
              <a:t> </a:t>
            </a:r>
            <a:r>
              <a:rPr lang="en-US" altLang="zh-CN">
                <a:solidFill>
                  <a:srgbClr val="007032"/>
                </a:solidFill>
                <a:latin typeface="Times New Roman" panose="02020603050405020304" pitchFamily="18" charset="0"/>
                <a:sym typeface="Symbol" panose="05050102010706020507" pitchFamily="18" charset="2"/>
              </a:rPr>
              <a:t>N</a:t>
            </a:r>
            <a:r>
              <a:rPr lang="zh-CN" altLang="en-US">
                <a:solidFill>
                  <a:srgbClr val="007032"/>
                </a:solidFill>
                <a:latin typeface="Times New Roman" panose="02020603050405020304" pitchFamily="18" charset="0"/>
                <a:sym typeface="Symbol" panose="05050102010706020507" pitchFamily="18" charset="2"/>
              </a:rPr>
              <a:t>沟道、</a:t>
            </a:r>
            <a:r>
              <a:rPr lang="en-US" altLang="zh-CN">
                <a:solidFill>
                  <a:srgbClr val="007032"/>
                </a:solidFill>
                <a:latin typeface="Times New Roman" panose="02020603050405020304" pitchFamily="18" charset="0"/>
                <a:sym typeface="Symbol" panose="05050102010706020507" pitchFamily="18" charset="2"/>
              </a:rPr>
              <a:t>P</a:t>
            </a:r>
            <a:r>
              <a:rPr lang="zh-CN" altLang="en-US">
                <a:solidFill>
                  <a:srgbClr val="007032"/>
                </a:solidFill>
                <a:latin typeface="Times New Roman" panose="02020603050405020304" pitchFamily="18" charset="0"/>
                <a:sym typeface="Symbol" panose="05050102010706020507" pitchFamily="18" charset="2"/>
              </a:rPr>
              <a:t>沟道</a:t>
            </a:r>
            <a:endParaRPr lang="zh-CN" altLang="en-US">
              <a:solidFill>
                <a:srgbClr val="010000"/>
              </a:solidFill>
              <a:latin typeface="Times New Roman" panose="02020603050405020304" pitchFamily="18" charset="0"/>
              <a:sym typeface="Symbol" panose="05050102010706020507" pitchFamily="18" charset="2"/>
            </a:endParaRPr>
          </a:p>
          <a:p>
            <a:pPr latinLnBrk="0">
              <a:lnSpc>
                <a:spcPct val="120000"/>
              </a:lnSpc>
              <a:spcBef>
                <a:spcPct val="0"/>
              </a:spcBef>
              <a:buClrTx/>
              <a:buSzTx/>
              <a:buFontTx/>
              <a:buNone/>
            </a:pPr>
            <a:r>
              <a:rPr lang="zh-CN" altLang="en-US">
                <a:solidFill>
                  <a:srgbClr val="010000"/>
                </a:solidFill>
                <a:latin typeface="Times New Roman" panose="02020603050405020304" pitchFamily="18" charset="0"/>
                <a:sym typeface="Symbol" panose="05050102010706020507" pitchFamily="18" charset="2"/>
              </a:rPr>
              <a:t>        </a:t>
            </a:r>
            <a:r>
              <a:rPr lang="zh-CN" altLang="en-US" b="1">
                <a:solidFill>
                  <a:srgbClr val="0000FF"/>
                </a:solidFill>
                <a:latin typeface="Times New Roman" panose="02020603050405020304" pitchFamily="18" charset="0"/>
                <a:sym typeface="Symbol" panose="05050102010706020507" pitchFamily="18" charset="2"/>
              </a:rPr>
              <a:t>耗尽型</a:t>
            </a:r>
            <a:r>
              <a:rPr lang="zh-CN" altLang="en-US">
                <a:solidFill>
                  <a:srgbClr val="010000"/>
                </a:solidFill>
                <a:latin typeface="Times New Roman" panose="02020603050405020304" pitchFamily="18" charset="0"/>
                <a:sym typeface="Symbol" panose="05050102010706020507" pitchFamily="18" charset="2"/>
              </a:rPr>
              <a:t>   </a:t>
            </a:r>
            <a:r>
              <a:rPr lang="en-US" altLang="zh-CN">
                <a:solidFill>
                  <a:srgbClr val="007032"/>
                </a:solidFill>
                <a:latin typeface="Times New Roman" panose="02020603050405020304" pitchFamily="18" charset="0"/>
                <a:sym typeface="Symbol" panose="05050102010706020507" pitchFamily="18" charset="2"/>
              </a:rPr>
              <a:t>N</a:t>
            </a:r>
            <a:r>
              <a:rPr lang="zh-CN" altLang="en-US">
                <a:solidFill>
                  <a:srgbClr val="007032"/>
                </a:solidFill>
                <a:latin typeface="Times New Roman" panose="02020603050405020304" pitchFamily="18" charset="0"/>
                <a:sym typeface="Symbol" panose="05050102010706020507" pitchFamily="18" charset="2"/>
              </a:rPr>
              <a:t>沟道、</a:t>
            </a:r>
            <a:r>
              <a:rPr lang="en-US" altLang="zh-CN">
                <a:solidFill>
                  <a:srgbClr val="007032"/>
                </a:solidFill>
                <a:latin typeface="Times New Roman" panose="02020603050405020304" pitchFamily="18" charset="0"/>
                <a:sym typeface="Symbol" panose="05050102010706020507" pitchFamily="18" charset="2"/>
              </a:rPr>
              <a:t>P</a:t>
            </a:r>
            <a:r>
              <a:rPr lang="zh-CN" altLang="en-US">
                <a:solidFill>
                  <a:srgbClr val="007032"/>
                </a:solidFill>
                <a:latin typeface="Times New Roman" panose="02020603050405020304" pitchFamily="18" charset="0"/>
                <a:sym typeface="Symbol" panose="05050102010706020507" pitchFamily="18" charset="2"/>
              </a:rPr>
              <a:t>沟道</a:t>
            </a:r>
            <a:endParaRPr lang="zh-CN" altLang="en-US">
              <a:solidFill>
                <a:srgbClr val="007032"/>
              </a:solidFill>
              <a:latin typeface="Times New Roman" panose="02020603050405020304" pitchFamily="18" charset="0"/>
              <a:sym typeface="Symbol" panose="05050102010706020507" pitchFamily="18" charset="2"/>
            </a:endParaRPr>
          </a:p>
        </p:txBody>
      </p:sp>
      <p:sp>
        <p:nvSpPr>
          <p:cNvPr id="4" name="灯片编号占位符 3"/>
          <p:cNvSpPr>
            <a:spLocks noGrp="1"/>
          </p:cNvSpPr>
          <p:nvPr>
            <p:ph type="sldNum" sz="quarter" idx="12"/>
          </p:nvPr>
        </p:nvSpPr>
        <p:spPr/>
        <p:txBody>
          <a:bodyPr/>
          <a:p>
            <a:fld id="{9A0DB2DC-4C9A-4742-B13C-FB6460FD3503}" type="slidenum">
              <a:rPr lang="zh-CN" altLang="en-US" dirty="0"/>
            </a:fld>
            <a:endParaRPr lang="zh-CN" altLang="en-US" dirty="0"/>
          </a:p>
        </p:txBody>
      </p:sp>
      <p:sp>
        <p:nvSpPr>
          <p:cNvPr id="5" name="Rectangle 4"/>
          <p:cNvSpPr>
            <a:spLocks noChangeArrowheads="1"/>
          </p:cNvSpPr>
          <p:nvPr/>
        </p:nvSpPr>
        <p:spPr bwMode="auto">
          <a:xfrm>
            <a:off x="6964680" y="3860800"/>
            <a:ext cx="1485265" cy="1176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80000"/>
              </a:lnSpc>
              <a:spcBef>
                <a:spcPct val="20000"/>
              </a:spcBef>
              <a:spcAft>
                <a:spcPts val="0"/>
              </a:spcAft>
              <a:buClr>
                <a:srgbClr val="FF9966"/>
              </a:buClr>
              <a:buSzPct val="50000"/>
              <a:buFont typeface="Monotype Sorts" pitchFamily="2" charset="2"/>
              <a:buNone/>
              <a:defRPr/>
            </a:pPr>
            <a:r>
              <a:rPr lang="en-US" altLang="zh-CN" kern="0" dirty="0">
                <a:solidFill>
                  <a:srgbClr val="FF0000"/>
                </a:solidFill>
                <a:latin typeface="Times New Roman" panose="02020603050405020304" pitchFamily="18" charset="0"/>
                <a:sym typeface="+mn-ea"/>
              </a:rPr>
              <a:t>→</a:t>
            </a:r>
            <a:r>
              <a:rPr lang="en-US" altLang="zh-CN" kern="0" noProof="0" dirty="0">
                <a:ln>
                  <a:noFill/>
                </a:ln>
                <a:solidFill>
                  <a:srgbClr val="F52950"/>
                </a:solidFill>
                <a:effectLst/>
                <a:uLnTx/>
                <a:uFillTx/>
                <a:latin typeface="Times New Roman" panose="02020603050405020304" pitchFamily="18" charset="0"/>
                <a:sym typeface="+mn-ea"/>
              </a:rPr>
              <a:t>e</a:t>
            </a:r>
            <a:r>
              <a:rPr lang="zh-CN" altLang="en-US" kern="0" noProof="0" dirty="0">
                <a:ln>
                  <a:noFill/>
                </a:ln>
                <a:solidFill>
                  <a:srgbClr val="F52950"/>
                </a:solidFill>
                <a:effectLst/>
                <a:uLnTx/>
                <a:uFillTx/>
                <a:latin typeface="Times New Roman" panose="02020603050405020304" pitchFamily="18" charset="0"/>
                <a:sym typeface="+mn-ea"/>
              </a:rPr>
              <a:t>；</a:t>
            </a:r>
            <a:endParaRPr kumimoji="1" lang="zh-CN" altLang="en-US" b="0" i="0" u="none" strike="noStrike" kern="0" cap="none" spc="0" normalizeH="0" baseline="0" noProof="0" dirty="0">
              <a:ln>
                <a:noFill/>
              </a:ln>
              <a:solidFill>
                <a:srgbClr val="009999"/>
              </a:solidFill>
              <a:effectLst/>
              <a:uLnTx/>
              <a:uFillTx/>
              <a:latin typeface="Arial" panose="020B0604020202020204" pitchFamily="34" charset="0"/>
              <a:ea typeface="宋体" panose="02010600030101010101" pitchFamily="2" charset="-122"/>
            </a:endParaRPr>
          </a:p>
          <a:p>
            <a:pPr marL="0" marR="0" lvl="0" indent="0" defTabSz="914400" eaLnBrk="1" fontAlgn="auto" latinLnBrk="0" hangingPunct="1">
              <a:lnSpc>
                <a:spcPct val="80000"/>
              </a:lnSpc>
              <a:spcBef>
                <a:spcPct val="20000"/>
              </a:spcBef>
              <a:spcAft>
                <a:spcPts val="0"/>
              </a:spcAft>
              <a:buClr>
                <a:srgbClr val="FF9966"/>
              </a:buClr>
              <a:buSzPct val="50000"/>
              <a:buFont typeface="Monotype Sorts" pitchFamily="2" charset="2"/>
              <a:buNone/>
              <a:defRPr/>
            </a:pPr>
            <a:r>
              <a:rPr kumimoji="1" lang="en-US" altLang="zh-CN" sz="2800" b="0" i="0" u="none" strike="noStrike" kern="0" cap="none" spc="0" normalizeH="0" baseline="0" noProof="0" dirty="0">
                <a:ln>
                  <a:noFill/>
                </a:ln>
                <a:solidFill>
                  <a:srgbClr val="007032"/>
                </a:solidFill>
                <a:effectLst/>
                <a:uLnTx/>
                <a:uFillTx/>
                <a:latin typeface="Times New Roman" panose="02020603050405020304" pitchFamily="18" charset="0"/>
                <a:ea typeface="宋体" panose="02010600030101010101" pitchFamily="2" charset="-122"/>
              </a:rPr>
              <a:t>→b</a:t>
            </a:r>
            <a:r>
              <a:rPr kumimoji="1" lang="en-US" altLang="zh-CN" sz="2800" b="0" i="0" u="none" strike="noStrike" kern="0" cap="none" spc="0" normalizeH="0" baseline="0" noProof="0" dirty="0">
                <a:ln>
                  <a:noFill/>
                </a:ln>
                <a:solidFill>
                  <a:srgbClr val="42B648"/>
                </a:solidFill>
                <a:effectLst/>
                <a:uLnTx/>
                <a:uFillTx/>
                <a:latin typeface="Times New Roman" panose="02020603050405020304" pitchFamily="18" charset="0"/>
                <a:ea typeface="宋体" panose="02010600030101010101" pitchFamily="2" charset="-122"/>
              </a:rPr>
              <a:t>；</a:t>
            </a:r>
            <a:endParaRPr kumimoji="1" lang="en-US" altLang="zh-CN" sz="2800" b="0" i="0" u="none" strike="noStrike" kern="0" cap="none" spc="0" normalizeH="0" baseline="0" noProof="0" dirty="0">
              <a:ln>
                <a:noFill/>
              </a:ln>
              <a:solidFill>
                <a:srgbClr val="42B648"/>
              </a:solidFill>
              <a:effectLst/>
              <a:uLnTx/>
              <a:uFillTx/>
              <a:latin typeface="Times New Roman" panose="02020603050405020304" pitchFamily="18" charset="0"/>
              <a:ea typeface="宋体" panose="02010600030101010101" pitchFamily="2" charset="-122"/>
            </a:endParaRPr>
          </a:p>
          <a:p>
            <a:pPr marL="0" marR="0" lvl="0" indent="0" defTabSz="914400" eaLnBrk="1" fontAlgn="auto" latinLnBrk="0" hangingPunct="1">
              <a:lnSpc>
                <a:spcPct val="80000"/>
              </a:lnSpc>
              <a:spcBef>
                <a:spcPct val="20000"/>
              </a:spcBef>
              <a:spcAft>
                <a:spcPts val="0"/>
              </a:spcAft>
              <a:buClr>
                <a:srgbClr val="FF9966"/>
              </a:buClr>
              <a:buSzPct val="50000"/>
              <a:buFont typeface="Monotype Sorts" pitchFamily="2" charset="2"/>
              <a:buNone/>
              <a:defRPr/>
            </a:pPr>
            <a:r>
              <a:rPr lang="en-US" altLang="zh-CN" kern="0" noProof="0" dirty="0" smtClean="0">
                <a:ln>
                  <a:noFill/>
                </a:ln>
                <a:solidFill>
                  <a:srgbClr val="0000FF"/>
                </a:solidFill>
                <a:effectLst/>
                <a:uLnTx/>
                <a:uFillTx/>
                <a:latin typeface="Times New Roman" panose="02020603050405020304" pitchFamily="18" charset="0"/>
                <a:sym typeface="+mn-ea"/>
              </a:rPr>
              <a:t>→</a:t>
            </a:r>
            <a:r>
              <a:rPr lang="en-US" altLang="zh-CN" kern="0" noProof="0" dirty="0">
                <a:ln>
                  <a:noFill/>
                </a:ln>
                <a:solidFill>
                  <a:srgbClr val="0000FF"/>
                </a:solidFill>
                <a:effectLst/>
                <a:uLnTx/>
                <a:uFillTx/>
                <a:latin typeface="Times New Roman" panose="02020603050405020304" pitchFamily="18" charset="0"/>
                <a:sym typeface="+mn-ea"/>
              </a:rPr>
              <a:t>c</a:t>
            </a:r>
            <a:r>
              <a:rPr lang="zh-CN" altLang="en-US" kern="0" noProof="0" dirty="0">
                <a:ln>
                  <a:noFill/>
                </a:ln>
                <a:solidFill>
                  <a:srgbClr val="0000FF"/>
                </a:solidFill>
                <a:effectLst/>
                <a:uLnTx/>
                <a:uFillTx/>
                <a:latin typeface="Times New Roman" panose="02020603050405020304" pitchFamily="18" charset="0"/>
                <a:sym typeface="+mn-ea"/>
              </a:rPr>
              <a:t>。</a:t>
            </a:r>
            <a:endParaRPr kumimoji="1" lang="zh-CN" altLang="en-US" b="0" i="0" u="none" strike="noStrike" kern="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sym typeface="+mn-ea"/>
            </a:endParaRPr>
          </a:p>
        </p:txBody>
      </p:sp>
      <p:sp>
        <p:nvSpPr>
          <p:cNvPr id="13" name="文本框 12"/>
          <p:cNvSpPr txBox="1"/>
          <p:nvPr/>
        </p:nvSpPr>
        <p:spPr>
          <a:xfrm>
            <a:off x="4359275" y="5222240"/>
            <a:ext cx="2900045" cy="1578610"/>
          </a:xfrm>
          <a:prstGeom prst="rect">
            <a:avLst/>
          </a:prstGeom>
          <a:noFill/>
          <a:ln>
            <a:solidFill>
              <a:srgbClr val="FF0000"/>
            </a:solidFill>
          </a:ln>
        </p:spPr>
        <p:txBody>
          <a:bodyPr wrap="square" rtlCol="0" anchor="t">
            <a:spAutoFit/>
          </a:bodyPr>
          <a:p>
            <a:pPr marL="0" indent="0">
              <a:lnSpc>
                <a:spcPct val="110000"/>
              </a:lnSpc>
              <a:buNone/>
            </a:pPr>
            <a:r>
              <a:rPr lang="zh-CN" altLang="en-US" sz="2200" b="1" dirty="0" smtClean="0">
                <a:latin typeface="Times New Roman" panose="02020603050405020304" pitchFamily="18" charset="0"/>
                <a:cs typeface="Times New Roman" panose="02020603050405020304" pitchFamily="18" charset="0"/>
              </a:rPr>
              <a:t>电极</a:t>
            </a:r>
            <a:r>
              <a:rPr lang="en-US" altLang="zh-CN" sz="2200" b="1" dirty="0" smtClean="0">
                <a:latin typeface="Times New Roman" panose="02020603050405020304" pitchFamily="18" charset="0"/>
                <a:cs typeface="Times New Roman" panose="02020603050405020304" pitchFamily="18" charset="0"/>
              </a:rPr>
              <a:t> 	</a:t>
            </a:r>
            <a:r>
              <a:rPr lang="zh-CN" altLang="en-US" sz="2200" b="1" dirty="0" smtClean="0">
                <a:latin typeface="Times New Roman" panose="02020603050405020304" pitchFamily="18" charset="0"/>
                <a:cs typeface="Times New Roman" panose="02020603050405020304" pitchFamily="18" charset="0"/>
              </a:rPr>
              <a:t>—</a:t>
            </a:r>
            <a:r>
              <a:rPr lang="en-US" altLang="zh-CN" sz="2200" b="1" dirty="0" smtClean="0">
                <a:latin typeface="Times New Roman" panose="02020603050405020304" pitchFamily="18" charset="0"/>
                <a:cs typeface="Times New Roman" panose="02020603050405020304" pitchFamily="18" charset="0"/>
              </a:rPr>
              <a:t> </a:t>
            </a:r>
            <a:r>
              <a:rPr lang="zh-CN" altLang="en-US" sz="2200" b="1" dirty="0" smtClean="0">
                <a:latin typeface="Times New Roman" panose="02020603050405020304" pitchFamily="18" charset="0"/>
                <a:cs typeface="Times New Roman" panose="02020603050405020304" pitchFamily="18" charset="0"/>
              </a:rPr>
              <a:t>金属</a:t>
            </a:r>
            <a:endParaRPr lang="zh-CN" altLang="en-US" sz="2200" b="1" dirty="0" smtClean="0">
              <a:latin typeface="Times New Roman" panose="02020603050405020304" pitchFamily="18" charset="0"/>
              <a:cs typeface="Times New Roman" panose="02020603050405020304" pitchFamily="18" charset="0"/>
            </a:endParaRPr>
          </a:p>
          <a:p>
            <a:pPr marL="0" indent="0">
              <a:lnSpc>
                <a:spcPct val="110000"/>
              </a:lnSpc>
              <a:buNone/>
            </a:pPr>
            <a:r>
              <a:rPr lang="zh-CN" altLang="en-US" sz="2200" b="1" dirty="0" smtClean="0">
                <a:latin typeface="Times New Roman" panose="02020603050405020304" pitchFamily="18" charset="0"/>
                <a:cs typeface="Times New Roman" panose="02020603050405020304" pitchFamily="18" charset="0"/>
              </a:rPr>
              <a:t>绝缘层</a:t>
            </a:r>
            <a:r>
              <a:rPr lang="en-US" altLang="zh-CN" sz="2200" b="1" dirty="0" smtClean="0">
                <a:latin typeface="Times New Roman" panose="02020603050405020304" pitchFamily="18" charset="0"/>
                <a:cs typeface="Times New Roman" panose="02020603050405020304" pitchFamily="18" charset="0"/>
              </a:rPr>
              <a:t>	</a:t>
            </a:r>
            <a:r>
              <a:rPr lang="zh-CN" altLang="en-US" sz="2200" b="1" dirty="0" smtClean="0">
                <a:latin typeface="Times New Roman" panose="02020603050405020304" pitchFamily="18" charset="0"/>
                <a:cs typeface="Times New Roman" panose="02020603050405020304" pitchFamily="18" charset="0"/>
              </a:rPr>
              <a:t>—</a:t>
            </a:r>
            <a:r>
              <a:rPr lang="en-US" altLang="zh-CN" sz="2200" b="1" dirty="0" smtClean="0">
                <a:latin typeface="Times New Roman" panose="02020603050405020304" pitchFamily="18" charset="0"/>
                <a:cs typeface="Times New Roman" panose="02020603050405020304" pitchFamily="18" charset="0"/>
              </a:rPr>
              <a:t> </a:t>
            </a:r>
            <a:r>
              <a:rPr lang="zh-CN" altLang="en-US" sz="2200" b="1" dirty="0" smtClean="0">
                <a:latin typeface="Times New Roman" panose="02020603050405020304" pitchFamily="18" charset="0"/>
                <a:cs typeface="Times New Roman" panose="02020603050405020304" pitchFamily="18" charset="0"/>
              </a:rPr>
              <a:t>氧化物</a:t>
            </a:r>
            <a:endParaRPr lang="zh-CN" altLang="en-US" sz="2200" b="1" dirty="0" smtClean="0">
              <a:latin typeface="Times New Roman" panose="02020603050405020304" pitchFamily="18" charset="0"/>
              <a:cs typeface="Times New Roman" panose="02020603050405020304" pitchFamily="18" charset="0"/>
            </a:endParaRPr>
          </a:p>
          <a:p>
            <a:pPr marL="0" indent="0">
              <a:lnSpc>
                <a:spcPct val="110000"/>
              </a:lnSpc>
              <a:buNone/>
            </a:pPr>
            <a:r>
              <a:rPr lang="zh-CN" altLang="en-US" sz="2200" b="1" dirty="0" smtClean="0">
                <a:latin typeface="Times New Roman" panose="02020603050405020304" pitchFamily="18" charset="0"/>
                <a:cs typeface="Times New Roman" panose="02020603050405020304" pitchFamily="18" charset="0"/>
              </a:rPr>
              <a:t>基体</a:t>
            </a:r>
            <a:r>
              <a:rPr lang="en-US" altLang="zh-CN" sz="2200" b="1" dirty="0" smtClean="0">
                <a:latin typeface="Times New Roman" panose="02020603050405020304" pitchFamily="18" charset="0"/>
                <a:cs typeface="Times New Roman" panose="02020603050405020304" pitchFamily="18" charset="0"/>
              </a:rPr>
              <a:t>	</a:t>
            </a:r>
            <a:r>
              <a:rPr lang="zh-CN" altLang="en-US" sz="2200" b="1" dirty="0" smtClean="0">
                <a:latin typeface="Times New Roman" panose="02020603050405020304" pitchFamily="18" charset="0"/>
                <a:cs typeface="Times New Roman" panose="02020603050405020304" pitchFamily="18" charset="0"/>
              </a:rPr>
              <a:t>—</a:t>
            </a:r>
            <a:r>
              <a:rPr lang="en-US" altLang="zh-CN" sz="2200" b="1" dirty="0" smtClean="0">
                <a:latin typeface="Times New Roman" panose="02020603050405020304" pitchFamily="18" charset="0"/>
                <a:cs typeface="Times New Roman" panose="02020603050405020304" pitchFamily="18" charset="0"/>
              </a:rPr>
              <a:t> </a:t>
            </a:r>
            <a:r>
              <a:rPr lang="zh-CN" altLang="en-US" sz="2200" b="1" dirty="0" smtClean="0">
                <a:latin typeface="Times New Roman" panose="02020603050405020304" pitchFamily="18" charset="0"/>
                <a:cs typeface="Times New Roman" panose="02020603050405020304" pitchFamily="18" charset="0"/>
              </a:rPr>
              <a:t>半导体</a:t>
            </a:r>
            <a:endParaRPr lang="zh-CN" altLang="en-US" sz="2200" b="1" dirty="0" smtClean="0">
              <a:latin typeface="Times New Roman" panose="02020603050405020304" pitchFamily="18" charset="0"/>
              <a:cs typeface="Times New Roman" panose="02020603050405020304" pitchFamily="18" charset="0"/>
            </a:endParaRPr>
          </a:p>
          <a:p>
            <a:pPr marL="0" indent="0">
              <a:lnSpc>
                <a:spcPct val="110000"/>
              </a:lnSpc>
              <a:buNone/>
            </a:pPr>
            <a:r>
              <a:rPr lang="zh-CN" altLang="en-US" sz="2200" b="1" dirty="0" smtClean="0">
                <a:latin typeface="Times New Roman" panose="02020603050405020304" pitchFamily="18" charset="0"/>
                <a:cs typeface="Times New Roman" panose="02020603050405020304" pitchFamily="18" charset="0"/>
              </a:rPr>
              <a:t>因此称之为</a:t>
            </a:r>
            <a:r>
              <a:rPr lang="en-US" altLang="zh-CN" sz="2200" b="1" dirty="0" smtClean="0">
                <a:latin typeface="Times New Roman" panose="02020603050405020304" pitchFamily="18" charset="0"/>
                <a:cs typeface="Times New Roman" panose="02020603050405020304" pitchFamily="18" charset="0"/>
              </a:rPr>
              <a:t> </a:t>
            </a:r>
            <a:r>
              <a:rPr lang="zh-CN" altLang="en-US" sz="2200" b="1" dirty="0" smtClean="0">
                <a:latin typeface="Times New Roman" panose="02020603050405020304" pitchFamily="18" charset="0"/>
                <a:cs typeface="Times New Roman" panose="02020603050405020304" pitchFamily="18" charset="0"/>
              </a:rPr>
              <a:t>MOS</a:t>
            </a:r>
            <a:r>
              <a:rPr lang="en-US" altLang="zh-CN" sz="2200" b="1" dirty="0" smtClean="0">
                <a:latin typeface="Times New Roman" panose="02020603050405020304" pitchFamily="18" charset="0"/>
                <a:cs typeface="Times New Roman" panose="02020603050405020304" pitchFamily="18" charset="0"/>
              </a:rPr>
              <a:t> </a:t>
            </a:r>
            <a:r>
              <a:rPr lang="zh-CN" altLang="en-US" sz="2200" b="1" dirty="0" smtClean="0">
                <a:latin typeface="Times New Roman" panose="02020603050405020304" pitchFamily="18" charset="0"/>
                <a:cs typeface="Times New Roman" panose="02020603050405020304" pitchFamily="18" charset="0"/>
              </a:rPr>
              <a:t>管</a:t>
            </a:r>
            <a:endParaRPr lang="zh-CN" altLang="en-US" sz="2200" b="1" dirty="0" smtClean="0">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1"/>
          <a:stretch>
            <a:fillRect/>
          </a:stretch>
        </p:blipFill>
        <p:spPr>
          <a:xfrm>
            <a:off x="5542915" y="620395"/>
            <a:ext cx="3333750" cy="2305050"/>
          </a:xfrm>
          <a:prstGeom prst="rect">
            <a:avLst/>
          </a:prstGeom>
        </p:spPr>
      </p:pic>
      <p:grpSp>
        <p:nvGrpSpPr>
          <p:cNvPr id="21" name="组合 20"/>
          <p:cNvGrpSpPr/>
          <p:nvPr/>
        </p:nvGrpSpPr>
        <p:grpSpPr>
          <a:xfrm>
            <a:off x="6396990" y="1727200"/>
            <a:ext cx="612775" cy="381635"/>
            <a:chOff x="2312" y="2721"/>
            <a:chExt cx="965" cy="601"/>
          </a:xfrm>
          <a:solidFill>
            <a:srgbClr val="DE0BF1">
              <a:alpha val="22000"/>
            </a:srgbClr>
          </a:solidFill>
        </p:grpSpPr>
        <p:sp>
          <p:nvSpPr>
            <p:cNvPr id="18" name="矩形 17"/>
            <p:cNvSpPr/>
            <p:nvPr/>
          </p:nvSpPr>
          <p:spPr>
            <a:xfrm>
              <a:off x="2312" y="2721"/>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3118" y="2721"/>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nvSpPr>
          <p:spPr>
            <a:xfrm>
              <a:off x="2472" y="3143"/>
              <a:ext cx="680" cy="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2" name="组合 21"/>
          <p:cNvGrpSpPr/>
          <p:nvPr/>
        </p:nvGrpSpPr>
        <p:grpSpPr>
          <a:xfrm>
            <a:off x="7557770" y="1712595"/>
            <a:ext cx="612775" cy="381635"/>
            <a:chOff x="2312" y="2721"/>
            <a:chExt cx="965" cy="601"/>
          </a:xfrm>
          <a:solidFill>
            <a:srgbClr val="DE0BF1">
              <a:alpha val="22000"/>
            </a:srgbClr>
          </a:solidFill>
        </p:grpSpPr>
        <p:sp>
          <p:nvSpPr>
            <p:cNvPr id="23" name="矩形 22"/>
            <p:cNvSpPr/>
            <p:nvPr/>
          </p:nvSpPr>
          <p:spPr>
            <a:xfrm>
              <a:off x="2312" y="2721"/>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nvSpPr>
          <p:spPr>
            <a:xfrm>
              <a:off x="3118" y="2721"/>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nvSpPr>
          <p:spPr>
            <a:xfrm>
              <a:off x="2472" y="3143"/>
              <a:ext cx="680" cy="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4" name="组合 33"/>
          <p:cNvGrpSpPr/>
          <p:nvPr/>
        </p:nvGrpSpPr>
        <p:grpSpPr>
          <a:xfrm>
            <a:off x="146685" y="3068955"/>
            <a:ext cx="3854450" cy="3343275"/>
            <a:chOff x="231" y="4833"/>
            <a:chExt cx="6070" cy="5265"/>
          </a:xfrm>
        </p:grpSpPr>
        <p:grpSp>
          <p:nvGrpSpPr>
            <p:cNvPr id="11" name="组合 10"/>
            <p:cNvGrpSpPr/>
            <p:nvPr/>
          </p:nvGrpSpPr>
          <p:grpSpPr>
            <a:xfrm rot="0">
              <a:off x="231" y="6194"/>
              <a:ext cx="6070" cy="3905"/>
              <a:chOff x="238" y="6191"/>
              <a:chExt cx="6070" cy="3905"/>
            </a:xfrm>
          </p:grpSpPr>
          <p:sp>
            <p:nvSpPr>
              <p:cNvPr id="3" name="Rectangle 4"/>
              <p:cNvSpPr>
                <a:spLocks noChangeArrowheads="1"/>
              </p:cNvSpPr>
              <p:nvPr/>
            </p:nvSpPr>
            <p:spPr bwMode="auto">
              <a:xfrm>
                <a:off x="238" y="9086"/>
                <a:ext cx="5985" cy="1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80000"/>
                  </a:lnSpc>
                  <a:spcBef>
                    <a:spcPct val="20000"/>
                  </a:spcBef>
                  <a:spcAft>
                    <a:spcPts val="0"/>
                  </a:spcAft>
                  <a:buClr>
                    <a:srgbClr val="FF9966"/>
                  </a:buClr>
                  <a:buSzPct val="50000"/>
                  <a:buFont typeface="Monotype Sorts" pitchFamily="2" charset="2"/>
                  <a:buNone/>
                  <a:defRPr/>
                </a:pPr>
                <a:r>
                  <a:rPr kumimoji="1" lang="en-US" altLang="zh-CN" sz="2000" b="0" i="0" u="none" strike="noStrike" kern="0" cap="none" spc="0" normalizeH="0" baseline="0" noProof="0" dirty="0" smtClean="0">
                    <a:ln>
                      <a:noFill/>
                    </a:ln>
                    <a:solidFill>
                      <a:srgbClr val="FF5050"/>
                    </a:solidFill>
                    <a:effectLst/>
                    <a:uLnTx/>
                    <a:uFillTx/>
                    <a:latin typeface="Times New Roman" panose="02020603050405020304" pitchFamily="18" charset="0"/>
                    <a:ea typeface="宋体" panose="02010600030101010101" pitchFamily="2" charset="-122"/>
                  </a:rPr>
                  <a:t>N</a:t>
                </a:r>
                <a:r>
                  <a:rPr kumimoji="1" lang="zh-CN" altLang="en-US" sz="2000" b="0" i="0" u="none" strike="noStrike" kern="0" cap="none" spc="0" normalizeH="0" baseline="0" noProof="0" dirty="0">
                    <a:ln>
                      <a:noFill/>
                    </a:ln>
                    <a:solidFill>
                      <a:srgbClr val="FF5050"/>
                    </a:solidFill>
                    <a:effectLst/>
                    <a:uLnTx/>
                    <a:uFillTx/>
                    <a:latin typeface="Times New Roman" panose="02020603050405020304" pitchFamily="18" charset="0"/>
                    <a:ea typeface="宋体" panose="02010600030101010101" pitchFamily="2" charset="-122"/>
                  </a:rPr>
                  <a:t>沟道</a:t>
                </a:r>
                <a:r>
                  <a:rPr kumimoji="1" lang="zh-CN" altLang="en-US" sz="2000" b="0" i="0" u="none" strike="noStrike" kern="0" cap="none" spc="0" normalizeH="0" baseline="0" noProof="0" dirty="0">
                    <a:ln>
                      <a:noFill/>
                    </a:ln>
                    <a:solidFill>
                      <a:srgbClr val="FF5050"/>
                    </a:solidFill>
                    <a:effectLst/>
                    <a:uLnTx/>
                    <a:uFillTx/>
                    <a:latin typeface="Times New Roman" panose="02020603050405020304" pitchFamily="18" charset="0"/>
                    <a:ea typeface="宋体" panose="02010600030101010101" pitchFamily="2" charset="-122"/>
                  </a:rPr>
                  <a:t>增强型</a:t>
                </a:r>
                <a:endParaRPr kumimoji="1" lang="zh-CN" altLang="en-US" sz="2000" b="0" i="0" u="none" strike="noStrike" kern="0" cap="none" spc="0" normalizeH="0" baseline="0" noProof="0" dirty="0">
                  <a:ln>
                    <a:noFill/>
                  </a:ln>
                  <a:solidFill>
                    <a:srgbClr val="FF5050"/>
                  </a:solidFill>
                  <a:effectLst/>
                  <a:uLnTx/>
                  <a:uFillTx/>
                  <a:latin typeface="Times New Roman" panose="02020603050405020304" pitchFamily="18" charset="0"/>
                  <a:ea typeface="宋体" panose="02010600030101010101" pitchFamily="2" charset="-122"/>
                </a:endParaRPr>
              </a:p>
              <a:p>
                <a:pPr marL="0" marR="0" lvl="0" indent="0" algn="ctr" defTabSz="914400" eaLnBrk="1" fontAlgn="auto" latinLnBrk="0" hangingPunct="1">
                  <a:lnSpc>
                    <a:spcPct val="80000"/>
                  </a:lnSpc>
                  <a:spcBef>
                    <a:spcPct val="20000"/>
                  </a:spcBef>
                  <a:spcAft>
                    <a:spcPts val="0"/>
                  </a:spcAft>
                  <a:buClr>
                    <a:srgbClr val="FF9966"/>
                  </a:buClr>
                  <a:buSzPct val="50000"/>
                  <a:buFont typeface="Monotype Sorts" pitchFamily="2" charset="2"/>
                  <a:buNone/>
                  <a:defRPr/>
                </a:pPr>
                <a:r>
                  <a:rPr kumimoji="1" lang="zh-CN" altLang="zh-CN" sz="2000" b="0" i="0" u="none" strike="noStrike" kern="0" cap="none" spc="0" normalizeH="0" baseline="0" noProof="0" dirty="0">
                    <a:ln>
                      <a:noFill/>
                    </a:ln>
                    <a:solidFill>
                      <a:srgbClr val="FF5050"/>
                    </a:solidFill>
                    <a:effectLst/>
                    <a:uLnTx/>
                    <a:uFillTx/>
                    <a:latin typeface="Times New Roman" panose="02020603050405020304" pitchFamily="18" charset="0"/>
                    <a:ea typeface="宋体" panose="02010600030101010101" pitchFamily="2" charset="-122"/>
                  </a:rPr>
                  <a:t>   </a:t>
                </a:r>
                <a:r>
                  <a:rPr kumimoji="1" lang="en-US" altLang="zh-CN" sz="2000" b="0" i="0" u="none" strike="noStrike" kern="0" cap="none" spc="0" normalizeH="0" baseline="0" noProof="0" dirty="0">
                    <a:ln>
                      <a:noFill/>
                    </a:ln>
                    <a:solidFill>
                      <a:srgbClr val="FF5050"/>
                    </a:solidFill>
                    <a:effectLst/>
                    <a:uLnTx/>
                    <a:uFillTx/>
                    <a:latin typeface="Times New Roman" panose="02020603050405020304" pitchFamily="18" charset="0"/>
                    <a:ea typeface="宋体" panose="02010600030101010101" pitchFamily="2" charset="-122"/>
                  </a:rPr>
                  <a:t>MOSFET</a:t>
                </a:r>
                <a:r>
                  <a:rPr kumimoji="1" lang="zh-CN" altLang="en-US" sz="2000" b="0" i="0" u="none" strike="noStrike" kern="0" cap="none" spc="0" normalizeH="0" baseline="0" noProof="0" dirty="0">
                    <a:ln>
                      <a:noFill/>
                    </a:ln>
                    <a:solidFill>
                      <a:srgbClr val="FF5050"/>
                    </a:solidFill>
                    <a:effectLst/>
                    <a:uLnTx/>
                    <a:uFillTx/>
                    <a:latin typeface="Times New Roman" panose="02020603050405020304" pitchFamily="18" charset="0"/>
                    <a:ea typeface="宋体" panose="02010600030101010101" pitchFamily="2" charset="-122"/>
                  </a:rPr>
                  <a:t>结构示意图（</a:t>
                </a:r>
                <a:r>
                  <a:rPr kumimoji="1" lang="zh-CN" altLang="en-US" sz="2000" b="0" i="0" u="none" strike="noStrike" kern="0" cap="none" spc="0" normalizeH="0" baseline="0" noProof="0" dirty="0" smtClean="0">
                    <a:ln>
                      <a:noFill/>
                    </a:ln>
                    <a:solidFill>
                      <a:srgbClr val="FF5050"/>
                    </a:solidFill>
                    <a:effectLst/>
                    <a:uLnTx/>
                    <a:uFillTx/>
                    <a:latin typeface="Times New Roman" panose="02020603050405020304" pitchFamily="18" charset="0"/>
                    <a:ea typeface="宋体" panose="02010600030101010101" pitchFamily="2" charset="-122"/>
                    <a:hlinkClick r:id="rId2" action="ppaction://hlinkfile"/>
                  </a:rPr>
                  <a:t>动画</a:t>
                </a:r>
                <a:r>
                  <a:rPr kumimoji="1" lang="en-US" altLang="zh-CN" sz="2000" b="0" i="0" u="none" strike="noStrike" kern="0" cap="none" spc="0" normalizeH="0" baseline="0" noProof="0" dirty="0" smtClean="0">
                    <a:ln>
                      <a:noFill/>
                    </a:ln>
                    <a:solidFill>
                      <a:srgbClr val="FF5050"/>
                    </a:solidFill>
                    <a:effectLst/>
                    <a:uLnTx/>
                    <a:uFillTx/>
                    <a:latin typeface="Times New Roman" panose="02020603050405020304" pitchFamily="18" charset="0"/>
                    <a:ea typeface="宋体" panose="02010600030101010101" pitchFamily="2" charset="-122"/>
                    <a:hlinkClick r:id="rId2" action="ppaction://hlinkfile"/>
                  </a:rPr>
                  <a:t>4-8</a:t>
                </a:r>
                <a:r>
                  <a:rPr kumimoji="1" lang="zh-CN" altLang="en-US" sz="2000" b="0" i="0" u="none" strike="noStrike" kern="0" cap="none" spc="0" normalizeH="0" baseline="0" noProof="0" dirty="0" smtClean="0">
                    <a:ln>
                      <a:noFill/>
                    </a:ln>
                    <a:solidFill>
                      <a:srgbClr val="FF5050"/>
                    </a:solidFill>
                    <a:effectLst/>
                    <a:uLnTx/>
                    <a:uFillTx/>
                    <a:latin typeface="Times New Roman" panose="02020603050405020304" pitchFamily="18" charset="0"/>
                    <a:ea typeface="宋体" panose="02010600030101010101" pitchFamily="2" charset="-122"/>
                  </a:rPr>
                  <a:t>）</a:t>
                </a:r>
                <a:endParaRPr kumimoji="1" lang="zh-CN" altLang="en-US" sz="2000" b="0" i="0" u="none" strike="noStrike" kern="0" cap="none" spc="0" normalizeH="0" baseline="0" noProof="0" dirty="0">
                  <a:ln>
                    <a:noFill/>
                  </a:ln>
                  <a:solidFill>
                    <a:srgbClr val="009999"/>
                  </a:solidFill>
                  <a:effectLst/>
                  <a:uLnTx/>
                  <a:uFillTx/>
                  <a:latin typeface="Arial" panose="020B0604020202020204" pitchFamily="34" charset="0"/>
                  <a:ea typeface="宋体" panose="02010600030101010101" pitchFamily="2" charset="-122"/>
                </a:endParaRPr>
              </a:p>
            </p:txBody>
          </p:sp>
          <p:sp>
            <p:nvSpPr>
              <p:cNvPr id="7" name="椭圆 6"/>
              <p:cNvSpPr/>
              <p:nvPr/>
            </p:nvSpPr>
            <p:spPr>
              <a:xfrm>
                <a:off x="4551" y="6191"/>
                <a:ext cx="1757" cy="1701"/>
              </a:xfrm>
              <a:prstGeom prst="ellipse">
                <a:avLst/>
              </a:prstGeom>
              <a:noFill/>
              <a:ln w="57150">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33" name="图片 32"/>
            <p:cNvPicPr>
              <a:picLocks noChangeAspect="1"/>
            </p:cNvPicPr>
            <p:nvPr/>
          </p:nvPicPr>
          <p:blipFill>
            <a:blip r:embed="rId3"/>
            <a:stretch>
              <a:fillRect/>
            </a:stretch>
          </p:blipFill>
          <p:spPr>
            <a:xfrm>
              <a:off x="557" y="4833"/>
              <a:ext cx="3545" cy="4125"/>
            </a:xfrm>
            <a:prstGeom prst="rect">
              <a:avLst/>
            </a:prstGeom>
          </p:spPr>
        </p:pic>
      </p:grpSp>
      <p:sp>
        <p:nvSpPr>
          <p:cNvPr id="14" name="文本框 13"/>
          <p:cNvSpPr txBox="1"/>
          <p:nvPr/>
        </p:nvSpPr>
        <p:spPr>
          <a:xfrm>
            <a:off x="1642110" y="5299710"/>
            <a:ext cx="962660" cy="497205"/>
          </a:xfrm>
          <a:prstGeom prst="rect">
            <a:avLst/>
          </a:prstGeom>
          <a:noFill/>
        </p:spPr>
        <p:txBody>
          <a:bodyPr wrap="square" rtlCol="0">
            <a:spAutoFit/>
          </a:bodyPr>
          <a:p>
            <a:pPr marL="0" indent="0">
              <a:lnSpc>
                <a:spcPct val="110000"/>
              </a:lnSpc>
              <a:buNone/>
            </a:pPr>
            <a:r>
              <a:rPr lang="en-US" altLang="zh-CN" dirty="0" smtClean="0">
                <a:solidFill>
                  <a:srgbClr val="7030A0"/>
                </a:solidFill>
                <a:highlight>
                  <a:srgbClr val="FFFF00"/>
                </a:highlight>
                <a:latin typeface="Times New Roman" panose="02020603050405020304" pitchFamily="18" charset="0"/>
                <a:cs typeface="Times New Roman" panose="02020603050405020304" pitchFamily="18" charset="0"/>
              </a:rPr>
              <a:t>Body</a:t>
            </a:r>
            <a:endParaRPr lang="en-US" altLang="zh-CN" dirty="0" smtClean="0">
              <a:solidFill>
                <a:srgbClr val="7030A0"/>
              </a:solidFill>
              <a:highlight>
                <a:srgbClr val="FFFF00"/>
              </a:highlight>
              <a:latin typeface="Times New Roman" panose="02020603050405020304" pitchFamily="18" charset="0"/>
              <a:cs typeface="Times New Roman" panose="02020603050405020304" pitchFamily="18" charset="0"/>
            </a:endParaRPr>
          </a:p>
        </p:txBody>
      </p:sp>
      <p:pic>
        <p:nvPicPr>
          <p:cNvPr id="26" name="图片 25"/>
          <p:cNvPicPr>
            <a:picLocks noChangeAspect="1"/>
          </p:cNvPicPr>
          <p:nvPr/>
        </p:nvPicPr>
        <p:blipFill>
          <a:blip r:embed="rId4"/>
          <a:stretch>
            <a:fillRect/>
          </a:stretch>
        </p:blipFill>
        <p:spPr>
          <a:xfrm>
            <a:off x="2772410" y="3466465"/>
            <a:ext cx="1146175" cy="1749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blinds(horizontal)">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autoUpdateAnimBg="0"/>
      <p:bldP spid="5" grpId="0" bldLvl="0" animBg="1" autoUpdateAnimBg="0"/>
      <p:bldP spid="13" grpId="0" bldLvl="0" animBg="1"/>
      <p:bldP spid="1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auto">
          <a:xfrm>
            <a:off x="371475" y="4512945"/>
            <a:ext cx="8665845" cy="1690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51935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一个是</a:t>
            </a:r>
            <a:r>
              <a:rPr kumimoji="1" lang="zh-CN" altLang="en-US" sz="2800" b="1" i="0" u="none" strike="noStrike" kern="1200" cap="none" spc="0" normalizeH="0" baseline="0" noProof="0" dirty="0" smtClean="0">
                <a:ln>
                  <a:noFill/>
                </a:ln>
                <a:solidFill>
                  <a:srgbClr val="0033CC"/>
                </a:solidFill>
                <a:effectLst/>
                <a:uLnTx/>
                <a:uFillTx/>
                <a:latin typeface="Times New Roman" panose="02020603050405020304" pitchFamily="18" charset="0"/>
                <a:ea typeface="宋体" panose="02010600030101010101" pitchFamily="2" charset="-122"/>
              </a:rPr>
              <a:t>漏极</a:t>
            </a:r>
            <a:r>
              <a:rPr kumimoji="1" lang="en-US" altLang="zh-CN" sz="2800" b="1" i="0" u="none" strike="noStrike" kern="1200" cap="none" spc="0" normalizeH="0" baseline="0" noProof="0" dirty="0" smtClean="0">
                <a:ln>
                  <a:noFill/>
                </a:ln>
                <a:solidFill>
                  <a:srgbClr val="0033CC"/>
                </a:solidFill>
                <a:effectLst/>
                <a:uLnTx/>
                <a:uFillTx/>
                <a:latin typeface="Times New Roman" panose="02020603050405020304" pitchFamily="18" charset="0"/>
                <a:ea typeface="宋体" panose="02010600030101010101" pitchFamily="2" charset="-122"/>
              </a:rPr>
              <a:t> D</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一个是</a:t>
            </a:r>
            <a:r>
              <a:rPr kumimoji="1" lang="zh-CN" altLang="en-US" sz="2800" b="1" i="0" u="none" strike="noStrike" kern="1200" cap="none" spc="0" normalizeH="0" baseline="0" noProof="0" dirty="0" smtClean="0">
                <a:ln>
                  <a:noFill/>
                </a:ln>
                <a:solidFill>
                  <a:srgbClr val="F00000"/>
                </a:solidFill>
                <a:effectLst/>
                <a:uLnTx/>
                <a:uFillTx/>
                <a:latin typeface="Times New Roman" panose="02020603050405020304" pitchFamily="18" charset="0"/>
                <a:ea typeface="宋体" panose="02010600030101010101" pitchFamily="2" charset="-122"/>
              </a:rPr>
              <a:t>源极</a:t>
            </a:r>
            <a:r>
              <a:rPr kumimoji="1" lang="en-US" altLang="zh-CN" sz="2800" b="1" i="0" u="none" strike="noStrike" kern="1200" cap="none" spc="0" normalizeH="0" baseline="0" noProof="0" dirty="0" smtClean="0">
                <a:ln>
                  <a:noFill/>
                </a:ln>
                <a:solidFill>
                  <a:srgbClr val="F00000"/>
                </a:solidFill>
                <a:effectLst/>
                <a:uLnTx/>
                <a:uFillTx/>
                <a:latin typeface="Times New Roman" panose="02020603050405020304" pitchFamily="18" charset="0"/>
                <a:ea typeface="宋体" panose="02010600030101010101" pitchFamily="2" charset="-122"/>
              </a:rPr>
              <a:t> S</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在源极和漏极之间的</a:t>
            </a:r>
            <a:endPar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绝缘层上镀一层金属铝作为</a:t>
            </a:r>
            <a:r>
              <a:rPr kumimoji="1" lang="zh-CN" altLang="en-US" sz="2800" b="1" i="0" u="none" strike="noStrike" kern="1200" cap="none" spc="0" normalizeH="0" baseline="0" noProof="0" dirty="0" smtClean="0">
                <a:ln>
                  <a:noFill/>
                </a:ln>
                <a:solidFill>
                  <a:srgbClr val="007032"/>
                </a:solidFill>
                <a:effectLst/>
                <a:uLnTx/>
                <a:uFillTx/>
                <a:latin typeface="Times New Roman" panose="02020603050405020304" pitchFamily="18" charset="0"/>
                <a:ea typeface="宋体" panose="02010600030101010101" pitchFamily="2" charset="-122"/>
              </a:rPr>
              <a:t>栅极</a:t>
            </a:r>
            <a:r>
              <a:rPr kumimoji="1" lang="en-US" altLang="zh-CN" sz="2800" b="1" i="0" u="none" strike="noStrike" kern="1200" cap="none" spc="0" normalizeH="0" baseline="0" noProof="0" dirty="0" smtClean="0">
                <a:ln>
                  <a:noFill/>
                </a:ln>
                <a:solidFill>
                  <a:srgbClr val="007032"/>
                </a:solidFill>
                <a:effectLst/>
                <a:uLnTx/>
                <a:uFillTx/>
                <a:latin typeface="Times New Roman" panose="02020603050405020304" pitchFamily="18" charset="0"/>
                <a:ea typeface="宋体" panose="02010600030101010101" pitchFamily="2" charset="-122"/>
              </a:rPr>
              <a:t> G</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。P</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型半导体称为</a:t>
            </a:r>
            <a:endPar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dirty="0" smtClean="0">
                <a:ln>
                  <a:noFill/>
                </a:ln>
                <a:solidFill>
                  <a:srgbClr val="CC6600"/>
                </a:solidFill>
                <a:effectLst/>
                <a:uLnTx/>
                <a:uFillTx/>
                <a:latin typeface="Times New Roman" panose="02020603050405020304" pitchFamily="18" charset="0"/>
                <a:ea typeface="宋体" panose="02010600030101010101" pitchFamily="2" charset="-122"/>
              </a:rPr>
              <a:t>衬底</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，用符号</a:t>
            </a:r>
            <a:r>
              <a:rPr kumimoji="1" lang="en-US" altLang="zh-CN" sz="2800" b="0" i="0" u="none" strike="noStrike" kern="1200" cap="none" spc="0" normalizeH="0" baseline="0" noProof="0" dirty="0" smtClean="0">
                <a:ln>
                  <a:noFill/>
                </a:ln>
                <a:solidFill>
                  <a:srgbClr val="CC6600"/>
                </a:solidFill>
                <a:effectLst/>
                <a:uLnTx/>
                <a:uFillTx/>
                <a:latin typeface="Times New Roman" panose="02020603050405020304" pitchFamily="18" charset="0"/>
                <a:ea typeface="宋体" panose="02010600030101010101" pitchFamily="2" charset="-122"/>
              </a:rPr>
              <a:t>B</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表示。</a:t>
            </a:r>
            <a:endParaRPr kumimoji="1" lang="zh-CN" altLang="en-US" sz="2800" b="0" i="0" u="none" strike="noStrike" kern="1200" cap="none" spc="0" normalizeH="0" baseline="0" noProof="0" dirty="0" smtClean="0">
              <a:ln>
                <a:noFill/>
              </a:ln>
              <a:solidFill>
                <a:srgbClr val="009999"/>
              </a:solidFill>
              <a:effectLst/>
              <a:uLnTx/>
              <a:uFillTx/>
              <a:latin typeface="Arial" panose="020B0604020202020204"/>
              <a:ea typeface="宋体" panose="02010600030101010101" pitchFamily="2" charset="-122"/>
            </a:endParaRPr>
          </a:p>
        </p:txBody>
      </p:sp>
      <p:sp>
        <p:nvSpPr>
          <p:cNvPr id="3" name="Text Box 18"/>
          <p:cNvSpPr txBox="1">
            <a:spLocks noChangeArrowheads="1"/>
          </p:cNvSpPr>
          <p:nvPr/>
        </p:nvSpPr>
        <p:spPr bwMode="auto">
          <a:xfrm>
            <a:off x="179512" y="975012"/>
            <a:ext cx="3827780" cy="1210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b="1" dirty="0">
                <a:solidFill>
                  <a:srgbClr val="009999"/>
                </a:solidFill>
                <a:latin typeface="Times New Roman" panose="02020603050405020304" pitchFamily="18" charset="0"/>
              </a:rPr>
              <a:t> </a:t>
            </a:r>
            <a:r>
              <a:rPr lang="zh-CN" altLang="en-US" u="sng" dirty="0" smtClean="0">
                <a:solidFill>
                  <a:srgbClr val="0000FF"/>
                </a:solidFill>
                <a:latin typeface="黑体" panose="02010609060101010101" pitchFamily="49" charset="-122"/>
                <a:ea typeface="黑体" panose="02010609060101010101" pitchFamily="49" charset="-122"/>
              </a:rPr>
              <a:t>(1)N沟道增强型MOSFET</a:t>
            </a:r>
            <a:endParaRPr lang="en-US" altLang="zh-CN" b="1" dirty="0">
              <a:solidFill>
                <a:srgbClr val="010000"/>
              </a:solidFill>
              <a:latin typeface="Times New Roman" panose="02020603050405020304" pitchFamily="18" charset="0"/>
            </a:endParaRPr>
          </a:p>
          <a:p>
            <a:pPr>
              <a:lnSpc>
                <a:spcPct val="130000"/>
              </a:lnSpc>
              <a:spcBef>
                <a:spcPct val="0"/>
              </a:spcBef>
              <a:buClrTx/>
              <a:buSzTx/>
              <a:buFontTx/>
              <a:buNone/>
            </a:pPr>
            <a:r>
              <a:rPr lang="en-US" altLang="zh-CN" b="1" dirty="0">
                <a:solidFill>
                  <a:srgbClr val="010000"/>
                </a:solidFill>
                <a:latin typeface="Times New Roman" panose="02020603050405020304" pitchFamily="18" charset="0"/>
              </a:rPr>
              <a:t>    </a:t>
            </a:r>
            <a:r>
              <a:rPr lang="zh-CN" altLang="en-US" b="1" dirty="0">
                <a:solidFill>
                  <a:srgbClr val="FF6600"/>
                </a:solidFill>
                <a:latin typeface="宋体" panose="02010600030101010101" pitchFamily="2" charset="-122"/>
              </a:rPr>
              <a:t>①结构</a:t>
            </a:r>
            <a:r>
              <a:rPr lang="zh-CN" altLang="en-US" b="1" dirty="0">
                <a:solidFill>
                  <a:srgbClr val="F00000"/>
                </a:solidFill>
                <a:latin typeface="Times New Roman" panose="02020603050405020304" pitchFamily="18" charset="0"/>
              </a:rPr>
              <a:t> </a:t>
            </a:r>
            <a:endParaRPr lang="zh-CN" altLang="en-US" b="1" dirty="0">
              <a:solidFill>
                <a:srgbClr val="F00000"/>
              </a:solidFill>
              <a:latin typeface="Times New Roman" panose="02020603050405020304" pitchFamily="18" charset="0"/>
            </a:endParaRPr>
          </a:p>
        </p:txBody>
      </p:sp>
      <p:sp>
        <p:nvSpPr>
          <p:cNvPr id="4" name="Text Box 21"/>
          <p:cNvSpPr txBox="1">
            <a:spLocks noChangeArrowheads="1"/>
          </p:cNvSpPr>
          <p:nvPr/>
        </p:nvSpPr>
        <p:spPr bwMode="auto">
          <a:xfrm>
            <a:off x="371401" y="2365663"/>
            <a:ext cx="8534400" cy="2158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ClrTx/>
              <a:buSzTx/>
              <a:buFontTx/>
              <a:buNone/>
            </a:pPr>
            <a:r>
              <a:rPr lang="zh-CN" altLang="zh-CN" dirty="0">
                <a:solidFill>
                  <a:srgbClr val="010000"/>
                </a:solidFill>
                <a:latin typeface="Times New Roman" panose="02020603050405020304" pitchFamily="18" charset="0"/>
              </a:rPr>
              <a:t>        </a:t>
            </a:r>
            <a:r>
              <a:rPr lang="en-US" altLang="zh-CN" dirty="0" smtClean="0">
                <a:solidFill>
                  <a:srgbClr val="010000"/>
                </a:solidFill>
                <a:latin typeface="Times New Roman" panose="02020603050405020304" pitchFamily="18" charset="0"/>
              </a:rPr>
              <a:t>N </a:t>
            </a:r>
            <a:r>
              <a:rPr lang="zh-CN" altLang="en-US" dirty="0">
                <a:solidFill>
                  <a:srgbClr val="010000"/>
                </a:solidFill>
                <a:latin typeface="Times New Roman" panose="02020603050405020304" pitchFamily="18" charset="0"/>
              </a:rPr>
              <a:t>沟道</a:t>
            </a:r>
            <a:r>
              <a:rPr lang="zh-CN" altLang="en-US" dirty="0" smtClean="0">
                <a:solidFill>
                  <a:srgbClr val="010000"/>
                </a:solidFill>
                <a:latin typeface="Times New Roman" panose="02020603050405020304" pitchFamily="18" charset="0"/>
              </a:rPr>
              <a:t>增强型</a:t>
            </a:r>
            <a:r>
              <a:rPr lang="en-US" altLang="zh-CN" dirty="0">
                <a:solidFill>
                  <a:srgbClr val="010000"/>
                </a:solidFill>
                <a:latin typeface="Times New Roman" panose="02020603050405020304" pitchFamily="18" charset="0"/>
              </a:rPr>
              <a:t>MOSFET</a:t>
            </a:r>
            <a:r>
              <a:rPr lang="zh-CN" altLang="en-US" dirty="0" smtClean="0">
                <a:solidFill>
                  <a:srgbClr val="010000"/>
                </a:solidFill>
                <a:latin typeface="Times New Roman" panose="02020603050405020304" pitchFamily="18" charset="0"/>
              </a:rPr>
              <a:t>基本</a:t>
            </a:r>
            <a:endParaRPr lang="en-US" altLang="zh-CN" dirty="0" smtClean="0">
              <a:solidFill>
                <a:srgbClr val="010000"/>
              </a:solidFill>
              <a:latin typeface="Times New Roman" panose="02020603050405020304" pitchFamily="18" charset="0"/>
            </a:endParaRPr>
          </a:p>
          <a:p>
            <a:pPr>
              <a:lnSpc>
                <a:spcPct val="120000"/>
              </a:lnSpc>
              <a:spcBef>
                <a:spcPct val="0"/>
              </a:spcBef>
              <a:buClrTx/>
              <a:buSzTx/>
              <a:buFontTx/>
              <a:buNone/>
            </a:pPr>
            <a:r>
              <a:rPr lang="zh-CN" altLang="en-US" dirty="0" smtClean="0">
                <a:solidFill>
                  <a:srgbClr val="010000"/>
                </a:solidFill>
                <a:latin typeface="Times New Roman" panose="02020603050405020304" pitchFamily="18" charset="0"/>
              </a:rPr>
              <a:t>上</a:t>
            </a:r>
            <a:r>
              <a:rPr lang="zh-CN" altLang="en-US" dirty="0">
                <a:solidFill>
                  <a:srgbClr val="010000"/>
                </a:solidFill>
                <a:latin typeface="Times New Roman" panose="02020603050405020304" pitchFamily="18" charset="0"/>
              </a:rPr>
              <a:t>是一种左右对称的拓扑结构，它是在</a:t>
            </a:r>
            <a:r>
              <a:rPr lang="en-US" altLang="zh-CN" dirty="0">
                <a:solidFill>
                  <a:srgbClr val="010000"/>
                </a:solidFill>
                <a:latin typeface="Times New Roman" panose="02020603050405020304" pitchFamily="18" charset="0"/>
              </a:rPr>
              <a:t> P </a:t>
            </a:r>
            <a:r>
              <a:rPr lang="zh-CN" altLang="en-US" dirty="0">
                <a:solidFill>
                  <a:srgbClr val="010000"/>
                </a:solidFill>
                <a:latin typeface="Times New Roman" panose="02020603050405020304" pitchFamily="18" charset="0"/>
              </a:rPr>
              <a:t>型半导体上生成一层</a:t>
            </a:r>
            <a:r>
              <a:rPr lang="en-US" altLang="zh-CN" dirty="0">
                <a:solidFill>
                  <a:srgbClr val="010000"/>
                </a:solidFill>
                <a:latin typeface="Times New Roman" panose="02020603050405020304" pitchFamily="18" charset="0"/>
              </a:rPr>
              <a:t> </a:t>
            </a:r>
            <a:r>
              <a:rPr lang="en-US" altLang="zh-CN" b="1" dirty="0">
                <a:solidFill>
                  <a:srgbClr val="DE0BF1"/>
                </a:solidFill>
                <a:latin typeface="Times New Roman" panose="02020603050405020304" pitchFamily="18" charset="0"/>
              </a:rPr>
              <a:t>SiO</a:t>
            </a:r>
            <a:r>
              <a:rPr lang="en-US" altLang="zh-CN" b="1" baseline="-16000" dirty="0">
                <a:solidFill>
                  <a:srgbClr val="DE0BF1"/>
                </a:solidFill>
                <a:latin typeface="Times New Roman" panose="02020603050405020304" pitchFamily="18" charset="0"/>
              </a:rPr>
              <a:t>2</a:t>
            </a:r>
            <a:r>
              <a:rPr lang="en-US" altLang="zh-CN" b="1" dirty="0">
                <a:solidFill>
                  <a:srgbClr val="DE0BF1"/>
                </a:solidFill>
                <a:latin typeface="Times New Roman" panose="02020603050405020304" pitchFamily="18" charset="0"/>
              </a:rPr>
              <a:t> </a:t>
            </a:r>
            <a:r>
              <a:rPr lang="zh-CN" altLang="en-US" b="1" dirty="0">
                <a:solidFill>
                  <a:srgbClr val="DE0BF1"/>
                </a:solidFill>
                <a:highlight>
                  <a:srgbClr val="FFFF00"/>
                </a:highlight>
                <a:latin typeface="Times New Roman" panose="02020603050405020304" pitchFamily="18" charset="0"/>
              </a:rPr>
              <a:t>薄</a:t>
            </a:r>
            <a:r>
              <a:rPr lang="zh-CN" altLang="en-US" b="1" dirty="0">
                <a:solidFill>
                  <a:srgbClr val="DE0BF1"/>
                </a:solidFill>
                <a:latin typeface="Times New Roman" panose="02020603050405020304" pitchFamily="18" charset="0"/>
              </a:rPr>
              <a:t>膜</a:t>
            </a:r>
            <a:r>
              <a:rPr lang="zh-CN" altLang="en-US" b="1" dirty="0">
                <a:solidFill>
                  <a:srgbClr val="DE0BF1"/>
                </a:solidFill>
                <a:highlight>
                  <a:srgbClr val="FFFF00"/>
                </a:highlight>
                <a:latin typeface="Times New Roman" panose="02020603050405020304" pitchFamily="18" charset="0"/>
              </a:rPr>
              <a:t>绝缘</a:t>
            </a:r>
            <a:r>
              <a:rPr lang="zh-CN" altLang="en-US" b="1" dirty="0">
                <a:solidFill>
                  <a:srgbClr val="DE0BF1"/>
                </a:solidFill>
                <a:latin typeface="Times New Roman" panose="02020603050405020304" pitchFamily="18" charset="0"/>
              </a:rPr>
              <a:t>层</a:t>
            </a:r>
            <a:r>
              <a:rPr lang="zh-CN" altLang="en-US" dirty="0">
                <a:solidFill>
                  <a:srgbClr val="010000"/>
                </a:solidFill>
                <a:latin typeface="Times New Roman" panose="02020603050405020304" pitchFamily="18" charset="0"/>
              </a:rPr>
              <a:t>，然后用光刻工艺扩散两个高掺杂的</a:t>
            </a:r>
            <a:r>
              <a:rPr lang="en-US" altLang="zh-CN" dirty="0">
                <a:solidFill>
                  <a:srgbClr val="010000"/>
                </a:solidFill>
                <a:latin typeface="Times New Roman" panose="02020603050405020304" pitchFamily="18" charset="0"/>
              </a:rPr>
              <a:t> N </a:t>
            </a:r>
            <a:r>
              <a:rPr lang="zh-CN" altLang="en-US" dirty="0">
                <a:solidFill>
                  <a:srgbClr val="010000"/>
                </a:solidFill>
                <a:latin typeface="Times New Roman" panose="02020603050405020304" pitchFamily="18" charset="0"/>
              </a:rPr>
              <a:t>型区，从</a:t>
            </a:r>
            <a:r>
              <a:rPr lang="en-US" altLang="zh-CN" dirty="0">
                <a:solidFill>
                  <a:srgbClr val="010000"/>
                </a:solidFill>
                <a:latin typeface="Times New Roman" panose="02020603050405020304" pitchFamily="18" charset="0"/>
              </a:rPr>
              <a:t> N </a:t>
            </a:r>
            <a:r>
              <a:rPr lang="zh-CN" altLang="en-US" dirty="0">
                <a:solidFill>
                  <a:srgbClr val="010000"/>
                </a:solidFill>
                <a:latin typeface="Times New Roman" panose="02020603050405020304" pitchFamily="18" charset="0"/>
              </a:rPr>
              <a:t>型区引出电极，</a:t>
            </a:r>
            <a:endParaRPr lang="zh-CN" altLang="en-US" sz="2400" dirty="0">
              <a:solidFill>
                <a:srgbClr val="010000"/>
              </a:solidFill>
              <a:latin typeface="Times New Roman" panose="02020603050405020304" pitchFamily="18" charset="0"/>
            </a:endParaRPr>
          </a:p>
        </p:txBody>
      </p:sp>
      <p:graphicFrame>
        <p:nvGraphicFramePr>
          <p:cNvPr id="5" name="Object 20"/>
          <p:cNvGraphicFramePr>
            <a:graphicFrameLocks noChangeAspect="1"/>
          </p:cNvGraphicFramePr>
          <p:nvPr/>
        </p:nvGraphicFramePr>
        <p:xfrm>
          <a:off x="5553001" y="12988"/>
          <a:ext cx="3352800" cy="2924175"/>
        </p:xfrm>
        <a:graphic>
          <a:graphicData uri="http://schemas.openxmlformats.org/presentationml/2006/ole">
            <mc:AlternateContent xmlns:mc="http://schemas.openxmlformats.org/markup-compatibility/2006">
              <mc:Choice xmlns:v="urn:schemas-microsoft-com:vml" Requires="v">
                <p:oleObj spid="_x0000_s73750" name="BMP 图象" r:id="rId1" imgW="2918460" imgH="2556510" progId="Paint.Picture">
                  <p:embed/>
                </p:oleObj>
              </mc:Choice>
              <mc:Fallback>
                <p:oleObj name="BMP 图象" r:id="rId1" imgW="2918460" imgH="2556510" progId="Paint.Picture">
                  <p:embed/>
                  <p:pic>
                    <p:nvPicPr>
                      <p:cNvPr id="0" name="图片 737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3001" y="12988"/>
                        <a:ext cx="3352800" cy="2924175"/>
                      </a:xfrm>
                      <a:prstGeom prst="rect">
                        <a:avLst/>
                      </a:prstGeom>
                      <a:solidFill>
                        <a:srgbClr val="FFFFCC"/>
                      </a:solidFill>
                      <a:ln w="9525">
                        <a:solidFill>
                          <a:srgbClr val="2FC13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灯片编号占位符 7"/>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4294967295" end="429496729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4294967295" end="429496729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294967295" end="429496729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uiExpand="1" build="p"/>
      <p:bldP spid="4" grpId="0"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20"/>
          <p:cNvGraphicFramePr>
            <a:graphicFrameLocks noChangeAspect="1"/>
          </p:cNvGraphicFramePr>
          <p:nvPr/>
        </p:nvGraphicFramePr>
        <p:xfrm>
          <a:off x="5109771" y="2872393"/>
          <a:ext cx="3352800" cy="2924175"/>
        </p:xfrm>
        <a:graphic>
          <a:graphicData uri="http://schemas.openxmlformats.org/presentationml/2006/ole">
            <mc:AlternateContent xmlns:mc="http://schemas.openxmlformats.org/markup-compatibility/2006">
              <mc:Choice xmlns:v="urn:schemas-microsoft-com:vml" Requires="v">
                <p:oleObj spid="_x0000_s73750" name="BMP 图象" r:id="rId1" imgW="2918460" imgH="2556510" progId="Paint.Picture">
                  <p:embed/>
                </p:oleObj>
              </mc:Choice>
              <mc:Fallback>
                <p:oleObj name="BMP 图象" r:id="rId1" imgW="2918460" imgH="2556510" progId="Paint.Picture">
                  <p:embed/>
                  <p:pic>
                    <p:nvPicPr>
                      <p:cNvPr id="0" name="图片 737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9771" y="2872393"/>
                        <a:ext cx="3352800" cy="2924175"/>
                      </a:xfrm>
                      <a:prstGeom prst="rect">
                        <a:avLst/>
                      </a:prstGeom>
                      <a:solidFill>
                        <a:srgbClr val="FFFFCC"/>
                      </a:solidFill>
                      <a:ln w="9525">
                        <a:solidFill>
                          <a:srgbClr val="2FC13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Text Box 12"/>
          <p:cNvSpPr txBox="1">
            <a:spLocks noChangeArrowheads="1"/>
          </p:cNvSpPr>
          <p:nvPr/>
        </p:nvSpPr>
        <p:spPr bwMode="auto">
          <a:xfrm>
            <a:off x="234950" y="542925"/>
            <a:ext cx="8847455" cy="607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l">
              <a:lnSpc>
                <a:spcPct val="120000"/>
              </a:lnSpc>
              <a:spcBef>
                <a:spcPct val="0"/>
              </a:spcBef>
              <a:buClrTx/>
              <a:buSzTx/>
              <a:buFontTx/>
              <a:buNone/>
            </a:pPr>
            <a:r>
              <a:rPr lang="zh-CN" altLang="en-US" b="1" dirty="0">
                <a:solidFill>
                  <a:srgbClr val="FF6600"/>
                </a:solidFill>
                <a:latin typeface="Times New Roman" panose="02020603050405020304" pitchFamily="18" charset="0"/>
                <a:cs typeface="Times New Roman" panose="02020603050405020304" pitchFamily="18" charset="0"/>
              </a:rPr>
              <a:t>②工作原理</a:t>
            </a:r>
            <a:r>
              <a:rPr lang="zh-CN" altLang="en-US" dirty="0">
                <a:solidFill>
                  <a:srgbClr val="010000"/>
                </a:solidFill>
                <a:latin typeface="Times New Roman" panose="02020603050405020304" pitchFamily="18" charset="0"/>
                <a:cs typeface="Times New Roman" panose="02020603050405020304" pitchFamily="18" charset="0"/>
              </a:rPr>
              <a:t>（工作时，</a:t>
            </a:r>
            <a:r>
              <a:rPr lang="en-US" altLang="zh-CN" dirty="0">
                <a:solidFill>
                  <a:srgbClr val="010000"/>
                </a:solidFill>
                <a:latin typeface="Times New Roman" panose="02020603050405020304" pitchFamily="18" charset="0"/>
                <a:cs typeface="Times New Roman" panose="02020603050405020304" pitchFamily="18" charset="0"/>
              </a:rPr>
              <a:t>B、S</a:t>
            </a:r>
            <a:r>
              <a:rPr lang="zh-CN" altLang="en-US" dirty="0">
                <a:solidFill>
                  <a:srgbClr val="010000"/>
                </a:solidFill>
                <a:latin typeface="Times New Roman" panose="02020603050405020304" pitchFamily="18" charset="0"/>
                <a:cs typeface="Times New Roman" panose="02020603050405020304" pitchFamily="18" charset="0"/>
              </a:rPr>
              <a:t>接在一起）</a:t>
            </a:r>
            <a:r>
              <a:rPr lang="zh-CN" altLang="en-US" sz="2000" dirty="0">
                <a:solidFill>
                  <a:srgbClr val="FF5050"/>
                </a:solidFill>
                <a:latin typeface="Times New Roman" panose="02020603050405020304" pitchFamily="18" charset="0"/>
                <a:sym typeface="+mn-ea"/>
              </a:rPr>
              <a:t>（</a:t>
            </a:r>
            <a:r>
              <a:rPr lang="zh-CN" altLang="en-US" sz="2000" dirty="0" smtClean="0">
                <a:solidFill>
                  <a:srgbClr val="FF5050"/>
                </a:solidFill>
                <a:latin typeface="Times New Roman" panose="02020603050405020304" pitchFamily="18" charset="0"/>
                <a:sym typeface="+mn-ea"/>
                <a:hlinkClick r:id="rId3" action="ppaction://hlinkfile"/>
              </a:rPr>
              <a:t>动画</a:t>
            </a:r>
            <a:r>
              <a:rPr lang="en-US" altLang="zh-CN" sz="2000" dirty="0" smtClean="0">
                <a:solidFill>
                  <a:srgbClr val="FF5050"/>
                </a:solidFill>
                <a:latin typeface="Times New Roman" panose="02020603050405020304" pitchFamily="18" charset="0"/>
                <a:sym typeface="+mn-ea"/>
                <a:hlinkClick r:id="rId3" action="ppaction://hlinkfile"/>
              </a:rPr>
              <a:t>4-9</a:t>
            </a:r>
            <a:r>
              <a:rPr lang="zh-CN" altLang="en-US" sz="2000" dirty="0" smtClean="0">
                <a:solidFill>
                  <a:srgbClr val="FF5050"/>
                </a:solidFill>
                <a:latin typeface="Times New Roman" panose="02020603050405020304" pitchFamily="18" charset="0"/>
                <a:sym typeface="+mn-ea"/>
              </a:rPr>
              <a:t>）</a:t>
            </a:r>
            <a:endParaRPr lang="zh-CN" altLang="en-US" sz="2400" b="1" dirty="0">
              <a:solidFill>
                <a:srgbClr val="47A965"/>
              </a:solidFill>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p>
            <a:fld id="{9A0DB2DC-4C9A-4742-B13C-FB6460FD3503}" type="slidenum">
              <a:rPr lang="zh-CN" altLang="en-US" dirty="0"/>
            </a:fld>
            <a:endParaRPr lang="zh-CN" altLang="en-US" dirty="0"/>
          </a:p>
        </p:txBody>
      </p:sp>
      <p:grpSp>
        <p:nvGrpSpPr>
          <p:cNvPr id="23" name="组合 22"/>
          <p:cNvGrpSpPr/>
          <p:nvPr/>
        </p:nvGrpSpPr>
        <p:grpSpPr>
          <a:xfrm>
            <a:off x="4928235" y="3213100"/>
            <a:ext cx="1731645" cy="2843530"/>
            <a:chOff x="7761" y="5060"/>
            <a:chExt cx="2727" cy="4478"/>
          </a:xfrm>
        </p:grpSpPr>
        <p:cxnSp>
          <p:nvCxnSpPr>
            <p:cNvPr id="24" name="直接连接符 23"/>
            <p:cNvCxnSpPr/>
            <p:nvPr/>
          </p:nvCxnSpPr>
          <p:spPr>
            <a:xfrm flipH="1" flipV="1">
              <a:off x="7767" y="5060"/>
              <a:ext cx="15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7767" y="5060"/>
              <a:ext cx="26" cy="44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7761" y="9520"/>
              <a:ext cx="27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10488" y="8622"/>
              <a:ext cx="0"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Text Box 13"/>
          <p:cNvSpPr txBox="1">
            <a:spLocks noChangeArrowheads="1"/>
          </p:cNvSpPr>
          <p:nvPr/>
        </p:nvSpPr>
        <p:spPr bwMode="auto">
          <a:xfrm>
            <a:off x="248920" y="1628775"/>
            <a:ext cx="8216265" cy="1050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ClrTx/>
              <a:buSzTx/>
              <a:buFontTx/>
              <a:buNone/>
            </a:pPr>
            <a:r>
              <a:rPr lang="zh-CN" altLang="en-US">
                <a:solidFill>
                  <a:srgbClr val="010000"/>
                </a:solidFill>
                <a:latin typeface="Times New Roman" panose="02020603050405020304" pitchFamily="18" charset="0"/>
              </a:rPr>
              <a:t>      </a:t>
            </a:r>
            <a:r>
              <a:rPr lang="en-US" altLang="zh-CN">
                <a:solidFill>
                  <a:srgbClr val="010000"/>
                </a:solidFill>
                <a:latin typeface="Times New Roman" panose="02020603050405020304" pitchFamily="18" charset="0"/>
              </a:rPr>
              <a:t> </a:t>
            </a:r>
            <a:r>
              <a:rPr lang="zh-CN" altLang="en-US" sz="2400">
                <a:solidFill>
                  <a:schemeClr val="tx1"/>
                </a:solidFill>
                <a:latin typeface="Times New Roman" panose="02020603050405020304" pitchFamily="18" charset="0"/>
              </a:rPr>
              <a:t>当栅</a:t>
            </a:r>
            <a:r>
              <a:rPr lang="en-US" altLang="zh-CN" sz="2400">
                <a:solidFill>
                  <a:schemeClr val="tx1"/>
                </a:solidFill>
                <a:latin typeface="Times New Roman" panose="02020603050405020304" pitchFamily="18" charset="0"/>
              </a:rPr>
              <a:t>-</a:t>
            </a:r>
            <a:r>
              <a:rPr lang="zh-CN" altLang="en-US" sz="2400">
                <a:solidFill>
                  <a:schemeClr val="tx1"/>
                </a:solidFill>
                <a:latin typeface="Times New Roman" panose="02020603050405020304" pitchFamily="18" charset="0"/>
              </a:rPr>
              <a:t>源之间不加电压时</a:t>
            </a:r>
            <a:r>
              <a:rPr lang="zh-CN" altLang="en-US" sz="2400">
                <a:solidFill>
                  <a:srgbClr val="010000"/>
                </a:solidFill>
                <a:latin typeface="Times New Roman" panose="02020603050405020304" pitchFamily="18" charset="0"/>
              </a:rPr>
              <a:t>，漏源之间相当两个背靠背的二极管，即使在</a:t>
            </a:r>
            <a:r>
              <a:rPr lang="zh-CN" altLang="en-US" sz="2400">
                <a:solidFill>
                  <a:srgbClr val="010000"/>
                </a:solidFill>
                <a:latin typeface="Times New Roman" panose="02020603050405020304" pitchFamily="18" charset="0"/>
                <a:sym typeface="+mn-ea"/>
              </a:rPr>
              <a:t>漏</a:t>
            </a:r>
            <a:r>
              <a:rPr lang="en-US" altLang="zh-CN" sz="2400">
                <a:solidFill>
                  <a:srgbClr val="010000"/>
                </a:solidFill>
                <a:latin typeface="Times New Roman" panose="02020603050405020304" pitchFamily="18" charset="0"/>
                <a:sym typeface="+mn-ea"/>
              </a:rPr>
              <a:t>-</a:t>
            </a:r>
            <a:r>
              <a:rPr lang="zh-CN" altLang="en-US" sz="2400">
                <a:solidFill>
                  <a:srgbClr val="010000"/>
                </a:solidFill>
                <a:latin typeface="Times New Roman" panose="02020603050405020304" pitchFamily="18" charset="0"/>
                <a:sym typeface="+mn-ea"/>
              </a:rPr>
              <a:t>源</a:t>
            </a:r>
            <a:r>
              <a:rPr lang="zh-CN" altLang="en-US" sz="2400">
                <a:solidFill>
                  <a:srgbClr val="010000"/>
                </a:solidFill>
                <a:latin typeface="Times New Roman" panose="02020603050405020304" pitchFamily="18" charset="0"/>
              </a:rPr>
              <a:t>之间加上电压，也不会形成漏极电流。</a:t>
            </a:r>
            <a:endParaRPr lang="zh-CN" altLang="en-US" sz="2400" b="1">
              <a:solidFill>
                <a:srgbClr val="009999"/>
              </a:solidFill>
              <a:latin typeface="Times New Roman" panose="02020603050405020304" pitchFamily="18" charset="0"/>
            </a:endParaRPr>
          </a:p>
        </p:txBody>
      </p:sp>
      <p:sp>
        <p:nvSpPr>
          <p:cNvPr id="2" name="Text Box 12"/>
          <p:cNvSpPr txBox="1">
            <a:spLocks noChangeArrowheads="1"/>
          </p:cNvSpPr>
          <p:nvPr/>
        </p:nvSpPr>
        <p:spPr bwMode="auto">
          <a:xfrm>
            <a:off x="234950" y="1045210"/>
            <a:ext cx="8847455" cy="607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l">
              <a:lnSpc>
                <a:spcPct val="120000"/>
              </a:lnSpc>
              <a:spcBef>
                <a:spcPct val="0"/>
              </a:spcBef>
              <a:buClrTx/>
              <a:buSzTx/>
              <a:buFontTx/>
              <a:buNone/>
            </a:pPr>
            <a:r>
              <a:rPr lang="zh-CN" altLang="en-US" b="1" dirty="0">
                <a:solidFill>
                  <a:srgbClr val="009999"/>
                </a:solidFill>
                <a:latin typeface="Times New Roman" panose="02020603050405020304" pitchFamily="18" charset="0"/>
                <a:cs typeface="Times New Roman" panose="02020603050405020304" pitchFamily="18" charset="0"/>
              </a:rPr>
              <a:t>   </a:t>
            </a:r>
            <a:r>
              <a:rPr lang="zh-CN" altLang="en-US" noProof="0" dirty="0" smtClean="0">
                <a:ln>
                  <a:noFill/>
                </a:ln>
                <a:solidFill>
                  <a:srgbClr val="009900"/>
                </a:solidFill>
                <a:effectLst/>
                <a:uLnTx/>
                <a:uFillTx/>
                <a:latin typeface="Times New Roman" panose="02020603050405020304" pitchFamily="18" charset="0"/>
                <a:cs typeface="Times New Roman" panose="02020603050405020304" pitchFamily="18" charset="0"/>
                <a:sym typeface="+mn-ea"/>
              </a:rPr>
              <a:t>(a)</a:t>
            </a:r>
            <a:r>
              <a:rPr lang="en-US" altLang="zh-CN" noProof="0" dirty="0" smtClean="0">
                <a:ln>
                  <a:noFill/>
                </a:ln>
                <a:solidFill>
                  <a:srgbClr val="009900"/>
                </a:solidFill>
                <a:effectLst/>
                <a:uLnTx/>
                <a:uFillTx/>
                <a:latin typeface="Times New Roman" panose="02020603050405020304" pitchFamily="18" charset="0"/>
                <a:cs typeface="Times New Roman" panose="02020603050405020304" pitchFamily="18" charset="0"/>
                <a:sym typeface="+mn-ea"/>
              </a:rPr>
              <a:t> </a:t>
            </a:r>
            <a:r>
              <a:rPr lang="zh-CN" altLang="en-US" b="1" dirty="0">
                <a:solidFill>
                  <a:srgbClr val="47A965"/>
                </a:solidFill>
                <a:latin typeface="Times New Roman" panose="02020603050405020304" pitchFamily="18" charset="0"/>
                <a:cs typeface="Times New Roman" panose="02020603050405020304" pitchFamily="18" charset="0"/>
              </a:rPr>
              <a:t>栅源电压</a:t>
            </a:r>
            <a:r>
              <a:rPr lang="en-US" altLang="zh-CN" b="1" dirty="0">
                <a:solidFill>
                  <a:srgbClr val="47A965"/>
                </a:solidFill>
                <a:latin typeface="Times New Roman" panose="02020603050405020304" pitchFamily="18" charset="0"/>
                <a:cs typeface="Times New Roman" panose="02020603050405020304" pitchFamily="18" charset="0"/>
                <a:sym typeface="+mn-ea"/>
              </a:rPr>
              <a:t> </a:t>
            </a:r>
            <a:r>
              <a:rPr lang="en-US" altLang="zh-CN"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b="1" baseline="-25000" dirty="0">
                <a:solidFill>
                  <a:srgbClr val="0000FF"/>
                </a:solidFill>
                <a:latin typeface="Times New Roman" panose="02020603050405020304" pitchFamily="18" charset="0"/>
                <a:sym typeface="+mn-ea"/>
              </a:rPr>
              <a:t> </a:t>
            </a:r>
            <a:r>
              <a:rPr lang="zh-CN" altLang="en-US" b="1" dirty="0">
                <a:solidFill>
                  <a:srgbClr val="47A965"/>
                </a:solidFill>
                <a:latin typeface="Times New Roman" panose="02020603050405020304" pitchFamily="18" charset="0"/>
                <a:cs typeface="Times New Roman" panose="02020603050405020304" pitchFamily="18" charset="0"/>
              </a:rPr>
              <a:t>的控制作用</a:t>
            </a:r>
            <a:endParaRPr lang="zh-CN" altLang="en-US" sz="2400" b="1" dirty="0">
              <a:solidFill>
                <a:srgbClr val="47A965"/>
              </a:solidFill>
              <a:latin typeface="Times New Roman" panose="02020603050405020304" pitchFamily="18" charset="0"/>
              <a:cs typeface="Times New Roman" panose="02020603050405020304" pitchFamily="18" charset="0"/>
            </a:endParaRPr>
          </a:p>
        </p:txBody>
      </p:sp>
      <p:grpSp>
        <p:nvGrpSpPr>
          <p:cNvPr id="22" name="组合 21"/>
          <p:cNvGrpSpPr/>
          <p:nvPr/>
        </p:nvGrpSpPr>
        <p:grpSpPr>
          <a:xfrm>
            <a:off x="7037705" y="4127500"/>
            <a:ext cx="687070" cy="404495"/>
            <a:chOff x="2273" y="2656"/>
            <a:chExt cx="1082" cy="637"/>
          </a:xfrm>
          <a:solidFill>
            <a:srgbClr val="DE0BF1">
              <a:alpha val="30000"/>
            </a:srgbClr>
          </a:solidFill>
        </p:grpSpPr>
        <p:sp>
          <p:nvSpPr>
            <p:cNvPr id="4" name="矩形 3"/>
            <p:cNvSpPr/>
            <p:nvPr>
              <p:custDataLst>
                <p:tags r:id="rId4"/>
              </p:custDataLst>
            </p:nvPr>
          </p:nvSpPr>
          <p:spPr>
            <a:xfrm>
              <a:off x="2273" y="2669"/>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custDataLst>
                <p:tags r:id="rId5"/>
              </p:custDataLst>
            </p:nvPr>
          </p:nvSpPr>
          <p:spPr>
            <a:xfrm>
              <a:off x="3196" y="2656"/>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custDataLst>
                <p:tags r:id="rId6"/>
              </p:custDataLst>
            </p:nvPr>
          </p:nvSpPr>
          <p:spPr>
            <a:xfrm>
              <a:off x="2420" y="3143"/>
              <a:ext cx="794" cy="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 name="组合 7"/>
          <p:cNvGrpSpPr/>
          <p:nvPr/>
        </p:nvGrpSpPr>
        <p:grpSpPr>
          <a:xfrm>
            <a:off x="5577840" y="4110990"/>
            <a:ext cx="687070" cy="404495"/>
            <a:chOff x="2273" y="2656"/>
            <a:chExt cx="1082" cy="637"/>
          </a:xfrm>
          <a:solidFill>
            <a:srgbClr val="DE0BF1">
              <a:alpha val="30000"/>
            </a:srgbClr>
          </a:solidFill>
        </p:grpSpPr>
        <p:sp>
          <p:nvSpPr>
            <p:cNvPr id="9" name="矩形 8"/>
            <p:cNvSpPr/>
            <p:nvPr>
              <p:custDataLst>
                <p:tags r:id="rId7"/>
              </p:custDataLst>
            </p:nvPr>
          </p:nvSpPr>
          <p:spPr>
            <a:xfrm>
              <a:off x="2273" y="2669"/>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custDataLst>
                <p:tags r:id="rId8"/>
              </p:custDataLst>
            </p:nvPr>
          </p:nvSpPr>
          <p:spPr>
            <a:xfrm>
              <a:off x="3196" y="2656"/>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custDataLst>
                <p:tags r:id="rId9"/>
              </p:custDataLst>
            </p:nvPr>
          </p:nvSpPr>
          <p:spPr>
            <a:xfrm>
              <a:off x="2420" y="3143"/>
              <a:ext cx="794" cy="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childTnLst>
                                </p:cTn>
                              </p:par>
                            </p:childTnLst>
                          </p:cTn>
                        </p:par>
                        <p:par>
                          <p:cTn id="14" fill="hold">
                            <p:stCondLst>
                              <p:cond delay="500"/>
                            </p:stCondLst>
                            <p:childTnLst>
                              <p:par>
                                <p:cTn id="15" presetID="23" presetClass="entr" presetSubtype="16"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linds(horizont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linds(horizontal)">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48920" y="3195955"/>
            <a:ext cx="4475480" cy="2691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latinLnBrk="0" hangingPunct="1">
              <a:lnSpc>
                <a:spcPct val="120000"/>
              </a:lnSpc>
              <a:spcBef>
                <a:spcPts val="0"/>
              </a:spcBef>
              <a:spcAft>
                <a:spcPct val="0"/>
              </a:spcAft>
              <a:buClr>
                <a:srgbClr val="FF9966"/>
              </a:buClr>
              <a:buSzPct val="50000"/>
              <a:buFont typeface="Monotype Sorts" pitchFamily="2" charset="2"/>
              <a:buNone/>
              <a:defRPr/>
            </a:pP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若</a:t>
            </a: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 </a:t>
            </a:r>
            <a:r>
              <a:rPr kumimoji="1" lang="zh-CN" altLang="en-US" sz="2400" b="0" i="0" u="none" strike="noStrike" kern="1200" cap="none" spc="0" normalizeH="0" baseline="0" noProof="0" smtClean="0">
                <a:ln>
                  <a:noFill/>
                </a:ln>
                <a:solidFill>
                  <a:srgbClr val="F52950"/>
                </a:solidFill>
                <a:effectLst/>
                <a:uLnTx/>
                <a:uFillTx/>
                <a:latin typeface="Times New Roman" panose="02020603050405020304" pitchFamily="18" charset="0"/>
                <a:ea typeface="宋体" panose="02010600030101010101" pitchFamily="2" charset="-122"/>
              </a:rPr>
              <a:t>0＜</a:t>
            </a:r>
            <a:r>
              <a:rPr kumimoji="1" lang="en-US" altLang="zh-CN" sz="2400" b="1" i="1" u="none" strike="noStrike" kern="1200" cap="none" spc="0" normalizeH="0" baseline="0" noProof="0" smtClean="0">
                <a:ln>
                  <a:noFill/>
                </a:ln>
                <a:solidFill>
                  <a:srgbClr val="007032"/>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rPr>
              <a:t>V</a:t>
            </a:r>
            <a:r>
              <a:rPr kumimoji="1" lang="en-US" altLang="zh-CN" sz="2400" b="1" i="0" u="none" strike="noStrike" kern="1200" cap="none" spc="0" normalizeH="0" baseline="-25000" noProof="0" smtClean="0">
                <a:ln>
                  <a:noFill/>
                </a:ln>
                <a:solidFill>
                  <a:srgbClr val="007032"/>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rPr>
              <a:t>GS</a:t>
            </a:r>
            <a:r>
              <a:rPr kumimoji="1" lang="en-US" altLang="zh-CN" sz="2400" b="0" i="0" u="none" strike="noStrike" kern="1200" cap="none" spc="0" normalizeH="0" baseline="0" noProof="0" smtClean="0">
                <a:ln>
                  <a:noFill/>
                </a:ln>
                <a:solidFill>
                  <a:srgbClr val="F52950"/>
                </a:solidFill>
                <a:effectLst/>
                <a:uLnTx/>
                <a:uFillTx/>
                <a:latin typeface="Times New Roman" panose="02020603050405020304" pitchFamily="18" charset="0"/>
                <a:ea typeface="宋体" panose="02010600030101010101" pitchFamily="2" charset="-122"/>
              </a:rPr>
              <a:t>＜</a:t>
            </a:r>
            <a:r>
              <a:rPr kumimoji="1" lang="en-US" altLang="zh-CN" sz="2400" b="0" i="1" u="none" strike="noStrike" kern="1200" cap="none" spc="0" normalizeH="0" baseline="0" noProof="0" smtClean="0">
                <a:ln>
                  <a:noFill/>
                </a:ln>
                <a:solidFill>
                  <a:srgbClr val="F52950"/>
                </a:solidFill>
                <a:effectLst/>
                <a:highlight>
                  <a:srgbClr val="FFFF00"/>
                </a:highlight>
                <a:uLnTx/>
                <a:uFillTx/>
                <a:latin typeface="Times New Roman" panose="02020603050405020304" pitchFamily="18" charset="0"/>
                <a:ea typeface="宋体" panose="02010600030101010101" pitchFamily="2" charset="-122"/>
              </a:rPr>
              <a:t>V </a:t>
            </a:r>
            <a:r>
              <a:rPr kumimoji="1" lang="en-US" altLang="zh-CN" sz="2400" b="0" i="0" u="none" strike="noStrike" kern="1200" cap="none" spc="0" normalizeH="0" baseline="-25000" noProof="0" smtClean="0">
                <a:ln>
                  <a:noFill/>
                </a:ln>
                <a:solidFill>
                  <a:srgbClr val="F52950"/>
                </a:solidFill>
                <a:effectLst/>
                <a:highlight>
                  <a:srgbClr val="FFFF00"/>
                </a:highlight>
                <a:uLnTx/>
                <a:uFillTx/>
                <a:latin typeface="Times New Roman" panose="02020603050405020304" pitchFamily="18" charset="0"/>
                <a:ea typeface="宋体" panose="02010600030101010101" pitchFamily="2" charset="-122"/>
              </a:rPr>
              <a:t>GS(th)</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时，通过栅极和衬底间的电容作用，将靠近栅极下方的</a:t>
            </a: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P</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型半导体中的</a:t>
            </a:r>
            <a:r>
              <a:rPr kumimoji="1" lang="zh-CN" altLang="en-US" sz="2400" b="1" i="0" u="none" strike="noStrike" kern="1200" cap="none" spc="0" normalizeH="0" baseline="0" noProof="0" smtClean="0">
                <a:ln>
                  <a:noFill/>
                </a:ln>
                <a:solidFill>
                  <a:srgbClr val="0000FF"/>
                </a:solidFill>
                <a:effectLst/>
                <a:uLnTx/>
                <a:uFillTx/>
                <a:latin typeface="Times New Roman" panose="02020603050405020304" pitchFamily="18" charset="0"/>
                <a:ea typeface="宋体" panose="02010600030101010101" pitchFamily="2" charset="-122"/>
              </a:rPr>
              <a:t>空穴</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向下方排斥，出现了一薄层</a:t>
            </a:r>
            <a:r>
              <a:rPr kumimoji="1" lang="zh-CN" altLang="en-US" sz="2400" b="1" i="0" u="none" strike="noStrike" kern="1200" cap="none" spc="0" normalizeH="0" baseline="0" noProof="0" smtClean="0">
                <a:ln>
                  <a:noFill/>
                </a:ln>
                <a:solidFill>
                  <a:srgbClr val="0000FF"/>
                </a:solidFill>
                <a:effectLst/>
                <a:uLnTx/>
                <a:uFillTx/>
                <a:latin typeface="Times New Roman" panose="02020603050405020304" pitchFamily="18" charset="0"/>
                <a:ea typeface="宋体" panose="02010600030101010101" pitchFamily="2" charset="-122"/>
              </a:rPr>
              <a:t>负离子</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的</a:t>
            </a:r>
            <a:r>
              <a:rPr kumimoji="1" lang="zh-CN" altLang="en-US" sz="2400" b="1" i="0" u="none" strike="noStrike" kern="1200" cap="none" spc="0" normalizeH="0" baseline="0" noProof="0" smtClean="0">
                <a:ln>
                  <a:noFill/>
                </a:ln>
                <a:solidFill>
                  <a:srgbClr val="FF0000"/>
                </a:solidFill>
                <a:effectLst/>
                <a:uLnTx/>
                <a:uFillTx/>
                <a:latin typeface="Times New Roman" panose="02020603050405020304" pitchFamily="18" charset="0"/>
                <a:ea typeface="宋体" panose="02010600030101010101" pitchFamily="2" charset="-122"/>
              </a:rPr>
              <a:t>耗尽层</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a:t>
            </a:r>
            <a:endParaRPr kumimoji="1" lang="zh-CN" altLang="en-US" sz="2800" b="0" i="0" u="none" strike="noStrike" kern="1200" cap="none" spc="0" normalizeH="0" baseline="0" noProof="0" dirty="0" smtClean="0">
              <a:ln>
                <a:noFill/>
              </a:ln>
              <a:solidFill>
                <a:srgbClr val="010000"/>
              </a:solidFill>
              <a:effectLst/>
              <a:uLnTx/>
              <a:uFillTx/>
              <a:latin typeface="Arial" panose="020B0604020202020204"/>
              <a:ea typeface="宋体" panose="02010600030101010101" pitchFamily="2" charset="-122"/>
            </a:endParaRPr>
          </a:p>
        </p:txBody>
      </p:sp>
      <p:sp>
        <p:nvSpPr>
          <p:cNvPr id="2" name="Rectangle 3"/>
          <p:cNvSpPr txBox="1">
            <a:spLocks noChangeArrowheads="1"/>
          </p:cNvSpPr>
          <p:nvPr/>
        </p:nvSpPr>
        <p:spPr bwMode="auto">
          <a:xfrm>
            <a:off x="248920" y="2637790"/>
            <a:ext cx="4700270" cy="568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latinLnBrk="0" hangingPunct="1">
              <a:lnSpc>
                <a:spcPct val="120000"/>
              </a:lnSpc>
              <a:spcBef>
                <a:spcPts val="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      </a:t>
            </a:r>
            <a:r>
              <a:rPr kumimoji="1" lang="en-US" altLang="zh-CN" sz="28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 </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当栅</a:t>
            </a:r>
            <a:r>
              <a:rPr lang="en-US" altLang="zh-CN" sz="2400">
                <a:latin typeface="Times New Roman" panose="02020603050405020304" pitchFamily="18" charset="0"/>
                <a:sym typeface="+mn-ea"/>
              </a:rPr>
              <a:t>-</a:t>
            </a:r>
            <a:r>
              <a:rPr lang="zh-CN" altLang="en-US" sz="2400">
                <a:latin typeface="Times New Roman" panose="02020603050405020304" pitchFamily="18" charset="0"/>
                <a:sym typeface="+mn-ea"/>
              </a:rPr>
              <a:t>源间</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加有电压</a:t>
            </a: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 </a:t>
            </a:r>
            <a:r>
              <a:rPr lang="en-US" altLang="zh-CN" sz="2400" b="1" i="1" noProof="0" smtClean="0">
                <a:ln>
                  <a:noFill/>
                </a:ln>
                <a:solidFill>
                  <a:srgbClr val="007032"/>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sym typeface="+mn-ea"/>
              </a:rPr>
              <a:t>V</a:t>
            </a:r>
            <a:r>
              <a:rPr lang="en-US" altLang="zh-CN" sz="2400" b="1" baseline="-25000" noProof="0" smtClean="0">
                <a:ln>
                  <a:noFill/>
                </a:ln>
                <a:solidFill>
                  <a:srgbClr val="007032"/>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sym typeface="+mn-ea"/>
              </a:rPr>
              <a:t>GS </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时，</a:t>
            </a: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 </a:t>
            </a:r>
            <a:endParaRPr kumimoji="1" lang="en-US" altLang="zh-CN"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endParaRPr>
          </a:p>
        </p:txBody>
      </p:sp>
      <p:sp>
        <p:nvSpPr>
          <p:cNvPr id="3" name="Text Box 12"/>
          <p:cNvSpPr txBox="1">
            <a:spLocks noChangeArrowheads="1"/>
          </p:cNvSpPr>
          <p:nvPr/>
        </p:nvSpPr>
        <p:spPr bwMode="auto">
          <a:xfrm>
            <a:off x="234950" y="542925"/>
            <a:ext cx="8847455" cy="1124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l">
              <a:lnSpc>
                <a:spcPct val="120000"/>
              </a:lnSpc>
              <a:spcBef>
                <a:spcPct val="0"/>
              </a:spcBef>
              <a:buClrTx/>
              <a:buSzTx/>
              <a:buFontTx/>
              <a:buNone/>
            </a:pPr>
            <a:r>
              <a:rPr lang="zh-CN" altLang="en-US" b="1" dirty="0">
                <a:solidFill>
                  <a:srgbClr val="FF6600"/>
                </a:solidFill>
                <a:latin typeface="Times New Roman" panose="02020603050405020304" pitchFamily="18" charset="0"/>
                <a:cs typeface="Times New Roman" panose="02020603050405020304" pitchFamily="18" charset="0"/>
              </a:rPr>
              <a:t>②工作原理</a:t>
            </a:r>
            <a:r>
              <a:rPr lang="zh-CN" altLang="en-US" dirty="0">
                <a:solidFill>
                  <a:srgbClr val="010000"/>
                </a:solidFill>
                <a:latin typeface="Times New Roman" panose="02020603050405020304" pitchFamily="18" charset="0"/>
                <a:cs typeface="Times New Roman" panose="02020603050405020304" pitchFamily="18" charset="0"/>
              </a:rPr>
              <a:t>（工作时，</a:t>
            </a:r>
            <a:r>
              <a:rPr lang="en-US" altLang="zh-CN" dirty="0">
                <a:solidFill>
                  <a:srgbClr val="010000"/>
                </a:solidFill>
                <a:latin typeface="Times New Roman" panose="02020603050405020304" pitchFamily="18" charset="0"/>
                <a:cs typeface="Times New Roman" panose="02020603050405020304" pitchFamily="18" charset="0"/>
              </a:rPr>
              <a:t>B、S</a:t>
            </a:r>
            <a:r>
              <a:rPr lang="zh-CN" altLang="en-US" dirty="0">
                <a:solidFill>
                  <a:srgbClr val="010000"/>
                </a:solidFill>
                <a:latin typeface="Times New Roman" panose="02020603050405020304" pitchFamily="18" charset="0"/>
                <a:cs typeface="Times New Roman" panose="02020603050405020304" pitchFamily="18" charset="0"/>
              </a:rPr>
              <a:t>接在一起）</a:t>
            </a:r>
            <a:r>
              <a:rPr lang="zh-CN" altLang="en-US" sz="2000" dirty="0">
                <a:solidFill>
                  <a:srgbClr val="FF5050"/>
                </a:solidFill>
                <a:latin typeface="Times New Roman" panose="02020603050405020304" pitchFamily="18" charset="0"/>
                <a:sym typeface="+mn-ea"/>
              </a:rPr>
              <a:t>（</a:t>
            </a:r>
            <a:r>
              <a:rPr lang="zh-CN" altLang="en-US" sz="2000" dirty="0" smtClean="0">
                <a:solidFill>
                  <a:srgbClr val="FF5050"/>
                </a:solidFill>
                <a:latin typeface="Times New Roman" panose="02020603050405020304" pitchFamily="18" charset="0"/>
                <a:sym typeface="+mn-ea"/>
                <a:hlinkClick r:id="rId1" action="ppaction://hlinkfile"/>
              </a:rPr>
              <a:t>动画</a:t>
            </a:r>
            <a:r>
              <a:rPr lang="en-US" altLang="zh-CN" sz="2000" dirty="0" smtClean="0">
                <a:solidFill>
                  <a:srgbClr val="FF5050"/>
                </a:solidFill>
                <a:latin typeface="Times New Roman" panose="02020603050405020304" pitchFamily="18" charset="0"/>
                <a:sym typeface="+mn-ea"/>
                <a:hlinkClick r:id="rId1" action="ppaction://hlinkfile"/>
              </a:rPr>
              <a:t>4-9</a:t>
            </a:r>
            <a:r>
              <a:rPr lang="zh-CN" altLang="en-US" sz="2000" dirty="0" smtClean="0">
                <a:solidFill>
                  <a:srgbClr val="FF5050"/>
                </a:solidFill>
                <a:latin typeface="Times New Roman" panose="02020603050405020304" pitchFamily="18" charset="0"/>
                <a:sym typeface="+mn-ea"/>
              </a:rPr>
              <a:t>）</a:t>
            </a:r>
            <a:endParaRPr lang="zh-CN" altLang="en-US" dirty="0">
              <a:solidFill>
                <a:srgbClr val="009999"/>
              </a:solidFill>
              <a:latin typeface="Times New Roman" panose="02020603050405020304" pitchFamily="18" charset="0"/>
              <a:cs typeface="Times New Roman" panose="02020603050405020304" pitchFamily="18" charset="0"/>
            </a:endParaRPr>
          </a:p>
          <a:p>
            <a:pPr algn="l">
              <a:lnSpc>
                <a:spcPct val="120000"/>
              </a:lnSpc>
              <a:spcBef>
                <a:spcPct val="0"/>
              </a:spcBef>
              <a:buClrTx/>
              <a:buSzTx/>
              <a:buFontTx/>
              <a:buNone/>
            </a:pPr>
            <a:r>
              <a:rPr lang="zh-CN" altLang="en-US" b="1" dirty="0">
                <a:solidFill>
                  <a:srgbClr val="009999"/>
                </a:solidFill>
                <a:latin typeface="Times New Roman" panose="02020603050405020304" pitchFamily="18" charset="0"/>
                <a:cs typeface="Times New Roman" panose="02020603050405020304" pitchFamily="18" charset="0"/>
              </a:rPr>
              <a:t>   </a:t>
            </a:r>
            <a:r>
              <a:rPr lang="zh-CN" altLang="en-US" noProof="0" dirty="0" smtClean="0">
                <a:ln>
                  <a:noFill/>
                </a:ln>
                <a:solidFill>
                  <a:srgbClr val="009900"/>
                </a:solidFill>
                <a:effectLst/>
                <a:uLnTx/>
                <a:uFillTx/>
                <a:latin typeface="Times New Roman" panose="02020603050405020304" pitchFamily="18" charset="0"/>
                <a:cs typeface="Times New Roman" panose="02020603050405020304" pitchFamily="18" charset="0"/>
                <a:sym typeface="+mn-ea"/>
              </a:rPr>
              <a:t>(a)</a:t>
            </a:r>
            <a:r>
              <a:rPr lang="en-US" altLang="zh-CN" noProof="0" dirty="0" smtClean="0">
                <a:ln>
                  <a:noFill/>
                </a:ln>
                <a:solidFill>
                  <a:srgbClr val="009900"/>
                </a:solidFill>
                <a:effectLst/>
                <a:uLnTx/>
                <a:uFillTx/>
                <a:latin typeface="Times New Roman" panose="02020603050405020304" pitchFamily="18" charset="0"/>
                <a:cs typeface="Times New Roman" panose="02020603050405020304" pitchFamily="18" charset="0"/>
                <a:sym typeface="+mn-ea"/>
              </a:rPr>
              <a:t> </a:t>
            </a:r>
            <a:r>
              <a:rPr lang="zh-CN" altLang="en-US" b="1" dirty="0">
                <a:solidFill>
                  <a:srgbClr val="47A965"/>
                </a:solidFill>
                <a:latin typeface="Times New Roman" panose="02020603050405020304" pitchFamily="18" charset="0"/>
                <a:cs typeface="Times New Roman" panose="02020603050405020304" pitchFamily="18" charset="0"/>
              </a:rPr>
              <a:t>栅源电压</a:t>
            </a:r>
            <a:r>
              <a:rPr lang="en-US" altLang="zh-CN" b="1" dirty="0">
                <a:solidFill>
                  <a:srgbClr val="47A965"/>
                </a:solidFill>
                <a:latin typeface="Times New Roman" panose="02020603050405020304" pitchFamily="18" charset="0"/>
                <a:cs typeface="Times New Roman" panose="02020603050405020304" pitchFamily="18" charset="0"/>
                <a:sym typeface="+mn-ea"/>
              </a:rPr>
              <a:t> </a:t>
            </a:r>
            <a:r>
              <a:rPr lang="en-US" altLang="zh-CN"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b="1" baseline="-25000" dirty="0">
                <a:solidFill>
                  <a:srgbClr val="0000FF"/>
                </a:solidFill>
                <a:latin typeface="Times New Roman" panose="02020603050405020304" pitchFamily="18" charset="0"/>
                <a:sym typeface="+mn-ea"/>
              </a:rPr>
              <a:t> </a:t>
            </a:r>
            <a:r>
              <a:rPr lang="zh-CN" altLang="en-US" b="1" dirty="0">
                <a:solidFill>
                  <a:srgbClr val="47A965"/>
                </a:solidFill>
                <a:latin typeface="Times New Roman" panose="02020603050405020304" pitchFamily="18" charset="0"/>
                <a:cs typeface="Times New Roman" panose="02020603050405020304" pitchFamily="18" charset="0"/>
              </a:rPr>
              <a:t>的控制作用</a:t>
            </a:r>
            <a:endParaRPr lang="zh-CN" altLang="en-US" sz="2400" b="1" dirty="0">
              <a:solidFill>
                <a:srgbClr val="47A965"/>
              </a:solidFill>
              <a:latin typeface="Times New Roman" panose="02020603050405020304" pitchFamily="18" charset="0"/>
              <a:cs typeface="Times New Roman" panose="02020603050405020304" pitchFamily="18" charset="0"/>
            </a:endParaRPr>
          </a:p>
        </p:txBody>
      </p:sp>
      <p:sp>
        <p:nvSpPr>
          <p:cNvPr id="4" name="Text Box 13"/>
          <p:cNvSpPr txBox="1">
            <a:spLocks noChangeArrowheads="1"/>
          </p:cNvSpPr>
          <p:nvPr/>
        </p:nvSpPr>
        <p:spPr bwMode="auto">
          <a:xfrm>
            <a:off x="248920" y="1628775"/>
            <a:ext cx="8216265" cy="1050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ClrTx/>
              <a:buSzTx/>
              <a:buFontTx/>
              <a:buNone/>
            </a:pPr>
            <a:r>
              <a:rPr lang="zh-CN" altLang="en-US">
                <a:solidFill>
                  <a:srgbClr val="010000"/>
                </a:solidFill>
                <a:latin typeface="Times New Roman" panose="02020603050405020304" pitchFamily="18" charset="0"/>
              </a:rPr>
              <a:t>      </a:t>
            </a:r>
            <a:r>
              <a:rPr lang="en-US" altLang="zh-CN">
                <a:solidFill>
                  <a:srgbClr val="010000"/>
                </a:solidFill>
                <a:latin typeface="Times New Roman" panose="02020603050405020304" pitchFamily="18" charset="0"/>
              </a:rPr>
              <a:t> </a:t>
            </a:r>
            <a:r>
              <a:rPr lang="zh-CN" altLang="en-US" sz="2400">
                <a:solidFill>
                  <a:schemeClr val="tx1"/>
                </a:solidFill>
                <a:latin typeface="Times New Roman" panose="02020603050405020304" pitchFamily="18" charset="0"/>
              </a:rPr>
              <a:t>当栅</a:t>
            </a:r>
            <a:r>
              <a:rPr lang="en-US" altLang="zh-CN" sz="2400">
                <a:solidFill>
                  <a:schemeClr val="tx1"/>
                </a:solidFill>
                <a:latin typeface="Times New Roman" panose="02020603050405020304" pitchFamily="18" charset="0"/>
              </a:rPr>
              <a:t>-</a:t>
            </a:r>
            <a:r>
              <a:rPr lang="zh-CN" altLang="en-US" sz="2400">
                <a:solidFill>
                  <a:schemeClr val="tx1"/>
                </a:solidFill>
                <a:latin typeface="Times New Roman" panose="02020603050405020304" pitchFamily="18" charset="0"/>
              </a:rPr>
              <a:t>源之间不加电压时</a:t>
            </a:r>
            <a:r>
              <a:rPr lang="zh-CN" altLang="en-US" sz="2400">
                <a:solidFill>
                  <a:srgbClr val="010000"/>
                </a:solidFill>
                <a:latin typeface="Times New Roman" panose="02020603050405020304" pitchFamily="18" charset="0"/>
              </a:rPr>
              <a:t>，漏源之间相当两个背靠背的二极管，即使在</a:t>
            </a:r>
            <a:r>
              <a:rPr lang="zh-CN" altLang="en-US" sz="2400">
                <a:solidFill>
                  <a:srgbClr val="010000"/>
                </a:solidFill>
                <a:latin typeface="Times New Roman" panose="02020603050405020304" pitchFamily="18" charset="0"/>
                <a:sym typeface="+mn-ea"/>
              </a:rPr>
              <a:t>漏</a:t>
            </a:r>
            <a:r>
              <a:rPr lang="en-US" altLang="zh-CN" sz="2400">
                <a:solidFill>
                  <a:srgbClr val="010000"/>
                </a:solidFill>
                <a:latin typeface="Times New Roman" panose="02020603050405020304" pitchFamily="18" charset="0"/>
                <a:sym typeface="+mn-ea"/>
              </a:rPr>
              <a:t>-</a:t>
            </a:r>
            <a:r>
              <a:rPr lang="zh-CN" altLang="en-US" sz="2400">
                <a:solidFill>
                  <a:srgbClr val="010000"/>
                </a:solidFill>
                <a:latin typeface="Times New Roman" panose="02020603050405020304" pitchFamily="18" charset="0"/>
                <a:sym typeface="+mn-ea"/>
              </a:rPr>
              <a:t>源</a:t>
            </a:r>
            <a:r>
              <a:rPr lang="zh-CN" altLang="en-US" sz="2400">
                <a:solidFill>
                  <a:srgbClr val="010000"/>
                </a:solidFill>
                <a:latin typeface="Times New Roman" panose="02020603050405020304" pitchFamily="18" charset="0"/>
              </a:rPr>
              <a:t>之间加上电压，也不会形成漏极电流。</a:t>
            </a:r>
            <a:endParaRPr lang="zh-CN" altLang="en-US" sz="2400" b="1">
              <a:solidFill>
                <a:srgbClr val="009999"/>
              </a:solidFill>
              <a:latin typeface="Times New Roman" panose="02020603050405020304" pitchFamily="18" charset="0"/>
            </a:endParaRPr>
          </a:p>
        </p:txBody>
      </p:sp>
      <p:graphicFrame>
        <p:nvGraphicFramePr>
          <p:cNvPr id="5" name="Object 14"/>
          <p:cNvGraphicFramePr>
            <a:graphicFrameLocks noChangeAspect="1"/>
          </p:cNvGraphicFramePr>
          <p:nvPr/>
        </p:nvGraphicFramePr>
        <p:xfrm>
          <a:off x="5111552" y="2876580"/>
          <a:ext cx="3352800" cy="2924175"/>
        </p:xfrm>
        <a:graphic>
          <a:graphicData uri="http://schemas.openxmlformats.org/presentationml/2006/ole">
            <mc:AlternateContent xmlns:mc="http://schemas.openxmlformats.org/markup-compatibility/2006">
              <mc:Choice xmlns:v="urn:schemas-microsoft-com:vml" Requires="v">
                <p:oleObj spid="_x0000_s74774" name="BMP 图象" r:id="rId2" imgW="2918460" imgH="2556510" progId="Paint.Picture">
                  <p:embed/>
                </p:oleObj>
              </mc:Choice>
              <mc:Fallback>
                <p:oleObj name="BMP 图象" r:id="rId2" imgW="2918460" imgH="2556510" progId="Paint.Picture">
                  <p:embed/>
                  <p:pic>
                    <p:nvPicPr>
                      <p:cNvPr id="0" name="图片 747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552" y="2876580"/>
                        <a:ext cx="3352800" cy="2924175"/>
                      </a:xfrm>
                      <a:prstGeom prst="rect">
                        <a:avLst/>
                      </a:prstGeom>
                      <a:solidFill>
                        <a:srgbClr val="FFFFCC"/>
                      </a:solidFill>
                      <a:ln w="9525">
                        <a:solidFill>
                          <a:srgbClr val="2FC13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灯片编号占位符 6"/>
          <p:cNvSpPr>
            <a:spLocks noGrp="1"/>
          </p:cNvSpPr>
          <p:nvPr>
            <p:ph type="sldNum" sz="quarter" idx="12"/>
          </p:nvPr>
        </p:nvSpPr>
        <p:spPr/>
        <p:txBody>
          <a:bodyPr/>
          <a:p>
            <a:fld id="{9A0DB2DC-4C9A-4742-B13C-FB6460FD3503}" type="slidenum">
              <a:rPr lang="zh-CN" altLang="en-US" dirty="0"/>
            </a:fld>
            <a:endParaRPr lang="zh-CN" altLang="en-US" dirty="0"/>
          </a:p>
        </p:txBody>
      </p:sp>
      <p:grpSp>
        <p:nvGrpSpPr>
          <p:cNvPr id="14" name="组合 13"/>
          <p:cNvGrpSpPr/>
          <p:nvPr/>
        </p:nvGrpSpPr>
        <p:grpSpPr>
          <a:xfrm>
            <a:off x="4928235" y="3213100"/>
            <a:ext cx="1731645" cy="2843530"/>
            <a:chOff x="7761" y="5060"/>
            <a:chExt cx="2727" cy="4478"/>
          </a:xfrm>
        </p:grpSpPr>
        <p:cxnSp>
          <p:nvCxnSpPr>
            <p:cNvPr id="8" name="直接连接符 7"/>
            <p:cNvCxnSpPr/>
            <p:nvPr/>
          </p:nvCxnSpPr>
          <p:spPr>
            <a:xfrm flipH="1" flipV="1">
              <a:off x="7767" y="5060"/>
              <a:ext cx="15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flipV="1">
              <a:off x="7767" y="5060"/>
              <a:ext cx="26" cy="44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7761" y="9520"/>
              <a:ext cx="27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10488" y="8622"/>
              <a:ext cx="0"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5868035" y="2965450"/>
            <a:ext cx="783590" cy="429260"/>
            <a:chOff x="9241" y="4670"/>
            <a:chExt cx="1234" cy="676"/>
          </a:xfrm>
        </p:grpSpPr>
        <p:pic>
          <p:nvPicPr>
            <p:cNvPr id="15" name="图片 14"/>
            <p:cNvPicPr>
              <a:picLocks noChangeAspect="1"/>
            </p:cNvPicPr>
            <p:nvPr/>
          </p:nvPicPr>
          <p:blipFill>
            <a:blip r:embed="rId4"/>
            <a:stretch>
              <a:fillRect/>
            </a:stretch>
          </p:blipFill>
          <p:spPr>
            <a:xfrm>
              <a:off x="9468" y="4670"/>
              <a:ext cx="817" cy="677"/>
            </a:xfrm>
            <a:prstGeom prst="rect">
              <a:avLst/>
            </a:prstGeom>
          </p:spPr>
        </p:pic>
        <p:cxnSp>
          <p:nvCxnSpPr>
            <p:cNvPr id="16" name="直接连接符 15"/>
            <p:cNvCxnSpPr/>
            <p:nvPr/>
          </p:nvCxnSpPr>
          <p:spPr>
            <a:xfrm flipH="1" flipV="1">
              <a:off x="9341" y="5044"/>
              <a:ext cx="11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9241" y="4947"/>
              <a:ext cx="119" cy="1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2" name="组合 21"/>
          <p:cNvGrpSpPr/>
          <p:nvPr/>
        </p:nvGrpSpPr>
        <p:grpSpPr>
          <a:xfrm rot="0">
            <a:off x="5906135" y="2761615"/>
            <a:ext cx="1480820" cy="486410"/>
            <a:chOff x="9301" y="4262"/>
            <a:chExt cx="2332" cy="766"/>
          </a:xfrm>
        </p:grpSpPr>
        <p:cxnSp>
          <p:nvCxnSpPr>
            <p:cNvPr id="19" name="直接连接符 18"/>
            <p:cNvCxnSpPr/>
            <p:nvPr/>
          </p:nvCxnSpPr>
          <p:spPr>
            <a:xfrm flipH="1" flipV="1">
              <a:off x="11622" y="4292"/>
              <a:ext cx="0" cy="73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9301" y="4262"/>
              <a:ext cx="0" cy="68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9309" y="4266"/>
              <a:ext cx="2324"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7452360" y="2853055"/>
            <a:ext cx="1141095" cy="497205"/>
          </a:xfrm>
          <a:prstGeom prst="rect">
            <a:avLst/>
          </a:prstGeom>
          <a:noFill/>
        </p:spPr>
        <p:txBody>
          <a:bodyPr wrap="square" rtlCol="0">
            <a:spAutoFit/>
          </a:bodyPr>
          <a:p>
            <a:pPr marL="0" indent="0">
              <a:lnSpc>
                <a:spcPct val="110000"/>
              </a:lnSpc>
              <a:buNone/>
            </a:pPr>
            <a:r>
              <a:rPr lang="en-US" altLang="zh-CN" b="1" i="1" noProof="0" dirty="0" smtClean="0">
                <a:ln>
                  <a:noFill/>
                </a:ln>
                <a:solidFill>
                  <a:srgbClr val="0000FF"/>
                </a:solidFill>
                <a:effectLst/>
                <a:uLnTx/>
                <a:uFillTx/>
                <a:sym typeface="+mn-ea"/>
              </a:rPr>
              <a:t>V</a:t>
            </a:r>
            <a:r>
              <a:rPr lang="en-US" altLang="zh-CN" b="1" baseline="-25000" noProof="0" dirty="0" smtClean="0">
                <a:ln>
                  <a:noFill/>
                </a:ln>
                <a:solidFill>
                  <a:srgbClr val="0000FF"/>
                </a:solidFill>
                <a:effectLst/>
                <a:uLnTx/>
                <a:uFillTx/>
                <a:sym typeface="+mn-ea"/>
              </a:rPr>
              <a:t>DS</a:t>
            </a:r>
            <a:r>
              <a:rPr lang="en-US" altLang="zh-CN" sz="2400" b="1" dirty="0" smtClean="0">
                <a:latin typeface="Times New Roman" panose="02020603050405020304" pitchFamily="18" charset="0"/>
                <a:cs typeface="Times New Roman" panose="02020603050405020304" pitchFamily="18" charset="0"/>
              </a:rPr>
              <a:t>=0</a:t>
            </a:r>
            <a:endParaRPr lang="en-US" altLang="zh-CN" sz="2400" b="1" dirty="0" smtClean="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7037705" y="4127500"/>
            <a:ext cx="687070" cy="404495"/>
            <a:chOff x="2273" y="2656"/>
            <a:chExt cx="1082" cy="637"/>
          </a:xfrm>
          <a:solidFill>
            <a:srgbClr val="DE0BF1">
              <a:alpha val="30000"/>
            </a:srgbClr>
          </a:solidFill>
        </p:grpSpPr>
        <p:sp>
          <p:nvSpPr>
            <p:cNvPr id="23" name="矩形 22"/>
            <p:cNvSpPr/>
            <p:nvPr>
              <p:custDataLst>
                <p:tags r:id="rId5"/>
              </p:custDataLst>
            </p:nvPr>
          </p:nvSpPr>
          <p:spPr>
            <a:xfrm>
              <a:off x="2273" y="2669"/>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custDataLst>
                <p:tags r:id="rId6"/>
              </p:custDataLst>
            </p:nvPr>
          </p:nvSpPr>
          <p:spPr>
            <a:xfrm>
              <a:off x="3196" y="2656"/>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custDataLst>
                <p:tags r:id="rId7"/>
              </p:custDataLst>
            </p:nvPr>
          </p:nvSpPr>
          <p:spPr>
            <a:xfrm>
              <a:off x="2420" y="3143"/>
              <a:ext cx="794" cy="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6" name="组合 25"/>
          <p:cNvGrpSpPr/>
          <p:nvPr/>
        </p:nvGrpSpPr>
        <p:grpSpPr>
          <a:xfrm>
            <a:off x="5577840" y="4110990"/>
            <a:ext cx="687070" cy="404495"/>
            <a:chOff x="2273" y="2656"/>
            <a:chExt cx="1082" cy="637"/>
          </a:xfrm>
          <a:solidFill>
            <a:srgbClr val="DE0BF1">
              <a:alpha val="30000"/>
            </a:srgbClr>
          </a:solidFill>
        </p:grpSpPr>
        <p:sp>
          <p:nvSpPr>
            <p:cNvPr id="27" name="矩形 26"/>
            <p:cNvSpPr/>
            <p:nvPr>
              <p:custDataLst>
                <p:tags r:id="rId8"/>
              </p:custDataLst>
            </p:nvPr>
          </p:nvSpPr>
          <p:spPr>
            <a:xfrm>
              <a:off x="2273" y="2669"/>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custDataLst>
                <p:tags r:id="rId9"/>
              </p:custDataLst>
            </p:nvPr>
          </p:nvSpPr>
          <p:spPr>
            <a:xfrm>
              <a:off x="3196" y="2656"/>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矩形 28"/>
            <p:cNvSpPr/>
            <p:nvPr>
              <p:custDataLst>
                <p:tags r:id="rId10"/>
              </p:custDataLst>
            </p:nvPr>
          </p:nvSpPr>
          <p:spPr>
            <a:xfrm>
              <a:off x="2420" y="3143"/>
              <a:ext cx="794" cy="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0" name="矩形 29"/>
          <p:cNvSpPr/>
          <p:nvPr/>
        </p:nvSpPr>
        <p:spPr>
          <a:xfrm>
            <a:off x="6238240" y="4135755"/>
            <a:ext cx="791845" cy="184785"/>
          </a:xfrm>
          <a:prstGeom prst="rect">
            <a:avLst/>
          </a:prstGeom>
          <a:solidFill>
            <a:srgbClr val="DE0BF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blinds(horizontal)">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2" grpId="0" bldLvl="0" animBg="1"/>
      <p:bldP spid="9" grpId="0"/>
      <p:bldP spid="30"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23" name="Object 15"/>
          <p:cNvGraphicFramePr>
            <a:graphicFrameLocks noChangeAspect="1"/>
          </p:cNvGraphicFramePr>
          <p:nvPr/>
        </p:nvGraphicFramePr>
        <p:xfrm>
          <a:off x="4932363" y="1773238"/>
          <a:ext cx="4038600" cy="3079750"/>
        </p:xfrm>
        <a:graphic>
          <a:graphicData uri="http://schemas.openxmlformats.org/presentationml/2006/ole">
            <mc:AlternateContent xmlns:mc="http://schemas.openxmlformats.org/markup-compatibility/2006">
              <mc:Choice xmlns:v="urn:schemas-microsoft-com:vml" Requires="v">
                <p:oleObj spid="_x0000_s10335" name="BMP 图象" r:id="rId1" imgW="3171190" imgH="2428875" progId="Paint.Picture">
                  <p:embed/>
                </p:oleObj>
              </mc:Choice>
              <mc:Fallback>
                <p:oleObj name="BMP 图象" r:id="rId1" imgW="3171190" imgH="2428875" progId="Paint.Picture">
                  <p:embed/>
                  <p:pic>
                    <p:nvPicPr>
                      <p:cNvPr id="0" name="图片 10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1773238"/>
                        <a:ext cx="4038600" cy="307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椭圆 4"/>
          <p:cNvSpPr/>
          <p:nvPr>
            <p:custDataLst>
              <p:tags r:id="rId3"/>
            </p:custDataLst>
          </p:nvPr>
        </p:nvSpPr>
        <p:spPr>
          <a:xfrm>
            <a:off x="6880225" y="3140710"/>
            <a:ext cx="144145" cy="1441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219" name="Text Box 4"/>
          <p:cNvSpPr txBox="1">
            <a:spLocks noChangeArrowheads="1"/>
          </p:cNvSpPr>
          <p:nvPr/>
        </p:nvSpPr>
        <p:spPr bwMode="auto">
          <a:xfrm>
            <a:off x="483510" y="1369516"/>
            <a:ext cx="3816350" cy="4892675"/>
          </a:xfrm>
          <a:prstGeom prst="rect">
            <a:avLst/>
          </a:prstGeom>
          <a:solidFill>
            <a:schemeClr val="accent3">
              <a:lumMod val="20000"/>
              <a:lumOff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defRPr kumimoji="1" sz="2800">
                <a:solidFill>
                  <a:srgbClr val="000000"/>
                </a:solidFill>
                <a:latin typeface="宋体" panose="02010600030101010101" pitchFamily="2" charset="-122"/>
                <a:ea typeface="宋体" panose="02010600030101010101" pitchFamily="2" charset="-122"/>
              </a:defRPr>
            </a:lvl1pPr>
            <a:lvl2pPr marL="742950" indent="-285750" algn="just">
              <a:defRPr kumimoji="1" sz="2800">
                <a:solidFill>
                  <a:srgbClr val="000000"/>
                </a:solidFill>
                <a:latin typeface="宋体" panose="02010600030101010101" pitchFamily="2" charset="-122"/>
                <a:ea typeface="宋体" panose="02010600030101010101" pitchFamily="2" charset="-122"/>
              </a:defRPr>
            </a:lvl2pPr>
            <a:lvl3pPr marL="1143000" indent="-228600" algn="just">
              <a:defRPr kumimoji="1" sz="2800">
                <a:solidFill>
                  <a:srgbClr val="000000"/>
                </a:solidFill>
                <a:latin typeface="宋体" panose="02010600030101010101" pitchFamily="2" charset="-122"/>
                <a:ea typeface="宋体" panose="02010600030101010101" pitchFamily="2" charset="-122"/>
              </a:defRPr>
            </a:lvl3pPr>
            <a:lvl4pPr marL="1600200" indent="-228600" algn="just">
              <a:defRPr kumimoji="1" sz="2800">
                <a:solidFill>
                  <a:srgbClr val="000000"/>
                </a:solidFill>
                <a:latin typeface="宋体" panose="02010600030101010101" pitchFamily="2" charset="-122"/>
                <a:ea typeface="宋体" panose="02010600030101010101" pitchFamily="2" charset="-122"/>
              </a:defRPr>
            </a:lvl4pPr>
            <a:lvl5pPr marL="2057400" indent="-228600" algn="just">
              <a:defRPr kumimoji="1" sz="2800">
                <a:solidFill>
                  <a:srgbClr val="000000"/>
                </a:solidFill>
                <a:latin typeface="宋体" panose="02010600030101010101" pitchFamily="2" charset="-122"/>
                <a:ea typeface="宋体" panose="02010600030101010101" pitchFamily="2" charset="-122"/>
              </a:defRPr>
            </a:lvl5pPr>
            <a:lvl6pPr marL="25146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6pPr>
            <a:lvl7pPr marL="29718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7pPr>
            <a:lvl8pPr marL="34290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8pPr>
            <a:lvl9pPr marL="38862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9pPr>
          </a:lstStyle>
          <a:p>
            <a:r>
              <a:rPr lang="en-US" altLang="zh-CN" sz="2600" dirty="0" smtClean="0"/>
              <a:t>    </a:t>
            </a:r>
            <a:r>
              <a:rPr lang="zh-CN" altLang="en-US" sz="2600" dirty="0" smtClean="0"/>
              <a:t>本征半导体中自由电子空穴的运动是杂乱的，空穴的运动是靠相邻共价键中的价电子充填来实现，整个晶体呈电中性。</a:t>
            </a:r>
            <a:endParaRPr lang="zh-CN" altLang="en-US" sz="2600" dirty="0" smtClean="0"/>
          </a:p>
          <a:p>
            <a:r>
              <a:rPr lang="zh-CN" altLang="en-US" sz="2600" dirty="0" smtClean="0"/>
              <a:t> </a:t>
            </a:r>
            <a:r>
              <a:rPr lang="en-US" altLang="zh-CN" sz="2600" dirty="0" smtClean="0"/>
              <a:t>   </a:t>
            </a:r>
            <a:r>
              <a:rPr lang="zh-CN" altLang="en-US" sz="2600" dirty="0" smtClean="0"/>
              <a:t>外加电场时，自由电子的定向运动形成了</a:t>
            </a:r>
            <a:r>
              <a:rPr lang="zh-CN" altLang="en-US" sz="2600" dirty="0" smtClean="0">
                <a:solidFill>
                  <a:srgbClr val="FF0000"/>
                </a:solidFill>
              </a:rPr>
              <a:t>电子电流</a:t>
            </a:r>
            <a:r>
              <a:rPr lang="zh-CN" altLang="en-US" sz="2600" dirty="0" smtClean="0"/>
              <a:t>，空穴的定向运动形成</a:t>
            </a:r>
            <a:r>
              <a:rPr lang="zh-CN" altLang="en-US" sz="2600" dirty="0" smtClean="0">
                <a:solidFill>
                  <a:srgbClr val="FF0000"/>
                </a:solidFill>
              </a:rPr>
              <a:t>空穴电流</a:t>
            </a:r>
            <a:r>
              <a:rPr lang="zh-CN" altLang="en-US" sz="2600" dirty="0" smtClean="0"/>
              <a:t>，它们方向相反大小相等。</a:t>
            </a:r>
            <a:endParaRPr lang="zh-CN" altLang="en-US" sz="2600" dirty="0" smtClean="0"/>
          </a:p>
          <a:p>
            <a:r>
              <a:rPr lang="zh-CN" altLang="en-US" sz="2600" dirty="0" smtClean="0"/>
              <a:t> </a:t>
            </a:r>
            <a:r>
              <a:rPr lang="en-US" altLang="zh-CN" sz="2600" dirty="0" smtClean="0"/>
              <a:t>   </a:t>
            </a:r>
            <a:r>
              <a:rPr lang="zh-CN" altLang="en-US" sz="2600" dirty="0" smtClean="0"/>
              <a:t>本征硅中的电流为两个电流之和。</a:t>
            </a:r>
            <a:endParaRPr lang="zh-CN" altLang="en-US" sz="2600" dirty="0" smtClean="0"/>
          </a:p>
        </p:txBody>
      </p:sp>
      <p:sp>
        <p:nvSpPr>
          <p:cNvPr id="9220" name="Line 6"/>
          <p:cNvSpPr>
            <a:spLocks noChangeShapeType="1"/>
          </p:cNvSpPr>
          <p:nvPr/>
        </p:nvSpPr>
        <p:spPr bwMode="auto">
          <a:xfrm>
            <a:off x="4787900" y="1773238"/>
            <a:ext cx="0" cy="3810000"/>
          </a:xfrm>
          <a:prstGeom prst="line">
            <a:avLst/>
          </a:prstGeom>
          <a:noFill/>
          <a:ln w="57150">
            <a:pattFill prst="ltVert">
              <a:fgClr>
                <a:srgbClr val="0000FF"/>
              </a:fgClr>
              <a:bgClr>
                <a:schemeClr val="accent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ctr"/>
          <a:lstStyle/>
          <a:p>
            <a:endParaRPr lang="zh-CN" altLang="en-US" sz="2800" smtClean="0">
              <a:solidFill>
                <a:srgbClr val="000000"/>
              </a:solidFill>
              <a:latin typeface="宋体" panose="02010600030101010101" pitchFamily="2" charset="-122"/>
            </a:endParaRPr>
          </a:p>
        </p:txBody>
      </p:sp>
      <p:sp>
        <p:nvSpPr>
          <p:cNvPr id="9221" name="Text Box 11"/>
          <p:cNvSpPr txBox="1">
            <a:spLocks noChangeArrowheads="1"/>
          </p:cNvSpPr>
          <p:nvPr/>
        </p:nvSpPr>
        <p:spPr bwMode="auto">
          <a:xfrm>
            <a:off x="6228184" y="5486400"/>
            <a:ext cx="2057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defRPr kumimoji="1" sz="2800">
                <a:solidFill>
                  <a:srgbClr val="000000"/>
                </a:solidFill>
                <a:latin typeface="宋体" panose="02010600030101010101" pitchFamily="2" charset="-122"/>
                <a:ea typeface="宋体" panose="02010600030101010101" pitchFamily="2" charset="-122"/>
              </a:defRPr>
            </a:lvl1pPr>
            <a:lvl2pPr marL="742950" indent="-285750" algn="just">
              <a:defRPr kumimoji="1" sz="2800">
                <a:solidFill>
                  <a:srgbClr val="000000"/>
                </a:solidFill>
                <a:latin typeface="宋体" panose="02010600030101010101" pitchFamily="2" charset="-122"/>
                <a:ea typeface="宋体" panose="02010600030101010101" pitchFamily="2" charset="-122"/>
              </a:defRPr>
            </a:lvl2pPr>
            <a:lvl3pPr marL="1143000" indent="-228600" algn="just">
              <a:defRPr kumimoji="1" sz="2800">
                <a:solidFill>
                  <a:srgbClr val="000000"/>
                </a:solidFill>
                <a:latin typeface="宋体" panose="02010600030101010101" pitchFamily="2" charset="-122"/>
                <a:ea typeface="宋体" panose="02010600030101010101" pitchFamily="2" charset="-122"/>
              </a:defRPr>
            </a:lvl3pPr>
            <a:lvl4pPr marL="1600200" indent="-228600" algn="just">
              <a:defRPr kumimoji="1" sz="2800">
                <a:solidFill>
                  <a:srgbClr val="000000"/>
                </a:solidFill>
                <a:latin typeface="宋体" panose="02010600030101010101" pitchFamily="2" charset="-122"/>
                <a:ea typeface="宋体" panose="02010600030101010101" pitchFamily="2" charset="-122"/>
              </a:defRPr>
            </a:lvl4pPr>
            <a:lvl5pPr marL="2057400" indent="-228600" algn="just">
              <a:defRPr kumimoji="1" sz="2800">
                <a:solidFill>
                  <a:srgbClr val="000000"/>
                </a:solidFill>
                <a:latin typeface="宋体" panose="02010600030101010101" pitchFamily="2" charset="-122"/>
                <a:ea typeface="宋体" panose="02010600030101010101" pitchFamily="2" charset="-122"/>
              </a:defRPr>
            </a:lvl5pPr>
            <a:lvl6pPr marL="25146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6pPr>
            <a:lvl7pPr marL="29718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7pPr>
            <a:lvl8pPr marL="34290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8pPr>
            <a:lvl9pPr marL="38862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9pPr>
          </a:lstStyle>
          <a:p>
            <a:pPr algn="l" eaLnBrk="1" hangingPunct="1">
              <a:spcBef>
                <a:spcPct val="50000"/>
              </a:spcBef>
            </a:pPr>
            <a:r>
              <a:rPr lang="zh-CN" altLang="en-US" sz="2000" dirty="0" smtClean="0">
                <a:solidFill>
                  <a:srgbClr val="FF0000"/>
                </a:solidFill>
                <a:latin typeface="Times New Roman" panose="02020603050405020304" pitchFamily="18" charset="0"/>
              </a:rPr>
              <a:t>（</a:t>
            </a:r>
            <a:r>
              <a:rPr lang="zh-CN" altLang="en-US" sz="2000" dirty="0" smtClean="0">
                <a:solidFill>
                  <a:srgbClr val="FF0000"/>
                </a:solidFill>
                <a:latin typeface="Times New Roman" panose="02020603050405020304" pitchFamily="18" charset="0"/>
                <a:hlinkClick r:id="rId4" action="ppaction://hlinkfile"/>
              </a:rPr>
              <a:t>动画</a:t>
            </a:r>
            <a:r>
              <a:rPr lang="en-US" altLang="zh-CN" sz="2000" dirty="0" smtClean="0">
                <a:solidFill>
                  <a:srgbClr val="FF0000"/>
                </a:solidFill>
                <a:latin typeface="Times New Roman" panose="02020603050405020304" pitchFamily="18" charset="0"/>
                <a:hlinkClick r:id="rId4" action="ppaction://hlinkfile"/>
              </a:rPr>
              <a:t>4-2</a:t>
            </a:r>
            <a:r>
              <a:rPr lang="zh-CN" altLang="en-US" sz="2000" dirty="0" smtClean="0">
                <a:solidFill>
                  <a:srgbClr val="FF0000"/>
                </a:solidFill>
                <a:latin typeface="Times New Roman" panose="02020603050405020304" pitchFamily="18" charset="0"/>
              </a:rPr>
              <a:t>）</a:t>
            </a:r>
            <a:endParaRPr lang="zh-CN" altLang="en-US" sz="2400" dirty="0" smtClean="0">
              <a:solidFill>
                <a:srgbClr val="FF0000"/>
              </a:solidFill>
              <a:latin typeface="Times New Roman" panose="02020603050405020304" pitchFamily="18" charset="0"/>
            </a:endParaRPr>
          </a:p>
        </p:txBody>
      </p:sp>
      <p:sp>
        <p:nvSpPr>
          <p:cNvPr id="9222" name="Text Box 2"/>
          <p:cNvSpPr txBox="1">
            <a:spLocks noChangeArrowheads="1"/>
          </p:cNvSpPr>
          <p:nvPr/>
        </p:nvSpPr>
        <p:spPr bwMode="auto">
          <a:xfrm>
            <a:off x="5436235" y="5029200"/>
            <a:ext cx="35356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just">
              <a:defRPr kumimoji="1" sz="2800">
                <a:solidFill>
                  <a:srgbClr val="000000"/>
                </a:solidFill>
                <a:latin typeface="宋体" panose="02010600030101010101" pitchFamily="2" charset="-122"/>
                <a:ea typeface="宋体" panose="02010600030101010101" pitchFamily="2" charset="-122"/>
              </a:defRPr>
            </a:lvl1pPr>
            <a:lvl2pPr marL="742950" indent="-285750" algn="just">
              <a:defRPr kumimoji="1" sz="2800">
                <a:solidFill>
                  <a:srgbClr val="000000"/>
                </a:solidFill>
                <a:latin typeface="宋体" panose="02010600030101010101" pitchFamily="2" charset="-122"/>
                <a:ea typeface="宋体" panose="02010600030101010101" pitchFamily="2" charset="-122"/>
              </a:defRPr>
            </a:lvl2pPr>
            <a:lvl3pPr marL="1143000" indent="-228600" algn="just">
              <a:defRPr kumimoji="1" sz="2800">
                <a:solidFill>
                  <a:srgbClr val="000000"/>
                </a:solidFill>
                <a:latin typeface="宋体" panose="02010600030101010101" pitchFamily="2" charset="-122"/>
                <a:ea typeface="宋体" panose="02010600030101010101" pitchFamily="2" charset="-122"/>
              </a:defRPr>
            </a:lvl3pPr>
            <a:lvl4pPr marL="1600200" indent="-228600" algn="just">
              <a:defRPr kumimoji="1" sz="2800">
                <a:solidFill>
                  <a:srgbClr val="000000"/>
                </a:solidFill>
                <a:latin typeface="宋体" panose="02010600030101010101" pitchFamily="2" charset="-122"/>
                <a:ea typeface="宋体" panose="02010600030101010101" pitchFamily="2" charset="-122"/>
              </a:defRPr>
            </a:lvl4pPr>
            <a:lvl5pPr marL="2057400" indent="-228600" algn="just">
              <a:defRPr kumimoji="1" sz="2800">
                <a:solidFill>
                  <a:srgbClr val="000000"/>
                </a:solidFill>
                <a:latin typeface="宋体" panose="02010600030101010101" pitchFamily="2" charset="-122"/>
                <a:ea typeface="宋体" panose="02010600030101010101" pitchFamily="2" charset="-122"/>
              </a:defRPr>
            </a:lvl5pPr>
            <a:lvl6pPr marL="25146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6pPr>
            <a:lvl7pPr marL="29718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7pPr>
            <a:lvl8pPr marL="34290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8pPr>
            <a:lvl9pPr marL="38862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9pPr>
          </a:lstStyle>
          <a:p>
            <a:r>
              <a:rPr lang="en-US" altLang="zh-CN" sz="2400" dirty="0" smtClean="0">
                <a:solidFill>
                  <a:srgbClr val="FF0000"/>
                </a:solidFill>
                <a:latin typeface="Times New Roman" panose="02020603050405020304" pitchFamily="18" charset="0"/>
              </a:rPr>
              <a:t> </a:t>
            </a:r>
            <a:r>
              <a:rPr lang="zh-CN" altLang="en-US" sz="2400" dirty="0" smtClean="0">
                <a:solidFill>
                  <a:srgbClr val="FF0000"/>
                </a:solidFill>
                <a:latin typeface="Times New Roman" panose="02020603050405020304" pitchFamily="18" charset="0"/>
              </a:rPr>
              <a:t>空穴在晶格中的移动</a:t>
            </a:r>
            <a:endParaRPr lang="zh-CN" altLang="en-US" sz="2400" dirty="0" smtClean="0">
              <a:latin typeface="Times New Roman" panose="02020603050405020304" pitchFamily="18" charset="0"/>
            </a:endParaRPr>
          </a:p>
        </p:txBody>
      </p:sp>
      <p:sp>
        <p:nvSpPr>
          <p:cNvPr id="7174" name="Text Box 6"/>
          <p:cNvSpPr txBox="1">
            <a:spLocks noChangeArrowheads="1"/>
          </p:cNvSpPr>
          <p:nvPr/>
        </p:nvSpPr>
        <p:spPr bwMode="auto">
          <a:xfrm>
            <a:off x="178906" y="620806"/>
            <a:ext cx="4800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just">
              <a:defRPr>
                <a:solidFill>
                  <a:srgbClr val="660066"/>
                </a:solidFill>
                <a:latin typeface="黑体" panose="02010609060101010101" pitchFamily="49" charset="-122"/>
                <a:ea typeface="黑体" panose="02010609060101010101" pitchFamily="49" charset="-122"/>
              </a:defRPr>
            </a:lvl1pPr>
            <a:lvl2pPr marL="742950" indent="-285750" algn="just">
              <a:defRPr sz="2800">
                <a:solidFill>
                  <a:srgbClr val="000000"/>
                </a:solidFill>
                <a:latin typeface="宋体" panose="02010600030101010101" pitchFamily="2" charset="-122"/>
              </a:defRPr>
            </a:lvl2pPr>
            <a:lvl3pPr marL="1143000" indent="-228600" algn="just">
              <a:defRPr sz="2800">
                <a:solidFill>
                  <a:srgbClr val="000000"/>
                </a:solidFill>
                <a:latin typeface="宋体" panose="02010600030101010101" pitchFamily="2" charset="-122"/>
              </a:defRPr>
            </a:lvl3pPr>
            <a:lvl4pPr marL="1600200" indent="-228600" algn="just">
              <a:defRPr sz="2800">
                <a:solidFill>
                  <a:srgbClr val="000000"/>
                </a:solidFill>
                <a:latin typeface="宋体" panose="02010600030101010101" pitchFamily="2" charset="-122"/>
              </a:defRPr>
            </a:lvl4pPr>
            <a:lvl5pPr marL="2057400" indent="-228600" algn="just">
              <a:defRPr sz="2800">
                <a:solidFill>
                  <a:srgbClr val="000000"/>
                </a:solidFill>
                <a:latin typeface="宋体" panose="02010600030101010101" pitchFamily="2" charset="-122"/>
              </a:defRPr>
            </a:lvl5pPr>
            <a:lvl6pPr marL="2514600" indent="-228600" algn="just" eaLnBrk="0" fontAlgn="base" hangingPunct="0">
              <a:spcBef>
                <a:spcPct val="0"/>
              </a:spcBef>
              <a:spcAft>
                <a:spcPct val="0"/>
              </a:spcAft>
              <a:defRPr sz="2800">
                <a:solidFill>
                  <a:srgbClr val="000000"/>
                </a:solidFill>
                <a:latin typeface="宋体" panose="02010600030101010101" pitchFamily="2" charset="-122"/>
              </a:defRPr>
            </a:lvl6pPr>
            <a:lvl7pPr marL="2971800" indent="-228600" algn="just" eaLnBrk="0" fontAlgn="base" hangingPunct="0">
              <a:spcBef>
                <a:spcPct val="0"/>
              </a:spcBef>
              <a:spcAft>
                <a:spcPct val="0"/>
              </a:spcAft>
              <a:defRPr sz="2800">
                <a:solidFill>
                  <a:srgbClr val="000000"/>
                </a:solidFill>
                <a:latin typeface="宋体" panose="02010600030101010101" pitchFamily="2" charset="-122"/>
              </a:defRPr>
            </a:lvl7pPr>
            <a:lvl8pPr marL="3429000" indent="-228600" algn="just" eaLnBrk="0" fontAlgn="base" hangingPunct="0">
              <a:spcBef>
                <a:spcPct val="0"/>
              </a:spcBef>
              <a:spcAft>
                <a:spcPct val="0"/>
              </a:spcAft>
              <a:defRPr sz="2800">
                <a:solidFill>
                  <a:srgbClr val="000000"/>
                </a:solidFill>
                <a:latin typeface="宋体" panose="02010600030101010101" pitchFamily="2" charset="-122"/>
              </a:defRPr>
            </a:lvl8pPr>
            <a:lvl9pPr marL="3886200" indent="-228600" algn="just" eaLnBrk="0" fontAlgn="base" hangingPunct="0">
              <a:spcBef>
                <a:spcPct val="0"/>
              </a:spcBef>
              <a:spcAft>
                <a:spcPct val="0"/>
              </a:spcAft>
              <a:defRPr sz="2800">
                <a:solidFill>
                  <a:srgbClr val="000000"/>
                </a:solidFill>
                <a:latin typeface="宋体" panose="02010600030101010101" pitchFamily="2" charset="-122"/>
              </a:defRPr>
            </a:lvl9pPr>
          </a:lstStyle>
          <a:p>
            <a:r>
              <a:rPr lang="en-US" altLang="zh-CN" sz="2800" dirty="0" smtClean="0">
                <a:hlinkClick r:id="rId5" action="ppaction://hlinksldjump"/>
              </a:rPr>
              <a:t>(</a:t>
            </a:r>
            <a:r>
              <a:rPr lang="en-US" altLang="zh-CN" sz="2800" dirty="0">
                <a:hlinkClick r:id="rId5" action="ppaction://hlinksldjump"/>
              </a:rPr>
              <a:t>3)</a:t>
            </a:r>
            <a:r>
              <a:rPr lang="zh-CN" altLang="en-US" sz="2800" dirty="0">
                <a:hlinkClick r:id="rId5" action="ppaction://hlinksldjump"/>
              </a:rPr>
              <a:t>自由电子及空穴的移动</a:t>
            </a:r>
            <a:endParaRPr lang="zh-CN" altLang="en-US" sz="2800" dirty="0">
              <a:hlinkClick r:id="rId6"/>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
        <p:nvSpPr>
          <p:cNvPr id="3" name="椭圆 2"/>
          <p:cNvSpPr/>
          <p:nvPr/>
        </p:nvSpPr>
        <p:spPr>
          <a:xfrm>
            <a:off x="7452360" y="2708910"/>
            <a:ext cx="144145" cy="1441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椭圆 3"/>
          <p:cNvSpPr/>
          <p:nvPr>
            <p:custDataLst>
              <p:tags r:id="rId7"/>
            </p:custDataLst>
          </p:nvPr>
        </p:nvSpPr>
        <p:spPr>
          <a:xfrm>
            <a:off x="6880225" y="3140710"/>
            <a:ext cx="144145" cy="144145"/>
          </a:xfrm>
          <a:prstGeom prst="ellipse">
            <a:avLst/>
          </a:prstGeom>
          <a:solidFill>
            <a:srgbClr val="0000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椭圆 5"/>
          <p:cNvSpPr/>
          <p:nvPr>
            <p:custDataLst>
              <p:tags r:id="rId8"/>
            </p:custDataLst>
          </p:nvPr>
        </p:nvSpPr>
        <p:spPr>
          <a:xfrm>
            <a:off x="6334125" y="3743960"/>
            <a:ext cx="144145" cy="1441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custDataLst>
              <p:tags r:id="rId9"/>
            </p:custDataLst>
          </p:nvPr>
        </p:nvSpPr>
        <p:spPr>
          <a:xfrm>
            <a:off x="5924550" y="4149090"/>
            <a:ext cx="144145" cy="1441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custDataLst>
              <p:tags r:id="rId10"/>
            </p:custDataLst>
          </p:nvPr>
        </p:nvSpPr>
        <p:spPr>
          <a:xfrm>
            <a:off x="6334125" y="3743960"/>
            <a:ext cx="144145" cy="144145"/>
          </a:xfrm>
          <a:prstGeom prst="ellipse">
            <a:avLst/>
          </a:prstGeom>
          <a:solidFill>
            <a:srgbClr val="0000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custDataLst>
              <p:tags r:id="rId11"/>
            </p:custDataLst>
          </p:nvPr>
        </p:nvSpPr>
        <p:spPr>
          <a:xfrm>
            <a:off x="5916930" y="4141470"/>
            <a:ext cx="144145" cy="144145"/>
          </a:xfrm>
          <a:prstGeom prst="ellipse">
            <a:avLst/>
          </a:prstGeom>
          <a:solidFill>
            <a:srgbClr val="0000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486111 9.25926e-05 L 0.0625694 -0.0628704 " pathEditMode="relative" rAng="0" ptsTypes="">
                                      <p:cBhvr>
                                        <p:cTn id="6" dur="2000" fill="hold"/>
                                        <p:tgtEl>
                                          <p:spTgt spid="4"/>
                                        </p:tgtEl>
                                        <p:attrNameLst>
                                          <p:attrName>ppt_x</p:attrName>
                                          <p:attrName>ppt_y</p:attrName>
                                        </p:attrNameLst>
                                      </p:cBhvr>
                                      <p:rCtr x="34" y="-31"/>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0486111 9.25926e-05 L 0.0593056 -0.0878704 " pathEditMode="relative" rAng="0" ptsTypes="">
                                      <p:cBhvr>
                                        <p:cTn id="10" dur="2000" fill="hold"/>
                                        <p:tgtEl>
                                          <p:spTgt spid="9"/>
                                        </p:tgtEl>
                                        <p:attrNameLst>
                                          <p:attrName>ppt_x</p:attrName>
                                          <p:attrName>ppt_y</p:attrName>
                                        </p:attrNameLst>
                                      </p:cBhvr>
                                      <p:rCtr x="32" y="-31"/>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000347218 0.00268524 L 0.0498611 -0.0617593 " pathEditMode="relative" rAng="0" ptsTypes="">
                                      <p:cBhvr>
                                        <p:cTn id="14" dur="2000" fill="hold"/>
                                        <p:tgtEl>
                                          <p:spTgt spid="10"/>
                                        </p:tgtEl>
                                        <p:attrNameLst>
                                          <p:attrName>ppt_x</p:attrName>
                                          <p:attrName>ppt_y</p:attrName>
                                        </p:attrNameLst>
                                      </p:cBhvr>
                                      <p:rCtr x="25" y="-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bldLvl="0" animBg="1"/>
      <p:bldP spid="10" grpId="0" bldLvl="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2"/>
          <p:cNvSpPr txBox="1">
            <a:spLocks noChangeArrowheads="1"/>
          </p:cNvSpPr>
          <p:nvPr/>
        </p:nvSpPr>
        <p:spPr bwMode="auto">
          <a:xfrm>
            <a:off x="234950" y="542925"/>
            <a:ext cx="8847455" cy="1124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l">
              <a:lnSpc>
                <a:spcPct val="120000"/>
              </a:lnSpc>
              <a:spcBef>
                <a:spcPct val="0"/>
              </a:spcBef>
              <a:buClrTx/>
              <a:buSzTx/>
              <a:buFontTx/>
              <a:buNone/>
            </a:pPr>
            <a:r>
              <a:rPr lang="zh-CN" altLang="en-US" b="1" dirty="0">
                <a:solidFill>
                  <a:srgbClr val="FF6600"/>
                </a:solidFill>
                <a:latin typeface="Times New Roman" panose="02020603050405020304" pitchFamily="18" charset="0"/>
                <a:cs typeface="Times New Roman" panose="02020603050405020304" pitchFamily="18" charset="0"/>
              </a:rPr>
              <a:t>②工作原理</a:t>
            </a:r>
            <a:r>
              <a:rPr lang="zh-CN" altLang="en-US" dirty="0">
                <a:solidFill>
                  <a:srgbClr val="010000"/>
                </a:solidFill>
                <a:latin typeface="Times New Roman" panose="02020603050405020304" pitchFamily="18" charset="0"/>
                <a:cs typeface="Times New Roman" panose="02020603050405020304" pitchFamily="18" charset="0"/>
              </a:rPr>
              <a:t>（工作时，</a:t>
            </a:r>
            <a:r>
              <a:rPr lang="en-US" altLang="zh-CN" dirty="0">
                <a:solidFill>
                  <a:srgbClr val="010000"/>
                </a:solidFill>
                <a:latin typeface="Times New Roman" panose="02020603050405020304" pitchFamily="18" charset="0"/>
                <a:cs typeface="Times New Roman" panose="02020603050405020304" pitchFamily="18" charset="0"/>
              </a:rPr>
              <a:t>B、S</a:t>
            </a:r>
            <a:r>
              <a:rPr lang="zh-CN" altLang="en-US" dirty="0">
                <a:solidFill>
                  <a:srgbClr val="010000"/>
                </a:solidFill>
                <a:latin typeface="Times New Roman" panose="02020603050405020304" pitchFamily="18" charset="0"/>
                <a:cs typeface="Times New Roman" panose="02020603050405020304" pitchFamily="18" charset="0"/>
              </a:rPr>
              <a:t>接在一起）</a:t>
            </a:r>
            <a:r>
              <a:rPr lang="zh-CN" altLang="en-US" sz="2000" dirty="0">
                <a:solidFill>
                  <a:srgbClr val="FF5050"/>
                </a:solidFill>
                <a:latin typeface="Times New Roman" panose="02020603050405020304" pitchFamily="18" charset="0"/>
                <a:sym typeface="+mn-ea"/>
              </a:rPr>
              <a:t>（</a:t>
            </a:r>
            <a:r>
              <a:rPr lang="zh-CN" altLang="en-US" sz="2000" dirty="0" smtClean="0">
                <a:solidFill>
                  <a:srgbClr val="FF5050"/>
                </a:solidFill>
                <a:latin typeface="Times New Roman" panose="02020603050405020304" pitchFamily="18" charset="0"/>
                <a:sym typeface="+mn-ea"/>
                <a:hlinkClick r:id="rId1" action="ppaction://hlinkfile"/>
              </a:rPr>
              <a:t>动画</a:t>
            </a:r>
            <a:r>
              <a:rPr lang="en-US" altLang="zh-CN" sz="2000" dirty="0" smtClean="0">
                <a:solidFill>
                  <a:srgbClr val="FF5050"/>
                </a:solidFill>
                <a:latin typeface="Times New Roman" panose="02020603050405020304" pitchFamily="18" charset="0"/>
                <a:sym typeface="+mn-ea"/>
                <a:hlinkClick r:id="rId1" action="ppaction://hlinkfile"/>
              </a:rPr>
              <a:t>4-9</a:t>
            </a:r>
            <a:r>
              <a:rPr lang="zh-CN" altLang="en-US" sz="2000" dirty="0" smtClean="0">
                <a:solidFill>
                  <a:srgbClr val="FF5050"/>
                </a:solidFill>
                <a:latin typeface="Times New Roman" panose="02020603050405020304" pitchFamily="18" charset="0"/>
                <a:sym typeface="+mn-ea"/>
              </a:rPr>
              <a:t>）</a:t>
            </a:r>
            <a:endParaRPr lang="zh-CN" altLang="en-US" dirty="0">
              <a:solidFill>
                <a:srgbClr val="009999"/>
              </a:solidFill>
              <a:latin typeface="Times New Roman" panose="02020603050405020304" pitchFamily="18" charset="0"/>
              <a:cs typeface="Times New Roman" panose="02020603050405020304" pitchFamily="18" charset="0"/>
            </a:endParaRPr>
          </a:p>
          <a:p>
            <a:pPr algn="l">
              <a:lnSpc>
                <a:spcPct val="120000"/>
              </a:lnSpc>
              <a:spcBef>
                <a:spcPct val="0"/>
              </a:spcBef>
              <a:buClrTx/>
              <a:buSzTx/>
              <a:buFontTx/>
              <a:buNone/>
            </a:pPr>
            <a:r>
              <a:rPr lang="zh-CN" altLang="en-US" b="1" dirty="0">
                <a:solidFill>
                  <a:srgbClr val="009999"/>
                </a:solidFill>
                <a:latin typeface="Times New Roman" panose="02020603050405020304" pitchFamily="18" charset="0"/>
                <a:cs typeface="Times New Roman" panose="02020603050405020304" pitchFamily="18" charset="0"/>
              </a:rPr>
              <a:t>   </a:t>
            </a:r>
            <a:r>
              <a:rPr lang="zh-CN" altLang="en-US" noProof="0" dirty="0" smtClean="0">
                <a:ln>
                  <a:noFill/>
                </a:ln>
                <a:solidFill>
                  <a:srgbClr val="009900"/>
                </a:solidFill>
                <a:effectLst/>
                <a:uLnTx/>
                <a:uFillTx/>
                <a:latin typeface="Times New Roman" panose="02020603050405020304" pitchFamily="18" charset="0"/>
                <a:cs typeface="Times New Roman" panose="02020603050405020304" pitchFamily="18" charset="0"/>
                <a:sym typeface="+mn-ea"/>
              </a:rPr>
              <a:t>(a)</a:t>
            </a:r>
            <a:r>
              <a:rPr lang="en-US" altLang="zh-CN" noProof="0" dirty="0" smtClean="0">
                <a:ln>
                  <a:noFill/>
                </a:ln>
                <a:solidFill>
                  <a:srgbClr val="009900"/>
                </a:solidFill>
                <a:effectLst/>
                <a:uLnTx/>
                <a:uFillTx/>
                <a:latin typeface="Times New Roman" panose="02020603050405020304" pitchFamily="18" charset="0"/>
                <a:cs typeface="Times New Roman" panose="02020603050405020304" pitchFamily="18" charset="0"/>
                <a:sym typeface="+mn-ea"/>
              </a:rPr>
              <a:t> </a:t>
            </a:r>
            <a:r>
              <a:rPr lang="zh-CN" altLang="en-US" b="1" dirty="0">
                <a:solidFill>
                  <a:srgbClr val="47A965"/>
                </a:solidFill>
                <a:latin typeface="Times New Roman" panose="02020603050405020304" pitchFamily="18" charset="0"/>
                <a:cs typeface="Times New Roman" panose="02020603050405020304" pitchFamily="18" charset="0"/>
              </a:rPr>
              <a:t>栅源电压</a:t>
            </a:r>
            <a:r>
              <a:rPr lang="en-US" altLang="zh-CN" b="1" dirty="0">
                <a:solidFill>
                  <a:srgbClr val="47A965"/>
                </a:solidFill>
                <a:latin typeface="Times New Roman" panose="02020603050405020304" pitchFamily="18" charset="0"/>
                <a:cs typeface="Times New Roman" panose="02020603050405020304" pitchFamily="18" charset="0"/>
              </a:rPr>
              <a:t> </a:t>
            </a:r>
            <a:r>
              <a:rPr lang="en-US" altLang="zh-CN"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b="1" baseline="-25000" dirty="0">
                <a:solidFill>
                  <a:srgbClr val="0000FF"/>
                </a:solidFill>
                <a:latin typeface="Times New Roman" panose="02020603050405020304" pitchFamily="18" charset="0"/>
                <a:sym typeface="+mn-ea"/>
              </a:rPr>
              <a:t> </a:t>
            </a:r>
            <a:r>
              <a:rPr lang="zh-CN" altLang="en-US" b="1" dirty="0">
                <a:solidFill>
                  <a:srgbClr val="47A965"/>
                </a:solidFill>
                <a:latin typeface="Times New Roman" panose="02020603050405020304" pitchFamily="18" charset="0"/>
                <a:cs typeface="Times New Roman" panose="02020603050405020304" pitchFamily="18" charset="0"/>
              </a:rPr>
              <a:t>的控制作用</a:t>
            </a:r>
            <a:endParaRPr lang="zh-CN" altLang="en-US" sz="2400" b="1" dirty="0">
              <a:solidFill>
                <a:srgbClr val="47A965"/>
              </a:solidFill>
              <a:latin typeface="Times New Roman" panose="02020603050405020304" pitchFamily="18" charset="0"/>
              <a:cs typeface="Times New Roman" panose="02020603050405020304" pitchFamily="18" charset="0"/>
            </a:endParaRPr>
          </a:p>
        </p:txBody>
      </p:sp>
      <p:sp>
        <p:nvSpPr>
          <p:cNvPr id="4" name="Text Box 13"/>
          <p:cNvSpPr txBox="1">
            <a:spLocks noChangeArrowheads="1"/>
          </p:cNvSpPr>
          <p:nvPr/>
        </p:nvSpPr>
        <p:spPr bwMode="auto">
          <a:xfrm>
            <a:off x="248920" y="1628775"/>
            <a:ext cx="8216265" cy="1050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ClrTx/>
              <a:buSzTx/>
              <a:buFontTx/>
              <a:buNone/>
            </a:pPr>
            <a:r>
              <a:rPr lang="zh-CN" altLang="en-US">
                <a:solidFill>
                  <a:srgbClr val="010000"/>
                </a:solidFill>
                <a:latin typeface="Times New Roman" panose="02020603050405020304" pitchFamily="18" charset="0"/>
              </a:rPr>
              <a:t>      </a:t>
            </a:r>
            <a:r>
              <a:rPr lang="en-US" altLang="zh-CN">
                <a:solidFill>
                  <a:srgbClr val="010000"/>
                </a:solidFill>
                <a:latin typeface="Times New Roman" panose="02020603050405020304" pitchFamily="18" charset="0"/>
              </a:rPr>
              <a:t> </a:t>
            </a:r>
            <a:r>
              <a:rPr lang="zh-CN" altLang="en-US" sz="2400">
                <a:solidFill>
                  <a:schemeClr val="tx1"/>
                </a:solidFill>
                <a:latin typeface="Times New Roman" panose="02020603050405020304" pitchFamily="18" charset="0"/>
              </a:rPr>
              <a:t>当栅</a:t>
            </a:r>
            <a:r>
              <a:rPr lang="en-US" altLang="zh-CN" sz="2400">
                <a:solidFill>
                  <a:schemeClr val="tx1"/>
                </a:solidFill>
                <a:latin typeface="Times New Roman" panose="02020603050405020304" pitchFamily="18" charset="0"/>
              </a:rPr>
              <a:t>-</a:t>
            </a:r>
            <a:r>
              <a:rPr lang="zh-CN" altLang="en-US" sz="2400">
                <a:solidFill>
                  <a:schemeClr val="tx1"/>
                </a:solidFill>
                <a:latin typeface="Times New Roman" panose="02020603050405020304" pitchFamily="18" charset="0"/>
              </a:rPr>
              <a:t>源之间不加电压时</a:t>
            </a:r>
            <a:r>
              <a:rPr lang="zh-CN" altLang="en-US" sz="2400">
                <a:solidFill>
                  <a:srgbClr val="010000"/>
                </a:solidFill>
                <a:latin typeface="Times New Roman" panose="02020603050405020304" pitchFamily="18" charset="0"/>
              </a:rPr>
              <a:t>，漏源之间相当两个背靠背的二极管，即使在</a:t>
            </a:r>
            <a:r>
              <a:rPr lang="zh-CN" altLang="en-US" sz="2400">
                <a:solidFill>
                  <a:srgbClr val="010000"/>
                </a:solidFill>
                <a:latin typeface="Times New Roman" panose="02020603050405020304" pitchFamily="18" charset="0"/>
                <a:sym typeface="+mn-ea"/>
              </a:rPr>
              <a:t>漏</a:t>
            </a:r>
            <a:r>
              <a:rPr lang="en-US" altLang="zh-CN" sz="2400">
                <a:solidFill>
                  <a:srgbClr val="010000"/>
                </a:solidFill>
                <a:latin typeface="Times New Roman" panose="02020603050405020304" pitchFamily="18" charset="0"/>
                <a:sym typeface="+mn-ea"/>
              </a:rPr>
              <a:t>-</a:t>
            </a:r>
            <a:r>
              <a:rPr lang="zh-CN" altLang="en-US" sz="2400">
                <a:solidFill>
                  <a:srgbClr val="010000"/>
                </a:solidFill>
                <a:latin typeface="Times New Roman" panose="02020603050405020304" pitchFamily="18" charset="0"/>
                <a:sym typeface="+mn-ea"/>
              </a:rPr>
              <a:t>源</a:t>
            </a:r>
            <a:r>
              <a:rPr lang="zh-CN" altLang="en-US" sz="2400">
                <a:solidFill>
                  <a:srgbClr val="010000"/>
                </a:solidFill>
                <a:latin typeface="Times New Roman" panose="02020603050405020304" pitchFamily="18" charset="0"/>
              </a:rPr>
              <a:t>之间加上电压，也不会形成漏极电流。</a:t>
            </a:r>
            <a:endParaRPr lang="zh-CN" altLang="en-US" sz="2400" b="1">
              <a:solidFill>
                <a:srgbClr val="009999"/>
              </a:solidFill>
              <a:latin typeface="Times New Roman" panose="02020603050405020304" pitchFamily="18" charset="0"/>
            </a:endParaRPr>
          </a:p>
        </p:txBody>
      </p:sp>
      <p:graphicFrame>
        <p:nvGraphicFramePr>
          <p:cNvPr id="5" name="Object 14"/>
          <p:cNvGraphicFramePr>
            <a:graphicFrameLocks noChangeAspect="1"/>
          </p:cNvGraphicFramePr>
          <p:nvPr/>
        </p:nvGraphicFramePr>
        <p:xfrm>
          <a:off x="5111552" y="2876580"/>
          <a:ext cx="3352800" cy="2924175"/>
        </p:xfrm>
        <a:graphic>
          <a:graphicData uri="http://schemas.openxmlformats.org/presentationml/2006/ole">
            <mc:AlternateContent xmlns:mc="http://schemas.openxmlformats.org/markup-compatibility/2006">
              <mc:Choice xmlns:v="urn:schemas-microsoft-com:vml" Requires="v">
                <p:oleObj spid="_x0000_s74774" name="BMP 图象" r:id="rId2" imgW="2918460" imgH="2556510" progId="Paint.Picture">
                  <p:embed/>
                </p:oleObj>
              </mc:Choice>
              <mc:Fallback>
                <p:oleObj name="BMP 图象" r:id="rId2" imgW="2918460" imgH="2556510" progId="Paint.Picture">
                  <p:embed/>
                  <p:pic>
                    <p:nvPicPr>
                      <p:cNvPr id="0" name="图片 747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552" y="2876580"/>
                        <a:ext cx="3352800" cy="2924175"/>
                      </a:xfrm>
                      <a:prstGeom prst="rect">
                        <a:avLst/>
                      </a:prstGeom>
                      <a:solidFill>
                        <a:srgbClr val="FFFFCC"/>
                      </a:solidFill>
                      <a:ln w="9525">
                        <a:solidFill>
                          <a:srgbClr val="2FC13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灯片编号占位符 6"/>
          <p:cNvSpPr>
            <a:spLocks noGrp="1"/>
          </p:cNvSpPr>
          <p:nvPr>
            <p:ph type="sldNum" sz="quarter" idx="12"/>
          </p:nvPr>
        </p:nvSpPr>
        <p:spPr/>
        <p:txBody>
          <a:bodyPr/>
          <a:p>
            <a:fld id="{9A0DB2DC-4C9A-4742-B13C-FB6460FD3503}" type="slidenum">
              <a:rPr lang="zh-CN" altLang="en-US" dirty="0"/>
            </a:fld>
            <a:endParaRPr lang="zh-CN" altLang="en-US" dirty="0"/>
          </a:p>
        </p:txBody>
      </p:sp>
      <p:grpSp>
        <p:nvGrpSpPr>
          <p:cNvPr id="14" name="组合 13"/>
          <p:cNvGrpSpPr/>
          <p:nvPr/>
        </p:nvGrpSpPr>
        <p:grpSpPr>
          <a:xfrm>
            <a:off x="4928235" y="3213100"/>
            <a:ext cx="1731645" cy="2843530"/>
            <a:chOff x="7761" y="5060"/>
            <a:chExt cx="2727" cy="4478"/>
          </a:xfrm>
        </p:grpSpPr>
        <p:cxnSp>
          <p:nvCxnSpPr>
            <p:cNvPr id="8" name="直接连接符 7"/>
            <p:cNvCxnSpPr/>
            <p:nvPr/>
          </p:nvCxnSpPr>
          <p:spPr>
            <a:xfrm flipH="1" flipV="1">
              <a:off x="7767" y="5060"/>
              <a:ext cx="15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flipV="1">
              <a:off x="7767" y="5060"/>
              <a:ext cx="26" cy="44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7761" y="9520"/>
              <a:ext cx="27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10488" y="8622"/>
              <a:ext cx="0"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5868035" y="2965450"/>
            <a:ext cx="783590" cy="429260"/>
            <a:chOff x="9241" y="4670"/>
            <a:chExt cx="1234" cy="676"/>
          </a:xfrm>
        </p:grpSpPr>
        <p:pic>
          <p:nvPicPr>
            <p:cNvPr id="15" name="图片 14"/>
            <p:cNvPicPr>
              <a:picLocks noChangeAspect="1"/>
            </p:cNvPicPr>
            <p:nvPr/>
          </p:nvPicPr>
          <p:blipFill>
            <a:blip r:embed="rId4"/>
            <a:stretch>
              <a:fillRect/>
            </a:stretch>
          </p:blipFill>
          <p:spPr>
            <a:xfrm>
              <a:off x="9468" y="4670"/>
              <a:ext cx="817" cy="677"/>
            </a:xfrm>
            <a:prstGeom prst="rect">
              <a:avLst/>
            </a:prstGeom>
          </p:spPr>
        </p:pic>
        <p:cxnSp>
          <p:nvCxnSpPr>
            <p:cNvPr id="16" name="直接连接符 15"/>
            <p:cNvCxnSpPr/>
            <p:nvPr/>
          </p:nvCxnSpPr>
          <p:spPr>
            <a:xfrm flipH="1" flipV="1">
              <a:off x="9341" y="5044"/>
              <a:ext cx="11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9241" y="4947"/>
              <a:ext cx="119" cy="1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2" name="组合 21"/>
          <p:cNvGrpSpPr/>
          <p:nvPr/>
        </p:nvGrpSpPr>
        <p:grpSpPr>
          <a:xfrm rot="0">
            <a:off x="5906135" y="2761615"/>
            <a:ext cx="1480820" cy="486410"/>
            <a:chOff x="9301" y="4262"/>
            <a:chExt cx="2332" cy="766"/>
          </a:xfrm>
        </p:grpSpPr>
        <p:cxnSp>
          <p:nvCxnSpPr>
            <p:cNvPr id="19" name="直接连接符 18"/>
            <p:cNvCxnSpPr/>
            <p:nvPr/>
          </p:nvCxnSpPr>
          <p:spPr>
            <a:xfrm flipH="1" flipV="1">
              <a:off x="11622" y="4292"/>
              <a:ext cx="0" cy="7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9301" y="4262"/>
              <a:ext cx="0" cy="6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9309" y="4266"/>
              <a:ext cx="23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5291455" y="188595"/>
            <a:ext cx="2769870" cy="2433320"/>
            <a:chOff x="1984" y="2452"/>
            <a:chExt cx="4362" cy="3832"/>
          </a:xfrm>
        </p:grpSpPr>
        <p:graphicFrame>
          <p:nvGraphicFramePr>
            <p:cNvPr id="26" name="Object 4"/>
            <p:cNvGraphicFramePr>
              <a:graphicFrameLocks noChangeAspect="1"/>
            </p:cNvGraphicFramePr>
            <p:nvPr/>
          </p:nvGraphicFramePr>
          <p:xfrm>
            <a:off x="1984" y="2452"/>
            <a:ext cx="4362" cy="3832"/>
          </p:xfrm>
          <a:graphic>
            <a:graphicData uri="http://schemas.openxmlformats.org/presentationml/2006/ole">
              <mc:AlternateContent xmlns:mc="http://schemas.openxmlformats.org/markup-compatibility/2006">
                <mc:Choice xmlns:v="urn:schemas-microsoft-com:vml" Requires="v">
                  <p:oleObj spid="_x0000_s27" name="Photo Editor 照片" r:id="rId5" imgW="8943975" imgH="7858125" progId="MSPhotoEd.3">
                    <p:embed/>
                  </p:oleObj>
                </mc:Choice>
                <mc:Fallback>
                  <p:oleObj name="Photo Editor 照片" r:id="rId5" imgW="8943975" imgH="7858125" progId="MSPhotoEd.3">
                    <p:embed/>
                    <p:pic>
                      <p:nvPicPr>
                        <p:cNvPr id="0" name="图片 911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4" y="2452"/>
                          <a:ext cx="4362" cy="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8" name="图片 27"/>
            <p:cNvPicPr>
              <a:picLocks noChangeAspect="1"/>
            </p:cNvPicPr>
            <p:nvPr/>
          </p:nvPicPr>
          <p:blipFill>
            <a:blip r:embed="rId7"/>
            <a:stretch>
              <a:fillRect/>
            </a:stretch>
          </p:blipFill>
          <p:spPr>
            <a:xfrm>
              <a:off x="3726" y="3132"/>
              <a:ext cx="465" cy="340"/>
            </a:xfrm>
            <a:prstGeom prst="rect">
              <a:avLst/>
            </a:prstGeom>
          </p:spPr>
        </p:pic>
      </p:grpSp>
      <p:sp>
        <p:nvSpPr>
          <p:cNvPr id="9" name="Rectangle 3"/>
          <p:cNvSpPr txBox="1">
            <a:spLocks noChangeArrowheads="1"/>
          </p:cNvSpPr>
          <p:nvPr/>
        </p:nvSpPr>
        <p:spPr bwMode="auto">
          <a:xfrm>
            <a:off x="248920" y="3195955"/>
            <a:ext cx="4475480" cy="2691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latinLnBrk="0" hangingPunct="1">
              <a:lnSpc>
                <a:spcPct val="120000"/>
              </a:lnSpc>
              <a:spcBef>
                <a:spcPts val="0"/>
              </a:spcBef>
              <a:spcAft>
                <a:spcPct val="0"/>
              </a:spcAft>
              <a:buClr>
                <a:srgbClr val="FF9966"/>
              </a:buClr>
              <a:buSzPct val="50000"/>
              <a:buFont typeface="Monotype Sorts" pitchFamily="2" charset="2"/>
              <a:buNone/>
              <a:defRPr/>
            </a:pP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若</a:t>
            </a: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 </a:t>
            </a:r>
            <a:r>
              <a:rPr kumimoji="1" lang="zh-CN" altLang="en-US" sz="2400" b="0" i="0" u="none" strike="noStrike" kern="1200" cap="none" spc="0" normalizeH="0" baseline="0" noProof="0" smtClean="0">
                <a:ln>
                  <a:noFill/>
                </a:ln>
                <a:solidFill>
                  <a:srgbClr val="F52950"/>
                </a:solidFill>
                <a:effectLst/>
                <a:uLnTx/>
                <a:uFillTx/>
                <a:latin typeface="Times New Roman" panose="02020603050405020304" pitchFamily="18" charset="0"/>
                <a:ea typeface="宋体" panose="02010600030101010101" pitchFamily="2" charset="-122"/>
              </a:rPr>
              <a:t>0＜</a:t>
            </a:r>
            <a:r>
              <a:rPr kumimoji="1" lang="en-US" altLang="zh-CN" sz="2400" b="1" i="1" u="none" strike="noStrike" kern="1200" cap="none" spc="0" normalizeH="0" baseline="0" noProof="0" smtClean="0">
                <a:ln>
                  <a:noFill/>
                </a:ln>
                <a:solidFill>
                  <a:srgbClr val="007032"/>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rPr>
              <a:t>V</a:t>
            </a:r>
            <a:r>
              <a:rPr kumimoji="1" lang="en-US" altLang="zh-CN" sz="2400" b="1" i="0" u="none" strike="noStrike" kern="1200" cap="none" spc="0" normalizeH="0" baseline="-25000" noProof="0" smtClean="0">
                <a:ln>
                  <a:noFill/>
                </a:ln>
                <a:solidFill>
                  <a:srgbClr val="007032"/>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rPr>
              <a:t>GS</a:t>
            </a:r>
            <a:r>
              <a:rPr kumimoji="1" lang="en-US" altLang="zh-CN" sz="2400" b="0" i="0" u="none" strike="noStrike" kern="1200" cap="none" spc="0" normalizeH="0" baseline="0" noProof="0" smtClean="0">
                <a:ln>
                  <a:noFill/>
                </a:ln>
                <a:solidFill>
                  <a:srgbClr val="F52950"/>
                </a:solidFill>
                <a:effectLst/>
                <a:uLnTx/>
                <a:uFillTx/>
                <a:latin typeface="Times New Roman" panose="02020603050405020304" pitchFamily="18" charset="0"/>
                <a:ea typeface="宋体" panose="02010600030101010101" pitchFamily="2" charset="-122"/>
              </a:rPr>
              <a:t>＜</a:t>
            </a:r>
            <a:r>
              <a:rPr kumimoji="1" lang="en-US" altLang="zh-CN" sz="2400" b="0" i="1" u="none" strike="noStrike" kern="1200" cap="none" spc="0" normalizeH="0" baseline="0" noProof="0" smtClean="0">
                <a:ln>
                  <a:noFill/>
                </a:ln>
                <a:solidFill>
                  <a:srgbClr val="F52950"/>
                </a:solidFill>
                <a:effectLst/>
                <a:highlight>
                  <a:srgbClr val="FFFF00"/>
                </a:highlight>
                <a:uLnTx/>
                <a:uFillTx/>
                <a:latin typeface="Times New Roman" panose="02020603050405020304" pitchFamily="18" charset="0"/>
                <a:ea typeface="宋体" panose="02010600030101010101" pitchFamily="2" charset="-122"/>
              </a:rPr>
              <a:t>V </a:t>
            </a:r>
            <a:r>
              <a:rPr kumimoji="1" lang="en-US" altLang="zh-CN" sz="2400" b="0" i="0" u="none" strike="noStrike" kern="1200" cap="none" spc="0" normalizeH="0" baseline="-25000" noProof="0" smtClean="0">
                <a:ln>
                  <a:noFill/>
                </a:ln>
                <a:solidFill>
                  <a:srgbClr val="F52950"/>
                </a:solidFill>
                <a:effectLst/>
                <a:highlight>
                  <a:srgbClr val="FFFF00"/>
                </a:highlight>
                <a:uLnTx/>
                <a:uFillTx/>
                <a:latin typeface="Times New Roman" panose="02020603050405020304" pitchFamily="18" charset="0"/>
                <a:ea typeface="宋体" panose="02010600030101010101" pitchFamily="2" charset="-122"/>
              </a:rPr>
              <a:t>GS(th)</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时，通过栅极和衬底间的电容作用，将靠近栅极下方的</a:t>
            </a: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P</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型半导体中的</a:t>
            </a:r>
            <a:r>
              <a:rPr kumimoji="1" lang="zh-CN" altLang="en-US" sz="2400" b="1" i="0" u="none" strike="noStrike" kern="1200" cap="none" spc="0" normalizeH="0" baseline="0" noProof="0" smtClean="0">
                <a:ln>
                  <a:noFill/>
                </a:ln>
                <a:solidFill>
                  <a:srgbClr val="0000FF"/>
                </a:solidFill>
                <a:effectLst/>
                <a:uLnTx/>
                <a:uFillTx/>
                <a:latin typeface="Times New Roman" panose="02020603050405020304" pitchFamily="18" charset="0"/>
                <a:ea typeface="宋体" panose="02010600030101010101" pitchFamily="2" charset="-122"/>
              </a:rPr>
              <a:t>空穴</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向下方排斥，出现了一薄层</a:t>
            </a:r>
            <a:r>
              <a:rPr kumimoji="1" lang="zh-CN" altLang="en-US" sz="2400" b="1" i="0" u="none" strike="noStrike" kern="1200" cap="none" spc="0" normalizeH="0" baseline="0" noProof="0" smtClean="0">
                <a:ln>
                  <a:noFill/>
                </a:ln>
                <a:solidFill>
                  <a:srgbClr val="0000FF"/>
                </a:solidFill>
                <a:effectLst/>
                <a:uLnTx/>
                <a:uFillTx/>
                <a:latin typeface="Times New Roman" panose="02020603050405020304" pitchFamily="18" charset="0"/>
                <a:ea typeface="宋体" panose="02010600030101010101" pitchFamily="2" charset="-122"/>
              </a:rPr>
              <a:t>负离子</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的</a:t>
            </a:r>
            <a:r>
              <a:rPr kumimoji="1" lang="zh-CN" altLang="en-US" sz="2400" b="1" i="0" u="none" strike="noStrike" kern="1200" cap="none" spc="0" normalizeH="0" baseline="0" noProof="0" smtClean="0">
                <a:ln>
                  <a:noFill/>
                </a:ln>
                <a:solidFill>
                  <a:srgbClr val="FF0000"/>
                </a:solidFill>
                <a:effectLst/>
                <a:uLnTx/>
                <a:uFillTx/>
                <a:latin typeface="Times New Roman" panose="02020603050405020304" pitchFamily="18" charset="0"/>
                <a:ea typeface="宋体" panose="02010600030101010101" pitchFamily="2" charset="-122"/>
              </a:rPr>
              <a:t>耗尽层</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a:t>
            </a:r>
            <a:endParaRPr kumimoji="1" lang="zh-CN" altLang="en-US" sz="2800" b="0" i="0" u="none" strike="noStrike" kern="1200" cap="none" spc="0" normalizeH="0" baseline="0" noProof="0" dirty="0" smtClean="0">
              <a:ln>
                <a:noFill/>
              </a:ln>
              <a:solidFill>
                <a:srgbClr val="010000"/>
              </a:solidFill>
              <a:effectLst/>
              <a:uLnTx/>
              <a:uFillTx/>
              <a:latin typeface="Arial" panose="020B0604020202020204"/>
              <a:ea typeface="宋体" panose="02010600030101010101" pitchFamily="2" charset="-122"/>
            </a:endParaRPr>
          </a:p>
        </p:txBody>
      </p:sp>
      <p:sp>
        <p:nvSpPr>
          <p:cNvPr id="10" name="Rectangle 3"/>
          <p:cNvSpPr txBox="1">
            <a:spLocks noChangeArrowheads="1"/>
          </p:cNvSpPr>
          <p:nvPr/>
        </p:nvSpPr>
        <p:spPr bwMode="auto">
          <a:xfrm>
            <a:off x="248920" y="2637790"/>
            <a:ext cx="4700270" cy="568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latinLnBrk="0" hangingPunct="1">
              <a:lnSpc>
                <a:spcPct val="120000"/>
              </a:lnSpc>
              <a:spcBef>
                <a:spcPts val="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      </a:t>
            </a:r>
            <a:r>
              <a:rPr kumimoji="1" lang="en-US" altLang="zh-CN" sz="28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 </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当栅</a:t>
            </a:r>
            <a:r>
              <a:rPr lang="en-US" altLang="zh-CN" sz="2400">
                <a:latin typeface="Times New Roman" panose="02020603050405020304" pitchFamily="18" charset="0"/>
                <a:sym typeface="+mn-ea"/>
              </a:rPr>
              <a:t>-</a:t>
            </a:r>
            <a:r>
              <a:rPr lang="zh-CN" altLang="en-US" sz="2400">
                <a:latin typeface="Times New Roman" panose="02020603050405020304" pitchFamily="18" charset="0"/>
                <a:sym typeface="+mn-ea"/>
              </a:rPr>
              <a:t>源间</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加有电压</a:t>
            </a: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 </a:t>
            </a:r>
            <a:r>
              <a:rPr lang="en-US" altLang="zh-CN" sz="2400" b="1" i="1" noProof="0" smtClean="0">
                <a:ln>
                  <a:noFill/>
                </a:ln>
                <a:solidFill>
                  <a:srgbClr val="007032"/>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sym typeface="+mn-ea"/>
              </a:rPr>
              <a:t>V</a:t>
            </a:r>
            <a:r>
              <a:rPr lang="en-US" altLang="zh-CN" sz="2400" b="1" baseline="-25000" noProof="0" smtClean="0">
                <a:ln>
                  <a:noFill/>
                </a:ln>
                <a:solidFill>
                  <a:srgbClr val="007032"/>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sym typeface="+mn-ea"/>
              </a:rPr>
              <a:t>GS </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时，</a:t>
            </a: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 </a:t>
            </a:r>
            <a:endParaRPr kumimoji="1" lang="en-US" altLang="zh-CN"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endParaRPr>
          </a:p>
        </p:txBody>
      </p:sp>
      <p:sp>
        <p:nvSpPr>
          <p:cNvPr id="29" name="Rectangle 3"/>
          <p:cNvSpPr txBox="1">
            <a:spLocks noChangeArrowheads="1"/>
          </p:cNvSpPr>
          <p:nvPr/>
        </p:nvSpPr>
        <p:spPr bwMode="auto">
          <a:xfrm>
            <a:off x="248920" y="4937760"/>
            <a:ext cx="4863465" cy="168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latinLnBrk="0" hangingPunct="1">
              <a:lnSpc>
                <a:spcPct val="120000"/>
              </a:lnSpc>
              <a:spcBef>
                <a:spcPts val="0"/>
              </a:spcBef>
              <a:spcAft>
                <a:spcPct val="0"/>
              </a:spcAft>
              <a:buClr>
                <a:srgbClr val="FF9966"/>
              </a:buClr>
              <a:buSzPct val="50000"/>
              <a:buFont typeface="Monotype Sorts" pitchFamily="2" charset="2"/>
              <a:buNone/>
              <a:defRPr/>
            </a:pP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                    </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耗尽层中的</a:t>
            </a:r>
            <a:r>
              <a:rPr kumimoji="1" lang="zh-CN" altLang="en-US" sz="2400" b="1" i="0" u="none" strike="noStrike" kern="1200" cap="none" spc="0" normalizeH="0" baseline="0" noProof="0" smtClean="0">
                <a:ln>
                  <a:noFill/>
                </a:ln>
                <a:solidFill>
                  <a:srgbClr val="0000FF"/>
                </a:solidFill>
                <a:effectLst/>
                <a:uLnTx/>
                <a:uFillTx/>
                <a:latin typeface="Times New Roman" panose="02020603050405020304" pitchFamily="18" charset="0"/>
                <a:ea typeface="宋体" panose="02010600030101010101" pitchFamily="2" charset="-122"/>
              </a:rPr>
              <a:t>少子（电子）</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将向表层运动，但数量有限，不足以形成沟道、将漏极和源极沟通，所以不可能以形成漏极电流</a:t>
            </a: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 </a:t>
            </a:r>
            <a:r>
              <a:rPr kumimoji="1" lang="en-US" altLang="zh-CN" sz="2400" b="1" i="1" u="none" strike="noStrike" kern="1200" cap="none" spc="0" normalizeH="0" baseline="0" noProof="0" smtClean="0">
                <a:ln>
                  <a:noFill/>
                </a:ln>
                <a:solidFill>
                  <a:srgbClr val="FF0000"/>
                </a:solidFill>
                <a:effectLst/>
                <a:uLnTx/>
                <a:uFillTx/>
                <a:latin typeface="Times New Roman" panose="02020603050405020304" pitchFamily="18" charset="0"/>
                <a:ea typeface="宋体" panose="02010600030101010101" pitchFamily="2" charset="-122"/>
              </a:rPr>
              <a:t>I</a:t>
            </a:r>
            <a:r>
              <a:rPr kumimoji="1" lang="en-US" altLang="zh-CN" sz="2400" b="1" i="0" u="none" strike="noStrike" kern="1200" cap="none" spc="0" normalizeH="0" baseline="-25000" noProof="0" smtClean="0">
                <a:ln>
                  <a:noFill/>
                </a:ln>
                <a:solidFill>
                  <a:srgbClr val="FF0000"/>
                </a:solidFill>
                <a:effectLst/>
                <a:uLnTx/>
                <a:uFillTx/>
                <a:latin typeface="Times New Roman" panose="02020603050405020304" pitchFamily="18" charset="0"/>
                <a:ea typeface="宋体" panose="02010600030101010101" pitchFamily="2" charset="-122"/>
              </a:rPr>
              <a:t>D</a:t>
            </a: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a:t>
            </a:r>
            <a:endParaRPr kumimoji="1" lang="zh-CN" altLang="en-US" sz="2800" b="0" i="0" u="none" strike="noStrike" kern="1200" cap="none" spc="0" normalizeH="0" baseline="0" noProof="0" dirty="0" smtClean="0">
              <a:ln>
                <a:noFill/>
              </a:ln>
              <a:solidFill>
                <a:srgbClr val="010000"/>
              </a:solidFill>
              <a:effectLst/>
              <a:uLnTx/>
              <a:uFillTx/>
              <a:latin typeface="Arial" panose="020B0604020202020204"/>
              <a:ea typeface="宋体" panose="02010600030101010101" pitchFamily="2" charset="-122"/>
            </a:endParaRPr>
          </a:p>
        </p:txBody>
      </p:sp>
      <p:sp>
        <p:nvSpPr>
          <p:cNvPr id="23" name="文本框 22"/>
          <p:cNvSpPr txBox="1"/>
          <p:nvPr/>
        </p:nvSpPr>
        <p:spPr>
          <a:xfrm>
            <a:off x="5676900" y="6292850"/>
            <a:ext cx="2661285" cy="497205"/>
          </a:xfrm>
          <a:prstGeom prst="rect">
            <a:avLst/>
          </a:prstGeom>
          <a:noFill/>
        </p:spPr>
        <p:txBody>
          <a:bodyPr wrap="square" rtlCol="0">
            <a:spAutoFit/>
          </a:bodyPr>
          <a:p>
            <a:pPr marL="0" indent="0" algn="ctr">
              <a:lnSpc>
                <a:spcPct val="110000"/>
              </a:lnSpc>
              <a:buNone/>
            </a:pPr>
            <a:r>
              <a:rPr lang="zh-CN" altLang="en-US" sz="2400" b="1" dirty="0" smtClean="0">
                <a:solidFill>
                  <a:srgbClr val="007032"/>
                </a:solidFill>
                <a:highlight>
                  <a:srgbClr val="FFFF00"/>
                </a:highlight>
                <a:latin typeface="Times New Roman" panose="02020603050405020304" pitchFamily="18" charset="0"/>
                <a:cs typeface="Times New Roman" panose="02020603050405020304" pitchFamily="18" charset="0"/>
              </a:rPr>
              <a:t>夹断区、截止区</a:t>
            </a:r>
            <a:endParaRPr lang="zh-CN" altLang="en-US" sz="2400" b="1" dirty="0" smtClean="0">
              <a:solidFill>
                <a:srgbClr val="007032"/>
              </a:solidFill>
              <a:highlight>
                <a:srgbClr val="FFFF00"/>
              </a:highlight>
              <a:latin typeface="Times New Roman" panose="02020603050405020304" pitchFamily="18" charset="0"/>
              <a:cs typeface="Times New Roman" panose="02020603050405020304" pitchFamily="18" charset="0"/>
            </a:endParaRPr>
          </a:p>
        </p:txBody>
      </p:sp>
      <p:grpSp>
        <p:nvGrpSpPr>
          <p:cNvPr id="2" name="组合 1"/>
          <p:cNvGrpSpPr/>
          <p:nvPr/>
        </p:nvGrpSpPr>
        <p:grpSpPr>
          <a:xfrm>
            <a:off x="7037705" y="4127500"/>
            <a:ext cx="687070" cy="404495"/>
            <a:chOff x="2273" y="2656"/>
            <a:chExt cx="1082" cy="637"/>
          </a:xfrm>
          <a:solidFill>
            <a:srgbClr val="DE0BF1">
              <a:alpha val="30000"/>
            </a:srgbClr>
          </a:solidFill>
        </p:grpSpPr>
        <p:sp>
          <p:nvSpPr>
            <p:cNvPr id="6" name="矩形 5"/>
            <p:cNvSpPr/>
            <p:nvPr>
              <p:custDataLst>
                <p:tags r:id="rId8"/>
              </p:custDataLst>
            </p:nvPr>
          </p:nvSpPr>
          <p:spPr>
            <a:xfrm>
              <a:off x="2273" y="2669"/>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custDataLst>
                <p:tags r:id="rId9"/>
              </p:custDataLst>
            </p:nvPr>
          </p:nvSpPr>
          <p:spPr>
            <a:xfrm>
              <a:off x="3196" y="2656"/>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矩形 29"/>
            <p:cNvSpPr/>
            <p:nvPr>
              <p:custDataLst>
                <p:tags r:id="rId10"/>
              </p:custDataLst>
            </p:nvPr>
          </p:nvSpPr>
          <p:spPr>
            <a:xfrm>
              <a:off x="2420" y="3143"/>
              <a:ext cx="794" cy="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1" name="组合 30"/>
          <p:cNvGrpSpPr/>
          <p:nvPr/>
        </p:nvGrpSpPr>
        <p:grpSpPr>
          <a:xfrm>
            <a:off x="5577840" y="4110990"/>
            <a:ext cx="687070" cy="404495"/>
            <a:chOff x="2273" y="2656"/>
            <a:chExt cx="1082" cy="637"/>
          </a:xfrm>
          <a:solidFill>
            <a:srgbClr val="DE0BF1">
              <a:alpha val="30000"/>
            </a:srgbClr>
          </a:solidFill>
        </p:grpSpPr>
        <p:sp>
          <p:nvSpPr>
            <p:cNvPr id="32" name="矩形 31"/>
            <p:cNvSpPr/>
            <p:nvPr>
              <p:custDataLst>
                <p:tags r:id="rId11"/>
              </p:custDataLst>
            </p:nvPr>
          </p:nvSpPr>
          <p:spPr>
            <a:xfrm>
              <a:off x="2273" y="2669"/>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矩形 32"/>
            <p:cNvSpPr/>
            <p:nvPr>
              <p:custDataLst>
                <p:tags r:id="rId12"/>
              </p:custDataLst>
            </p:nvPr>
          </p:nvSpPr>
          <p:spPr>
            <a:xfrm>
              <a:off x="3196" y="2656"/>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矩形 33"/>
            <p:cNvSpPr/>
            <p:nvPr>
              <p:custDataLst>
                <p:tags r:id="rId13"/>
              </p:custDataLst>
            </p:nvPr>
          </p:nvSpPr>
          <p:spPr>
            <a:xfrm>
              <a:off x="2420" y="3143"/>
              <a:ext cx="794" cy="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5" name="矩形 34"/>
          <p:cNvSpPr/>
          <p:nvPr>
            <p:custDataLst>
              <p:tags r:id="rId14"/>
            </p:custDataLst>
          </p:nvPr>
        </p:nvSpPr>
        <p:spPr>
          <a:xfrm>
            <a:off x="6238240" y="4135755"/>
            <a:ext cx="791845" cy="175895"/>
          </a:xfrm>
          <a:prstGeom prst="rect">
            <a:avLst/>
          </a:prstGeom>
          <a:solidFill>
            <a:srgbClr val="DE0BF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6" name="组合 35"/>
          <p:cNvGrpSpPr/>
          <p:nvPr/>
        </p:nvGrpSpPr>
        <p:grpSpPr>
          <a:xfrm>
            <a:off x="7191375" y="1366520"/>
            <a:ext cx="687070" cy="404495"/>
            <a:chOff x="2273" y="2656"/>
            <a:chExt cx="1082" cy="637"/>
          </a:xfrm>
          <a:solidFill>
            <a:srgbClr val="DE0BF1">
              <a:alpha val="30000"/>
            </a:srgbClr>
          </a:solidFill>
        </p:grpSpPr>
        <p:sp>
          <p:nvSpPr>
            <p:cNvPr id="37" name="矩形 36"/>
            <p:cNvSpPr/>
            <p:nvPr>
              <p:custDataLst>
                <p:tags r:id="rId15"/>
              </p:custDataLst>
            </p:nvPr>
          </p:nvSpPr>
          <p:spPr>
            <a:xfrm>
              <a:off x="2273" y="2669"/>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矩形 37"/>
            <p:cNvSpPr/>
            <p:nvPr>
              <p:custDataLst>
                <p:tags r:id="rId16"/>
              </p:custDataLst>
            </p:nvPr>
          </p:nvSpPr>
          <p:spPr>
            <a:xfrm>
              <a:off x="3196" y="2656"/>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矩形 38"/>
            <p:cNvSpPr/>
            <p:nvPr>
              <p:custDataLst>
                <p:tags r:id="rId17"/>
              </p:custDataLst>
            </p:nvPr>
          </p:nvSpPr>
          <p:spPr>
            <a:xfrm>
              <a:off x="2420" y="3143"/>
              <a:ext cx="794" cy="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0" name="组合 39"/>
          <p:cNvGrpSpPr/>
          <p:nvPr/>
        </p:nvGrpSpPr>
        <p:grpSpPr>
          <a:xfrm>
            <a:off x="5668645" y="1350010"/>
            <a:ext cx="687070" cy="404495"/>
            <a:chOff x="2273" y="2656"/>
            <a:chExt cx="1082" cy="637"/>
          </a:xfrm>
          <a:solidFill>
            <a:srgbClr val="DE0BF1">
              <a:alpha val="30000"/>
            </a:srgbClr>
          </a:solidFill>
        </p:grpSpPr>
        <p:sp>
          <p:nvSpPr>
            <p:cNvPr id="41" name="矩形 40"/>
            <p:cNvSpPr/>
            <p:nvPr>
              <p:custDataLst>
                <p:tags r:id="rId18"/>
              </p:custDataLst>
            </p:nvPr>
          </p:nvSpPr>
          <p:spPr>
            <a:xfrm>
              <a:off x="2273" y="2669"/>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矩形 41"/>
            <p:cNvSpPr/>
            <p:nvPr>
              <p:custDataLst>
                <p:tags r:id="rId19"/>
              </p:custDataLst>
            </p:nvPr>
          </p:nvSpPr>
          <p:spPr>
            <a:xfrm>
              <a:off x="3196" y="2656"/>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矩形 42"/>
            <p:cNvSpPr/>
            <p:nvPr>
              <p:custDataLst>
                <p:tags r:id="rId20"/>
              </p:custDataLst>
            </p:nvPr>
          </p:nvSpPr>
          <p:spPr>
            <a:xfrm>
              <a:off x="2420" y="3143"/>
              <a:ext cx="794" cy="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4" name="矩形 43"/>
          <p:cNvSpPr/>
          <p:nvPr>
            <p:custDataLst>
              <p:tags r:id="rId21"/>
            </p:custDataLst>
          </p:nvPr>
        </p:nvSpPr>
        <p:spPr>
          <a:xfrm>
            <a:off x="6293485" y="1320800"/>
            <a:ext cx="970915" cy="97155"/>
          </a:xfrm>
          <a:prstGeom prst="rect">
            <a:avLst/>
          </a:prstGeom>
          <a:solidFill>
            <a:srgbClr val="DE0BF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2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46680" y="4166870"/>
            <a:ext cx="2644140" cy="2374900"/>
            <a:chOff x="7994" y="2539"/>
            <a:chExt cx="4164" cy="3740"/>
          </a:xfrm>
        </p:grpSpPr>
        <p:graphicFrame>
          <p:nvGraphicFramePr>
            <p:cNvPr id="30" name="Object 7"/>
            <p:cNvGraphicFramePr>
              <a:graphicFrameLocks noChangeAspect="1"/>
            </p:cNvGraphicFramePr>
            <p:nvPr/>
          </p:nvGraphicFramePr>
          <p:xfrm>
            <a:off x="7994" y="2539"/>
            <a:ext cx="4165" cy="3740"/>
          </p:xfrm>
          <a:graphic>
            <a:graphicData uri="http://schemas.openxmlformats.org/presentationml/2006/ole">
              <mc:AlternateContent xmlns:mc="http://schemas.openxmlformats.org/markup-compatibility/2006">
                <mc:Choice xmlns:v="urn:schemas-microsoft-com:vml" Requires="v">
                  <p:oleObj spid="_x0000_s91151" name="Photo Editor 照片" r:id="rId1" imgW="8734425" imgH="7839075" progId="MSPhotoEd.3">
                    <p:embed/>
                  </p:oleObj>
                </mc:Choice>
                <mc:Fallback>
                  <p:oleObj name="Photo Editor 照片" r:id="rId1" imgW="8734425" imgH="7839075" progId="MSPhotoEd.3">
                    <p:embed/>
                    <p:pic>
                      <p:nvPicPr>
                        <p:cNvPr id="0" name="图片 911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4" y="2539"/>
                          <a:ext cx="4165" cy="3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1" name="图片 30"/>
            <p:cNvPicPr>
              <a:picLocks noChangeAspect="1"/>
            </p:cNvPicPr>
            <p:nvPr/>
          </p:nvPicPr>
          <p:blipFill>
            <a:blip r:embed="rId3"/>
            <a:stretch>
              <a:fillRect/>
            </a:stretch>
          </p:blipFill>
          <p:spPr>
            <a:xfrm>
              <a:off x="9641" y="3233"/>
              <a:ext cx="465" cy="340"/>
            </a:xfrm>
            <a:prstGeom prst="rect">
              <a:avLst/>
            </a:prstGeom>
          </p:spPr>
        </p:pic>
      </p:grpSp>
      <p:sp>
        <p:nvSpPr>
          <p:cNvPr id="34" name="圆角矩形标注 33"/>
          <p:cNvSpPr/>
          <p:nvPr/>
        </p:nvSpPr>
        <p:spPr>
          <a:xfrm>
            <a:off x="1320800" y="5556885"/>
            <a:ext cx="1325880" cy="792480"/>
          </a:xfrm>
          <a:prstGeom prst="wedgeRoundRectCallout">
            <a:avLst>
              <a:gd name="adj1" fmla="val 131944"/>
              <a:gd name="adj2" fmla="val -71394"/>
              <a:gd name="adj3" fmla="val 16667"/>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solidFill>
                  <a:srgbClr val="FFFF00"/>
                </a:solidFill>
                <a:latin typeface="Times New Roman" panose="02020603050405020304" pitchFamily="18" charset="0"/>
                <a:ea typeface="黑体" panose="02010609060101010101" pitchFamily="49" charset="-122"/>
                <a:sym typeface="+mn-ea"/>
              </a:rPr>
              <a:t>反型层</a:t>
            </a:r>
            <a:endParaRPr lang="zh-CN" altLang="en-US" dirty="0">
              <a:solidFill>
                <a:srgbClr val="FFFF00"/>
              </a:solidFill>
              <a:latin typeface="Times New Roman" panose="02020603050405020304" pitchFamily="18" charset="0"/>
              <a:ea typeface="黑体" panose="02010609060101010101" pitchFamily="49" charset="-122"/>
              <a:sym typeface="+mn-ea"/>
            </a:endParaRPr>
          </a:p>
        </p:txBody>
      </p:sp>
      <p:sp>
        <p:nvSpPr>
          <p:cNvPr id="3" name="Rectangle 7">
            <a:hlinkClick r:id="rId4" action="ppaction://hlinkpres?slideindex=1&amp;slidetitle=2.2 场效应半导体三极管"/>
          </p:cNvPr>
          <p:cNvSpPr>
            <a:spLocks noChangeArrowheads="1"/>
          </p:cNvSpPr>
          <p:nvPr/>
        </p:nvSpPr>
        <p:spPr bwMode="auto">
          <a:xfrm>
            <a:off x="243136" y="661466"/>
            <a:ext cx="9144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b="1">
              <a:solidFill>
                <a:srgbClr val="009999"/>
              </a:solidFill>
              <a:latin typeface="Times New Roman" panose="02020603050405020304" pitchFamily="18" charset="0"/>
            </a:endParaRPr>
          </a:p>
        </p:txBody>
      </p:sp>
      <p:sp>
        <p:nvSpPr>
          <p:cNvPr id="4" name="Text Box 13"/>
          <p:cNvSpPr txBox="1">
            <a:spLocks noChangeArrowheads="1"/>
          </p:cNvSpPr>
          <p:nvPr/>
        </p:nvSpPr>
        <p:spPr bwMode="auto">
          <a:xfrm>
            <a:off x="243205" y="675005"/>
            <a:ext cx="5253355" cy="2594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latinLnBrk="0">
              <a:lnSpc>
                <a:spcPct val="110000"/>
              </a:lnSpc>
              <a:spcBef>
                <a:spcPct val="0"/>
              </a:spcBef>
              <a:buClrTx/>
              <a:buSzTx/>
              <a:buFontTx/>
              <a:buNone/>
            </a:pPr>
            <a:r>
              <a:rPr lang="zh-CN" altLang="en-US" dirty="0">
                <a:solidFill>
                  <a:srgbClr val="010000"/>
                </a:solidFill>
                <a:latin typeface="Times New Roman" panose="02020603050405020304" pitchFamily="18" charset="0"/>
              </a:rPr>
              <a:t>      </a:t>
            </a:r>
            <a:r>
              <a:rPr lang="en-US" altLang="zh-CN" dirty="0">
                <a:solidFill>
                  <a:srgbClr val="010000"/>
                </a:solidFill>
                <a:latin typeface="Times New Roman" panose="02020603050405020304" pitchFamily="18" charset="0"/>
              </a:rPr>
              <a:t> </a:t>
            </a:r>
            <a:r>
              <a:rPr lang="zh-CN" altLang="en-US" sz="2400" dirty="0">
                <a:solidFill>
                  <a:srgbClr val="010000"/>
                </a:solidFill>
                <a:latin typeface="Times New Roman" panose="02020603050405020304" pitchFamily="18" charset="0"/>
              </a:rPr>
              <a:t>进一步增加</a:t>
            </a:r>
            <a:r>
              <a:rPr lang="en-US" altLang="zh-CN" sz="2400" dirty="0">
                <a:solidFill>
                  <a:srgbClr val="010000"/>
                </a:solidFill>
                <a:latin typeface="Times New Roman" panose="02020603050405020304" pitchFamily="18" charset="0"/>
              </a:rPr>
              <a:t> </a:t>
            </a:r>
            <a:r>
              <a:rPr lang="en-US" altLang="zh-CN" sz="2400"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sz="2400"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zh-CN" altLang="en-US" sz="2400" dirty="0">
                <a:solidFill>
                  <a:srgbClr val="010000"/>
                </a:solidFill>
                <a:latin typeface="Times New Roman" panose="02020603050405020304" pitchFamily="18" charset="0"/>
                <a:sym typeface="+mn-ea"/>
              </a:rPr>
              <a:t>，</a:t>
            </a:r>
            <a:r>
              <a:rPr lang="zh-CN" altLang="en-US" sz="2400" dirty="0">
                <a:solidFill>
                  <a:schemeClr val="tx1"/>
                </a:solidFill>
                <a:latin typeface="Times New Roman" panose="02020603050405020304" pitchFamily="18" charset="0"/>
              </a:rPr>
              <a:t>当</a:t>
            </a:r>
            <a:r>
              <a:rPr lang="en-US" altLang="zh-CN" sz="2400" dirty="0">
                <a:solidFill>
                  <a:schemeClr val="tx1"/>
                </a:solidFill>
                <a:latin typeface="Times New Roman" panose="02020603050405020304" pitchFamily="18" charset="0"/>
              </a:rPr>
              <a:t> </a:t>
            </a:r>
            <a:r>
              <a:rPr lang="en-US" altLang="zh-CN" sz="2400" b="1" i="1" dirty="0">
                <a:solidFill>
                  <a:srgbClr val="007032"/>
                </a:solidFill>
                <a:effectLst>
                  <a:outerShdw blurRad="38100" dist="38100" dir="2700000" algn="tl">
                    <a:srgbClr val="000000">
                      <a:alpha val="43137"/>
                    </a:srgbClr>
                  </a:outerShdw>
                </a:effectLst>
                <a:latin typeface="Times New Roman" panose="02020603050405020304" pitchFamily="18" charset="0"/>
              </a:rPr>
              <a:t>V</a:t>
            </a:r>
            <a:r>
              <a:rPr lang="en-US" altLang="zh-CN" sz="2400" b="1" baseline="-25000" dirty="0">
                <a:solidFill>
                  <a:srgbClr val="007032"/>
                </a:solidFill>
                <a:effectLst>
                  <a:outerShdw blurRad="38100" dist="38100" dir="2700000" algn="tl">
                    <a:srgbClr val="000000">
                      <a:alpha val="43137"/>
                    </a:srgbClr>
                  </a:outerShdw>
                </a:effectLst>
                <a:latin typeface="Times New Roman" panose="02020603050405020304" pitchFamily="18" charset="0"/>
              </a:rPr>
              <a:t>GS</a:t>
            </a:r>
            <a:r>
              <a:rPr lang="en-US" altLang="zh-CN" sz="2400" dirty="0">
                <a:solidFill>
                  <a:srgbClr val="F52950"/>
                </a:solidFill>
                <a:latin typeface="Times New Roman" panose="02020603050405020304" pitchFamily="18" charset="0"/>
              </a:rPr>
              <a:t>＞</a:t>
            </a:r>
            <a:r>
              <a:rPr lang="en-US" altLang="zh-CN" sz="2400" i="1" noProof="0" smtClean="0">
                <a:ln>
                  <a:noFill/>
                </a:ln>
                <a:solidFill>
                  <a:srgbClr val="F52950"/>
                </a:solidFill>
                <a:effectLst/>
                <a:highlight>
                  <a:srgbClr val="FFFF00"/>
                </a:highlight>
                <a:uLnTx/>
                <a:uFillTx/>
                <a:latin typeface="Times New Roman" panose="02020603050405020304" pitchFamily="18" charset="0"/>
                <a:sym typeface="+mn-ea"/>
              </a:rPr>
              <a:t>V </a:t>
            </a:r>
            <a:r>
              <a:rPr lang="en-US" altLang="zh-CN" sz="2400" baseline="-25000" noProof="0" smtClean="0">
                <a:ln>
                  <a:noFill/>
                </a:ln>
                <a:solidFill>
                  <a:srgbClr val="F52950"/>
                </a:solidFill>
                <a:effectLst/>
                <a:highlight>
                  <a:srgbClr val="FFFF00"/>
                </a:highlight>
                <a:uLnTx/>
                <a:uFillTx/>
                <a:latin typeface="Times New Roman" panose="02020603050405020304" pitchFamily="18" charset="0"/>
                <a:sym typeface="+mn-ea"/>
              </a:rPr>
              <a:t>GS(th)</a:t>
            </a:r>
            <a:r>
              <a:rPr lang="zh-CN" altLang="en-US" sz="2400" dirty="0">
                <a:solidFill>
                  <a:srgbClr val="010000"/>
                </a:solidFill>
                <a:latin typeface="Times New Roman" panose="02020603050405020304" pitchFamily="18" charset="0"/>
              </a:rPr>
              <a:t>时（ </a:t>
            </a:r>
            <a:r>
              <a:rPr lang="en-US" altLang="zh-CN" sz="2400" i="1" noProof="0" smtClean="0">
                <a:ln>
                  <a:noFill/>
                </a:ln>
                <a:solidFill>
                  <a:srgbClr val="F52950"/>
                </a:solidFill>
                <a:effectLst/>
                <a:highlight>
                  <a:srgbClr val="FFFF00"/>
                </a:highlight>
                <a:uLnTx/>
                <a:uFillTx/>
                <a:latin typeface="Times New Roman" panose="02020603050405020304" pitchFamily="18" charset="0"/>
                <a:sym typeface="+mn-ea"/>
              </a:rPr>
              <a:t>V </a:t>
            </a:r>
            <a:r>
              <a:rPr lang="en-US" altLang="zh-CN" sz="2400" baseline="-25000" noProof="0" smtClean="0">
                <a:ln>
                  <a:noFill/>
                </a:ln>
                <a:solidFill>
                  <a:srgbClr val="F52950"/>
                </a:solidFill>
                <a:effectLst/>
                <a:highlight>
                  <a:srgbClr val="FFFF00"/>
                </a:highlight>
                <a:uLnTx/>
                <a:uFillTx/>
                <a:latin typeface="Times New Roman" panose="02020603050405020304" pitchFamily="18" charset="0"/>
                <a:sym typeface="+mn-ea"/>
              </a:rPr>
              <a:t>GS(th)</a:t>
            </a:r>
            <a:r>
              <a:rPr lang="zh-CN" altLang="en-US" sz="2400" dirty="0">
                <a:solidFill>
                  <a:srgbClr val="010000"/>
                </a:solidFill>
                <a:latin typeface="Times New Roman" panose="02020603050405020304" pitchFamily="18" charset="0"/>
              </a:rPr>
              <a:t>称为开启电压），由于此时的栅极电压已经比较强，在靠近栅极下方的</a:t>
            </a:r>
            <a:r>
              <a:rPr lang="en-US" altLang="zh-CN" sz="2400" dirty="0">
                <a:solidFill>
                  <a:srgbClr val="010000"/>
                </a:solidFill>
                <a:latin typeface="Times New Roman" panose="02020603050405020304" pitchFamily="18" charset="0"/>
              </a:rPr>
              <a:t>P</a:t>
            </a:r>
            <a:r>
              <a:rPr lang="zh-CN" altLang="en-US" sz="2400" dirty="0">
                <a:solidFill>
                  <a:srgbClr val="010000"/>
                </a:solidFill>
                <a:latin typeface="Times New Roman" panose="02020603050405020304" pitchFamily="18" charset="0"/>
              </a:rPr>
              <a:t>型半导体表层中聚集较多的</a:t>
            </a:r>
            <a:r>
              <a:rPr lang="zh-CN" altLang="en-US" sz="2400" b="1" dirty="0">
                <a:solidFill>
                  <a:srgbClr val="0000FF"/>
                </a:solidFill>
                <a:latin typeface="Times New Roman" panose="02020603050405020304" pitchFamily="18" charset="0"/>
              </a:rPr>
              <a:t>电子</a:t>
            </a:r>
            <a:r>
              <a:rPr lang="zh-CN" altLang="en-US" sz="2400" dirty="0">
                <a:solidFill>
                  <a:srgbClr val="010000"/>
                </a:solidFill>
                <a:latin typeface="Times New Roman" panose="02020603050405020304" pitchFamily="18" charset="0"/>
              </a:rPr>
              <a:t>，可以</a:t>
            </a:r>
            <a:r>
              <a:rPr lang="zh-CN" altLang="en-US" sz="2400" b="1" dirty="0">
                <a:solidFill>
                  <a:srgbClr val="0000FF"/>
                </a:solidFill>
                <a:latin typeface="Times New Roman" panose="02020603050405020304" pitchFamily="18" charset="0"/>
              </a:rPr>
              <a:t>形成</a:t>
            </a:r>
            <a:r>
              <a:rPr lang="en-US" altLang="zh-CN" sz="2400" b="1" dirty="0">
                <a:solidFill>
                  <a:srgbClr val="0000FF"/>
                </a:solidFill>
                <a:latin typeface="Times New Roman" panose="02020603050405020304" pitchFamily="18" charset="0"/>
              </a:rPr>
              <a:t>N</a:t>
            </a:r>
            <a:r>
              <a:rPr lang="zh-CN" altLang="en-US" sz="2400" b="1" dirty="0">
                <a:solidFill>
                  <a:srgbClr val="0000FF"/>
                </a:solidFill>
                <a:latin typeface="Times New Roman" panose="02020603050405020304" pitchFamily="18" charset="0"/>
              </a:rPr>
              <a:t>沟道</a:t>
            </a:r>
            <a:r>
              <a:rPr lang="zh-CN" altLang="en-US" sz="2400" dirty="0">
                <a:solidFill>
                  <a:srgbClr val="010000"/>
                </a:solidFill>
                <a:latin typeface="Times New Roman" panose="02020603050405020304" pitchFamily="18" charset="0"/>
              </a:rPr>
              <a:t>，将漏极和源极沟通。</a:t>
            </a:r>
            <a:endParaRPr lang="zh-CN" altLang="en-US" dirty="0">
              <a:solidFill>
                <a:srgbClr val="F00000"/>
              </a:solidFill>
              <a:latin typeface="Times New Roman" panose="02020603050405020304" pitchFamily="18" charset="0"/>
            </a:endParaRPr>
          </a:p>
        </p:txBody>
      </p:sp>
      <p:graphicFrame>
        <p:nvGraphicFramePr>
          <p:cNvPr id="6" name="Object 16"/>
          <p:cNvGraphicFramePr>
            <a:graphicFrameLocks noChangeAspect="1"/>
          </p:cNvGraphicFramePr>
          <p:nvPr/>
        </p:nvGraphicFramePr>
        <p:xfrm>
          <a:off x="5631111" y="890066"/>
          <a:ext cx="3352800" cy="2924175"/>
        </p:xfrm>
        <a:graphic>
          <a:graphicData uri="http://schemas.openxmlformats.org/presentationml/2006/ole">
            <mc:AlternateContent xmlns:mc="http://schemas.openxmlformats.org/markup-compatibility/2006">
              <mc:Choice xmlns:v="urn:schemas-microsoft-com:vml" Requires="v">
                <p:oleObj spid="_x0000_s75798" name="BMP 图象" r:id="rId5" imgW="2918460" imgH="2556510" progId="Paint.Picture">
                  <p:embed/>
                </p:oleObj>
              </mc:Choice>
              <mc:Fallback>
                <p:oleObj name="BMP 图象" r:id="rId5" imgW="2918460" imgH="2556510" progId="Paint.Picture">
                  <p:embed/>
                  <p:pic>
                    <p:nvPicPr>
                      <p:cNvPr id="0" name="图片 757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1111" y="890066"/>
                        <a:ext cx="3352800" cy="2924175"/>
                      </a:xfrm>
                      <a:prstGeom prst="rect">
                        <a:avLst/>
                      </a:prstGeom>
                      <a:solidFill>
                        <a:srgbClr val="FFFFCC"/>
                      </a:solidFill>
                      <a:ln w="9525">
                        <a:solidFill>
                          <a:srgbClr val="2FC13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Rectangle 4"/>
          <p:cNvSpPr>
            <a:spLocks noChangeArrowheads="1"/>
          </p:cNvSpPr>
          <p:nvPr/>
        </p:nvSpPr>
        <p:spPr bwMode="auto">
          <a:xfrm>
            <a:off x="5291455" y="4095115"/>
            <a:ext cx="38004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80000"/>
              </a:lnSpc>
              <a:spcBef>
                <a:spcPct val="20000"/>
              </a:spcBef>
              <a:spcAft>
                <a:spcPts val="0"/>
              </a:spcAft>
              <a:buClr>
                <a:srgbClr val="FF9966"/>
              </a:buClr>
              <a:buSzPct val="50000"/>
              <a:buFont typeface="Monotype Sorts" pitchFamily="2" charset="2"/>
              <a:buNone/>
              <a:defRPr/>
            </a:pPr>
            <a:r>
              <a:rPr kumimoji="1" lang="en-US" altLang="zh-CN" sz="2000" b="0" i="0" u="none" strike="noStrike" kern="0" cap="none" spc="0" normalizeH="0" baseline="0" noProof="0" dirty="0" smtClean="0">
                <a:ln>
                  <a:noFill/>
                </a:ln>
                <a:solidFill>
                  <a:srgbClr val="FF5050"/>
                </a:solidFill>
                <a:effectLst/>
                <a:uLnTx/>
                <a:uFillTx/>
                <a:latin typeface="Times New Roman" panose="02020603050405020304" pitchFamily="18" charset="0"/>
                <a:ea typeface="宋体" panose="02010600030101010101" pitchFamily="2" charset="-122"/>
              </a:rPr>
              <a:t>N</a:t>
            </a:r>
            <a:r>
              <a:rPr kumimoji="1" lang="zh-CN" altLang="en-US" sz="2000" b="0" i="0" u="none" strike="noStrike" kern="0" cap="none" spc="0" normalizeH="0" baseline="0" noProof="0" dirty="0">
                <a:ln>
                  <a:noFill/>
                </a:ln>
                <a:solidFill>
                  <a:srgbClr val="FF5050"/>
                </a:solidFill>
                <a:effectLst/>
                <a:uLnTx/>
                <a:uFillTx/>
                <a:latin typeface="Times New Roman" panose="02020603050405020304" pitchFamily="18" charset="0"/>
                <a:ea typeface="宋体" panose="02010600030101010101" pitchFamily="2" charset="-122"/>
              </a:rPr>
              <a:t>沟道增强型</a:t>
            </a:r>
            <a:r>
              <a:rPr kumimoji="1" lang="zh-CN" altLang="zh-CN" sz="2000" b="0" i="0" u="none" strike="noStrike" kern="0" cap="none" spc="0" normalizeH="0" baseline="0" noProof="0" dirty="0">
                <a:ln>
                  <a:noFill/>
                </a:ln>
                <a:solidFill>
                  <a:srgbClr val="FF5050"/>
                </a:solidFill>
                <a:effectLst/>
                <a:uLnTx/>
                <a:uFillTx/>
                <a:latin typeface="Times New Roman" panose="02020603050405020304" pitchFamily="18" charset="0"/>
                <a:ea typeface="宋体" panose="02010600030101010101" pitchFamily="2" charset="-122"/>
              </a:rPr>
              <a:t> </a:t>
            </a:r>
            <a:r>
              <a:rPr kumimoji="1" lang="en-US" altLang="zh-CN" sz="2000" b="0" i="0" u="none" strike="noStrike" kern="0" cap="none" spc="0" normalizeH="0" baseline="0" noProof="0" dirty="0">
                <a:ln>
                  <a:noFill/>
                </a:ln>
                <a:solidFill>
                  <a:srgbClr val="FF5050"/>
                </a:solidFill>
                <a:effectLst/>
                <a:uLnTx/>
                <a:uFillTx/>
                <a:latin typeface="Times New Roman" panose="02020603050405020304" pitchFamily="18" charset="0"/>
                <a:ea typeface="宋体" panose="02010600030101010101" pitchFamily="2" charset="-122"/>
              </a:rPr>
              <a:t>MOSFET</a:t>
            </a:r>
            <a:endParaRPr kumimoji="1" lang="en-US" altLang="zh-CN" sz="2000" b="0" i="0" u="none" strike="noStrike" kern="0" cap="none" spc="0" normalizeH="0" baseline="0" noProof="0" dirty="0">
              <a:ln>
                <a:noFill/>
              </a:ln>
              <a:solidFill>
                <a:srgbClr val="FF5050"/>
              </a:solidFill>
              <a:effectLst/>
              <a:uLnTx/>
              <a:uFillTx/>
              <a:latin typeface="Times New Roman" panose="02020603050405020304" pitchFamily="18" charset="0"/>
              <a:ea typeface="宋体" panose="02010600030101010101" pitchFamily="2" charset="-122"/>
            </a:endParaRPr>
          </a:p>
          <a:p>
            <a:pPr marL="0" marR="0" lvl="0" indent="0" algn="ctr" defTabSz="914400" eaLnBrk="1" fontAlgn="auto" latinLnBrk="0" hangingPunct="1">
              <a:lnSpc>
                <a:spcPct val="80000"/>
              </a:lnSpc>
              <a:spcBef>
                <a:spcPct val="20000"/>
              </a:spcBef>
              <a:spcAft>
                <a:spcPts val="0"/>
              </a:spcAft>
              <a:buClr>
                <a:srgbClr val="FF9966"/>
              </a:buClr>
              <a:buSzPct val="50000"/>
              <a:buFont typeface="Monotype Sorts" pitchFamily="2" charset="2"/>
              <a:buNone/>
              <a:defRPr/>
            </a:pPr>
            <a:r>
              <a:rPr lang="zh-CN" altLang="en-US" sz="2000" kern="0" noProof="0" dirty="0">
                <a:ln>
                  <a:noFill/>
                </a:ln>
                <a:solidFill>
                  <a:srgbClr val="FF5050"/>
                </a:solidFill>
                <a:effectLst/>
                <a:uLnTx/>
                <a:uFillTx/>
                <a:latin typeface="Times New Roman" panose="02020603050405020304" pitchFamily="18" charset="0"/>
                <a:sym typeface="+mn-ea"/>
              </a:rPr>
              <a:t>工作原理</a:t>
            </a:r>
            <a:r>
              <a:rPr kumimoji="1" lang="zh-CN" altLang="en-US" sz="2000" b="0" i="0" u="none" strike="noStrike" kern="0" cap="none" spc="0" normalizeH="0" baseline="0" noProof="0" dirty="0">
                <a:ln>
                  <a:noFill/>
                </a:ln>
                <a:solidFill>
                  <a:srgbClr val="FF5050"/>
                </a:solidFill>
                <a:effectLst/>
                <a:uLnTx/>
                <a:uFillTx/>
                <a:latin typeface="Times New Roman" panose="02020603050405020304" pitchFamily="18" charset="0"/>
                <a:ea typeface="宋体" panose="02010600030101010101" pitchFamily="2" charset="-122"/>
              </a:rPr>
              <a:t>（</a:t>
            </a:r>
            <a:r>
              <a:rPr kumimoji="1" lang="en-US" altLang="zh-CN" sz="2000" b="0" i="0" u="none" strike="noStrike" kern="0" cap="none" spc="0" normalizeH="0" baseline="0" noProof="0" dirty="0">
                <a:ln>
                  <a:noFill/>
                </a:ln>
                <a:solidFill>
                  <a:srgbClr val="FF5050"/>
                </a:solidFill>
                <a:effectLst/>
                <a:uLnTx/>
                <a:uFillTx/>
                <a:latin typeface="Times New Roman" panose="02020603050405020304" pitchFamily="18" charset="0"/>
                <a:ea typeface="宋体" panose="02010600030101010101" pitchFamily="2" charset="-122"/>
              </a:rPr>
              <a:t> </a:t>
            </a:r>
            <a:r>
              <a:rPr lang="zh-CN" altLang="en-US" sz="2000" dirty="0" smtClean="0">
                <a:solidFill>
                  <a:srgbClr val="FF5050"/>
                </a:solidFill>
                <a:latin typeface="Times New Roman" panose="02020603050405020304" pitchFamily="18" charset="0"/>
                <a:sym typeface="+mn-ea"/>
                <a:hlinkClick r:id="rId7" action="ppaction://hlinkfile"/>
              </a:rPr>
              <a:t>动画</a:t>
            </a:r>
            <a:r>
              <a:rPr lang="en-US" altLang="zh-CN" sz="2000" dirty="0" smtClean="0">
                <a:solidFill>
                  <a:srgbClr val="FF5050"/>
                </a:solidFill>
                <a:latin typeface="Times New Roman" panose="02020603050405020304" pitchFamily="18" charset="0"/>
                <a:sym typeface="+mn-ea"/>
                <a:hlinkClick r:id="rId7" action="ppaction://hlinkfile"/>
              </a:rPr>
              <a:t>4-9</a:t>
            </a:r>
            <a:r>
              <a:rPr kumimoji="1" lang="zh-CN" altLang="en-US" sz="2000" b="0" i="0" u="none" strike="noStrike" kern="0" cap="none" spc="0" normalizeH="0" baseline="0" noProof="0" dirty="0" smtClean="0">
                <a:ln>
                  <a:noFill/>
                </a:ln>
                <a:solidFill>
                  <a:srgbClr val="FF5050"/>
                </a:solidFill>
                <a:effectLst/>
                <a:uLnTx/>
                <a:uFillTx/>
                <a:latin typeface="Times New Roman" panose="02020603050405020304" pitchFamily="18" charset="0"/>
                <a:ea typeface="宋体" panose="02010600030101010101" pitchFamily="2" charset="-122"/>
              </a:rPr>
              <a:t>）</a:t>
            </a:r>
            <a:endParaRPr kumimoji="1" lang="zh-CN" altLang="en-US" sz="2000" b="0" i="0" u="none" strike="noStrike" kern="0" cap="none" spc="0" normalizeH="0" baseline="0" noProof="0" dirty="0">
              <a:ln>
                <a:noFill/>
              </a:ln>
              <a:solidFill>
                <a:srgbClr val="009999"/>
              </a:solidFill>
              <a:effectLst/>
              <a:uLnTx/>
              <a:uFillTx/>
              <a:latin typeface="Arial" panose="020B0604020202020204" pitchFamily="34" charset="0"/>
              <a:ea typeface="宋体" panose="02010600030101010101" pitchFamily="2" charset="-122"/>
            </a:endParaRPr>
          </a:p>
        </p:txBody>
      </p:sp>
      <p:sp>
        <p:nvSpPr>
          <p:cNvPr id="11" name="Text Box 13"/>
          <p:cNvSpPr txBox="1">
            <a:spLocks noChangeArrowheads="1"/>
          </p:cNvSpPr>
          <p:nvPr/>
        </p:nvSpPr>
        <p:spPr bwMode="auto">
          <a:xfrm>
            <a:off x="250825" y="2688590"/>
            <a:ext cx="5132705" cy="1376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latinLnBrk="0">
              <a:lnSpc>
                <a:spcPct val="110000"/>
              </a:lnSpc>
              <a:spcBef>
                <a:spcPct val="0"/>
              </a:spcBef>
              <a:buClrTx/>
              <a:buSzTx/>
              <a:buFontTx/>
              <a:buNone/>
            </a:pPr>
            <a:r>
              <a:rPr lang="en-US" altLang="zh-CN" dirty="0">
                <a:solidFill>
                  <a:srgbClr val="010000"/>
                </a:solidFill>
                <a:latin typeface="Times New Roman" panose="02020603050405020304" pitchFamily="18" charset="0"/>
              </a:rPr>
              <a:t>             </a:t>
            </a:r>
            <a:r>
              <a:rPr lang="zh-CN" altLang="en-US" sz="2400" dirty="0">
                <a:solidFill>
                  <a:srgbClr val="010000"/>
                </a:solidFill>
                <a:latin typeface="Times New Roman" panose="02020603050405020304" pitchFamily="18" charset="0"/>
              </a:rPr>
              <a:t>在栅极下方形成的导电沟道中的电子，因与</a:t>
            </a:r>
            <a:r>
              <a:rPr lang="en-US" altLang="zh-CN" sz="2400" dirty="0">
                <a:solidFill>
                  <a:srgbClr val="010000"/>
                </a:solidFill>
                <a:latin typeface="Times New Roman" panose="02020603050405020304" pitchFamily="18" charset="0"/>
              </a:rPr>
              <a:t>P</a:t>
            </a:r>
            <a:r>
              <a:rPr lang="zh-CN" altLang="en-US" sz="2400" dirty="0">
                <a:solidFill>
                  <a:srgbClr val="010000"/>
                </a:solidFill>
                <a:latin typeface="Times New Roman" panose="02020603050405020304" pitchFamily="18" charset="0"/>
              </a:rPr>
              <a:t>型半导体的多子空穴极性相反，故称为</a:t>
            </a:r>
            <a:r>
              <a:rPr lang="zh-CN" altLang="en-US" sz="2400" dirty="0">
                <a:solidFill>
                  <a:srgbClr val="F00000"/>
                </a:solidFill>
                <a:latin typeface="Times New Roman" panose="02020603050405020304" pitchFamily="18" charset="0"/>
                <a:ea typeface="黑体" panose="02010609060101010101" pitchFamily="49" charset="-122"/>
              </a:rPr>
              <a:t>反型层</a:t>
            </a:r>
            <a:r>
              <a:rPr lang="zh-CN" altLang="en-US" sz="2400" dirty="0">
                <a:solidFill>
                  <a:srgbClr val="010000"/>
                </a:solidFill>
                <a:latin typeface="Times New Roman" panose="02020603050405020304" pitchFamily="18" charset="0"/>
              </a:rPr>
              <a:t>。                                      </a:t>
            </a:r>
            <a:endParaRPr lang="zh-CN" altLang="en-US" dirty="0">
              <a:solidFill>
                <a:srgbClr val="F00000"/>
              </a:solidFill>
              <a:latin typeface="Times New Roman" panose="02020603050405020304" pitchFamily="18" charset="0"/>
            </a:endParaRPr>
          </a:p>
        </p:txBody>
      </p:sp>
      <p:grpSp>
        <p:nvGrpSpPr>
          <p:cNvPr id="14" name="组合 13"/>
          <p:cNvGrpSpPr/>
          <p:nvPr/>
        </p:nvGrpSpPr>
        <p:grpSpPr>
          <a:xfrm>
            <a:off x="5445125" y="1196975"/>
            <a:ext cx="1731645" cy="2843530"/>
            <a:chOff x="7761" y="5060"/>
            <a:chExt cx="2727" cy="4478"/>
          </a:xfrm>
        </p:grpSpPr>
        <p:cxnSp>
          <p:nvCxnSpPr>
            <p:cNvPr id="12" name="直接连接符 11"/>
            <p:cNvCxnSpPr/>
            <p:nvPr/>
          </p:nvCxnSpPr>
          <p:spPr>
            <a:xfrm flipH="1" flipV="1">
              <a:off x="7767" y="5060"/>
              <a:ext cx="15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flipV="1">
              <a:off x="7767" y="5060"/>
              <a:ext cx="26" cy="44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7761" y="9520"/>
              <a:ext cx="27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488" y="8622"/>
              <a:ext cx="0"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6384925" y="949325"/>
            <a:ext cx="783590" cy="429260"/>
            <a:chOff x="9241" y="4670"/>
            <a:chExt cx="1234" cy="676"/>
          </a:xfrm>
        </p:grpSpPr>
        <p:pic>
          <p:nvPicPr>
            <p:cNvPr id="17" name="图片 16"/>
            <p:cNvPicPr>
              <a:picLocks noChangeAspect="1"/>
            </p:cNvPicPr>
            <p:nvPr/>
          </p:nvPicPr>
          <p:blipFill>
            <a:blip r:embed="rId8"/>
            <a:stretch>
              <a:fillRect/>
            </a:stretch>
          </p:blipFill>
          <p:spPr>
            <a:xfrm>
              <a:off x="9468" y="4670"/>
              <a:ext cx="817" cy="677"/>
            </a:xfrm>
            <a:prstGeom prst="rect">
              <a:avLst/>
            </a:prstGeom>
          </p:spPr>
        </p:pic>
        <p:cxnSp>
          <p:nvCxnSpPr>
            <p:cNvPr id="23" name="直接连接符 22"/>
            <p:cNvCxnSpPr/>
            <p:nvPr/>
          </p:nvCxnSpPr>
          <p:spPr>
            <a:xfrm flipH="1" flipV="1">
              <a:off x="9341" y="5044"/>
              <a:ext cx="11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9241" y="4947"/>
              <a:ext cx="119" cy="1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5" name="组合 34"/>
          <p:cNvGrpSpPr/>
          <p:nvPr/>
        </p:nvGrpSpPr>
        <p:grpSpPr>
          <a:xfrm rot="0">
            <a:off x="6433820" y="699770"/>
            <a:ext cx="1480820" cy="486410"/>
            <a:chOff x="9301" y="4262"/>
            <a:chExt cx="2332" cy="766"/>
          </a:xfrm>
        </p:grpSpPr>
        <p:cxnSp>
          <p:nvCxnSpPr>
            <p:cNvPr id="36" name="直接连接符 35"/>
            <p:cNvCxnSpPr/>
            <p:nvPr/>
          </p:nvCxnSpPr>
          <p:spPr>
            <a:xfrm flipH="1" flipV="1">
              <a:off x="11622" y="4292"/>
              <a:ext cx="0" cy="7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9301" y="4262"/>
              <a:ext cx="0" cy="6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9309" y="4266"/>
              <a:ext cx="23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 name="Text Box 13"/>
          <p:cNvSpPr txBox="1">
            <a:spLocks noChangeArrowheads="1"/>
          </p:cNvSpPr>
          <p:nvPr/>
        </p:nvSpPr>
        <p:spPr bwMode="auto">
          <a:xfrm>
            <a:off x="5774690" y="4838065"/>
            <a:ext cx="3057525" cy="970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latinLnBrk="0">
              <a:lnSpc>
                <a:spcPct val="110000"/>
              </a:lnSpc>
              <a:spcBef>
                <a:spcPct val="0"/>
              </a:spcBef>
              <a:buClrTx/>
              <a:buSzTx/>
              <a:buFontTx/>
              <a:buNone/>
            </a:pPr>
            <a:r>
              <a:rPr lang="zh-CN" altLang="en-US" dirty="0">
                <a:solidFill>
                  <a:srgbClr val="010000"/>
                </a:solidFill>
                <a:latin typeface="Times New Roman" panose="02020603050405020304" pitchFamily="18" charset="0"/>
              </a:rPr>
              <a:t>      </a:t>
            </a:r>
            <a:r>
              <a:rPr lang="en-US" altLang="zh-CN" dirty="0">
                <a:solidFill>
                  <a:srgbClr val="010000"/>
                </a:solidFill>
                <a:latin typeface="Times New Roman" panose="02020603050405020304" pitchFamily="18" charset="0"/>
              </a:rPr>
              <a:t> </a:t>
            </a:r>
            <a:r>
              <a:rPr lang="zh-CN" altLang="en-US" sz="2400" dirty="0">
                <a:solidFill>
                  <a:srgbClr val="010000"/>
                </a:solidFill>
                <a:latin typeface="Times New Roman" panose="02020603050405020304" pitchFamily="18" charset="0"/>
                <a:sym typeface="+mn-ea"/>
              </a:rPr>
              <a:t>反型层的厚度</a:t>
            </a:r>
            <a:r>
              <a:rPr lang="zh-CN" altLang="en-US" sz="2400" dirty="0">
                <a:solidFill>
                  <a:srgbClr val="010000"/>
                </a:solidFill>
                <a:latin typeface="Times New Roman" panose="02020603050405020304" pitchFamily="18" charset="0"/>
              </a:rPr>
              <a:t>随</a:t>
            </a:r>
            <a:r>
              <a:rPr lang="en-US" altLang="zh-CN" sz="2400" dirty="0">
                <a:solidFill>
                  <a:srgbClr val="010000"/>
                </a:solidFill>
                <a:latin typeface="Times New Roman" panose="02020603050405020304" pitchFamily="18" charset="0"/>
              </a:rPr>
              <a:t> </a:t>
            </a:r>
            <a:r>
              <a:rPr lang="en-US" altLang="zh-CN" sz="2400"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sz="2400"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sz="2400" b="1" baseline="-25000" dirty="0">
                <a:solidFill>
                  <a:srgbClr val="0000FF"/>
                </a:solidFill>
                <a:latin typeface="Times New Roman" panose="02020603050405020304" pitchFamily="18" charset="0"/>
                <a:sym typeface="+mn-ea"/>
              </a:rPr>
              <a:t> </a:t>
            </a:r>
            <a:r>
              <a:rPr lang="zh-CN" altLang="en-US" sz="2400" dirty="0">
                <a:solidFill>
                  <a:srgbClr val="010000"/>
                </a:solidFill>
                <a:latin typeface="Times New Roman" panose="02020603050405020304" pitchFamily="18" charset="0"/>
                <a:sym typeface="+mn-ea"/>
              </a:rPr>
              <a:t>增大而增大</a:t>
            </a:r>
            <a:endParaRPr lang="zh-CN" altLang="en-US" sz="2400" b="1" dirty="0">
              <a:solidFill>
                <a:srgbClr val="FF0000"/>
              </a:solidFill>
              <a:latin typeface="Times New Roman" panose="02020603050405020304" pitchFamily="18" charset="0"/>
              <a:sym typeface="+mn-ea"/>
            </a:endParaRPr>
          </a:p>
        </p:txBody>
      </p:sp>
      <p:sp>
        <p:nvSpPr>
          <p:cNvPr id="40" name="矩形 39"/>
          <p:cNvSpPr/>
          <p:nvPr/>
        </p:nvSpPr>
        <p:spPr>
          <a:xfrm>
            <a:off x="3563620" y="5301615"/>
            <a:ext cx="1008000" cy="191135"/>
          </a:xfrm>
          <a:prstGeom prst="rect">
            <a:avLst/>
          </a:prstGeom>
          <a:solidFill>
            <a:srgbClr val="0000FF">
              <a:alpha val="24000"/>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Text Box 13"/>
          <p:cNvSpPr txBox="1">
            <a:spLocks noChangeArrowheads="1"/>
          </p:cNvSpPr>
          <p:nvPr/>
        </p:nvSpPr>
        <p:spPr bwMode="auto">
          <a:xfrm>
            <a:off x="5774690" y="5268595"/>
            <a:ext cx="3057525" cy="970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latinLnBrk="0">
              <a:lnSpc>
                <a:spcPct val="110000"/>
              </a:lnSpc>
              <a:spcBef>
                <a:spcPct val="0"/>
              </a:spcBef>
              <a:buClrTx/>
              <a:buSzTx/>
              <a:buFontTx/>
              <a:buNone/>
            </a:pPr>
            <a:r>
              <a:rPr lang="en-US" altLang="zh-CN" dirty="0">
                <a:solidFill>
                  <a:srgbClr val="010000"/>
                </a:solidFill>
                <a:latin typeface="Times New Roman" panose="02020603050405020304" pitchFamily="18" charset="0"/>
              </a:rPr>
              <a:t>                        </a:t>
            </a:r>
            <a:r>
              <a:rPr lang="en-US" altLang="zh-CN" sz="2400" dirty="0">
                <a:solidFill>
                  <a:srgbClr val="010000"/>
                </a:solidFill>
                <a:latin typeface="Times New Roman" panose="02020603050405020304" pitchFamily="18" charset="0"/>
                <a:sym typeface="+mn-ea"/>
              </a:rPr>
              <a:t>——</a:t>
            </a:r>
            <a:r>
              <a:rPr lang="zh-CN" altLang="en-US" sz="2400" b="1" dirty="0">
                <a:solidFill>
                  <a:srgbClr val="FF0000"/>
                </a:solidFill>
                <a:highlight>
                  <a:srgbClr val="FFFF00"/>
                </a:highlight>
                <a:latin typeface="Times New Roman" panose="02020603050405020304" pitchFamily="18" charset="0"/>
                <a:sym typeface="+mn-ea"/>
              </a:rPr>
              <a:t>可变电阻</a:t>
            </a:r>
            <a:r>
              <a:rPr lang="zh-CN" altLang="en-US" sz="2400" dirty="0">
                <a:solidFill>
                  <a:srgbClr val="010000"/>
                </a:solidFill>
                <a:latin typeface="Times New Roman" panose="02020603050405020304" pitchFamily="18" charset="0"/>
                <a:sym typeface="+mn-ea"/>
              </a:rPr>
              <a:t>。</a:t>
            </a:r>
            <a:endParaRPr lang="zh-CN" altLang="en-US" sz="2400" b="1" dirty="0">
              <a:solidFill>
                <a:srgbClr val="FF0000"/>
              </a:solidFill>
              <a:latin typeface="Times New Roman" panose="02020603050405020304" pitchFamily="18" charset="0"/>
              <a:sym typeface="+mn-ea"/>
            </a:endParaRPr>
          </a:p>
        </p:txBody>
      </p:sp>
      <p:grpSp>
        <p:nvGrpSpPr>
          <p:cNvPr id="5" name="组合 4"/>
          <p:cNvGrpSpPr/>
          <p:nvPr/>
        </p:nvGrpSpPr>
        <p:grpSpPr>
          <a:xfrm>
            <a:off x="7550785" y="2172335"/>
            <a:ext cx="687070" cy="385445"/>
            <a:chOff x="2273" y="2656"/>
            <a:chExt cx="1082" cy="607"/>
          </a:xfrm>
          <a:solidFill>
            <a:srgbClr val="DE0BF1">
              <a:alpha val="30000"/>
            </a:srgbClr>
          </a:solidFill>
        </p:grpSpPr>
        <p:sp>
          <p:nvSpPr>
            <p:cNvPr id="7" name="矩形 6"/>
            <p:cNvSpPr/>
            <p:nvPr>
              <p:custDataLst>
                <p:tags r:id="rId9"/>
              </p:custDataLst>
            </p:nvPr>
          </p:nvSpPr>
          <p:spPr>
            <a:xfrm>
              <a:off x="2273" y="2782"/>
              <a:ext cx="159" cy="4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custDataLst>
                <p:tags r:id="rId10"/>
              </p:custDataLst>
            </p:nvPr>
          </p:nvSpPr>
          <p:spPr>
            <a:xfrm>
              <a:off x="3196" y="2656"/>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custDataLst>
                <p:tags r:id="rId11"/>
              </p:custDataLst>
            </p:nvPr>
          </p:nvSpPr>
          <p:spPr>
            <a:xfrm>
              <a:off x="2420" y="3113"/>
              <a:ext cx="794" cy="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0" name="组合 19"/>
          <p:cNvGrpSpPr/>
          <p:nvPr/>
        </p:nvGrpSpPr>
        <p:grpSpPr>
          <a:xfrm>
            <a:off x="6090920" y="2164080"/>
            <a:ext cx="687070" cy="396240"/>
            <a:chOff x="2273" y="2669"/>
            <a:chExt cx="1082" cy="624"/>
          </a:xfrm>
          <a:solidFill>
            <a:srgbClr val="DE0BF1">
              <a:alpha val="30000"/>
            </a:srgbClr>
          </a:solidFill>
        </p:grpSpPr>
        <p:sp>
          <p:nvSpPr>
            <p:cNvPr id="32" name="矩形 31"/>
            <p:cNvSpPr/>
            <p:nvPr>
              <p:custDataLst>
                <p:tags r:id="rId12"/>
              </p:custDataLst>
            </p:nvPr>
          </p:nvSpPr>
          <p:spPr>
            <a:xfrm>
              <a:off x="2273" y="2669"/>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矩形 32"/>
            <p:cNvSpPr/>
            <p:nvPr>
              <p:custDataLst>
                <p:tags r:id="rId13"/>
              </p:custDataLst>
            </p:nvPr>
          </p:nvSpPr>
          <p:spPr>
            <a:xfrm>
              <a:off x="3196" y="2814"/>
              <a:ext cx="159" cy="4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custDataLst>
                <p:tags r:id="rId14"/>
              </p:custDataLst>
            </p:nvPr>
          </p:nvSpPr>
          <p:spPr>
            <a:xfrm>
              <a:off x="2420" y="3143"/>
              <a:ext cx="794" cy="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2" name="矩形 21"/>
          <p:cNvSpPr/>
          <p:nvPr>
            <p:custDataLst>
              <p:tags r:id="rId15"/>
            </p:custDataLst>
          </p:nvPr>
        </p:nvSpPr>
        <p:spPr>
          <a:xfrm>
            <a:off x="6751320" y="2261235"/>
            <a:ext cx="791845" cy="95250"/>
          </a:xfrm>
          <a:prstGeom prst="rect">
            <a:avLst/>
          </a:prstGeom>
          <a:solidFill>
            <a:srgbClr val="DE0BF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5" name="组合 24"/>
          <p:cNvGrpSpPr/>
          <p:nvPr/>
        </p:nvGrpSpPr>
        <p:grpSpPr>
          <a:xfrm>
            <a:off x="4498340" y="5314315"/>
            <a:ext cx="687070" cy="404495"/>
            <a:chOff x="2273" y="2656"/>
            <a:chExt cx="1082" cy="637"/>
          </a:xfrm>
          <a:solidFill>
            <a:srgbClr val="DE0BF1">
              <a:alpha val="30000"/>
            </a:srgbClr>
          </a:solidFill>
        </p:grpSpPr>
        <p:sp>
          <p:nvSpPr>
            <p:cNvPr id="26" name="矩形 25"/>
            <p:cNvSpPr/>
            <p:nvPr>
              <p:custDataLst>
                <p:tags r:id="rId16"/>
              </p:custDataLst>
            </p:nvPr>
          </p:nvSpPr>
          <p:spPr>
            <a:xfrm>
              <a:off x="2273" y="3008"/>
              <a:ext cx="159" cy="2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custDataLst>
                <p:tags r:id="rId17"/>
              </p:custDataLst>
            </p:nvPr>
          </p:nvSpPr>
          <p:spPr>
            <a:xfrm>
              <a:off x="3196" y="2656"/>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custDataLst>
                <p:tags r:id="rId18"/>
              </p:custDataLst>
            </p:nvPr>
          </p:nvSpPr>
          <p:spPr>
            <a:xfrm>
              <a:off x="2420" y="3143"/>
              <a:ext cx="794" cy="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9" name="组合 28"/>
          <p:cNvGrpSpPr/>
          <p:nvPr/>
        </p:nvGrpSpPr>
        <p:grpSpPr>
          <a:xfrm>
            <a:off x="2975610" y="5306060"/>
            <a:ext cx="687070" cy="396240"/>
            <a:chOff x="2273" y="2669"/>
            <a:chExt cx="1082" cy="624"/>
          </a:xfrm>
          <a:solidFill>
            <a:srgbClr val="DE0BF1">
              <a:alpha val="30000"/>
            </a:srgbClr>
          </a:solidFill>
        </p:grpSpPr>
        <p:sp>
          <p:nvSpPr>
            <p:cNvPr id="41" name="矩形 40"/>
            <p:cNvSpPr/>
            <p:nvPr>
              <p:custDataLst>
                <p:tags r:id="rId19"/>
              </p:custDataLst>
            </p:nvPr>
          </p:nvSpPr>
          <p:spPr>
            <a:xfrm>
              <a:off x="2273" y="2669"/>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矩形 41"/>
            <p:cNvSpPr/>
            <p:nvPr>
              <p:custDataLst>
                <p:tags r:id="rId20"/>
              </p:custDataLst>
            </p:nvPr>
          </p:nvSpPr>
          <p:spPr>
            <a:xfrm>
              <a:off x="3196" y="2977"/>
              <a:ext cx="159" cy="2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矩形 42"/>
            <p:cNvSpPr/>
            <p:nvPr>
              <p:custDataLst>
                <p:tags r:id="rId21"/>
              </p:custDataLst>
            </p:nvPr>
          </p:nvSpPr>
          <p:spPr>
            <a:xfrm>
              <a:off x="2420" y="3143"/>
              <a:ext cx="794" cy="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4" name="矩形 43"/>
          <p:cNvSpPr/>
          <p:nvPr>
            <p:custDataLst>
              <p:tags r:id="rId22"/>
            </p:custDataLst>
          </p:nvPr>
        </p:nvSpPr>
        <p:spPr>
          <a:xfrm>
            <a:off x="3600450" y="5510530"/>
            <a:ext cx="970915" cy="97155"/>
          </a:xfrm>
          <a:prstGeom prst="rect">
            <a:avLst/>
          </a:prstGeom>
          <a:solidFill>
            <a:srgbClr val="DE0BF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linds(horizontal)">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blinds(horizontal)">
                                      <p:cBhvr>
                                        <p:cTn id="12" dur="500"/>
                                        <p:tgtEl>
                                          <p:spTgt spid="34"/>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blinds(horizontal)">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blinds(horizontal)">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4" grpId="0" bldLvl="0" animBg="1"/>
      <p:bldP spid="39" grpId="0"/>
      <p:bldP spid="40" grpId="0" bldLvl="0" animBg="1"/>
      <p:bldP spid="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a:hlinkClick r:id="rId1" action="ppaction://hlinkpres?slideindex=1&amp;slidetitle=2.2 场效应半导体三极管"/>
          </p:cNvPr>
          <p:cNvSpPr>
            <a:spLocks noChangeArrowheads="1"/>
          </p:cNvSpPr>
          <p:nvPr/>
        </p:nvSpPr>
        <p:spPr bwMode="auto">
          <a:xfrm>
            <a:off x="243136" y="661466"/>
            <a:ext cx="9144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b="1">
              <a:solidFill>
                <a:srgbClr val="009999"/>
              </a:solidFill>
              <a:latin typeface="Times New Roman" panose="02020603050405020304" pitchFamily="18" charset="0"/>
            </a:endParaRPr>
          </a:p>
        </p:txBody>
      </p:sp>
      <p:sp>
        <p:nvSpPr>
          <p:cNvPr id="5" name="Text Box 14"/>
          <p:cNvSpPr txBox="1">
            <a:spLocks noChangeArrowheads="1"/>
          </p:cNvSpPr>
          <p:nvPr/>
        </p:nvSpPr>
        <p:spPr bwMode="auto">
          <a:xfrm>
            <a:off x="395605" y="4438650"/>
            <a:ext cx="8167370" cy="1050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latinLnBrk="0">
              <a:lnSpc>
                <a:spcPct val="120000"/>
              </a:lnSpc>
              <a:spcBef>
                <a:spcPct val="0"/>
              </a:spcBef>
              <a:buClrTx/>
              <a:buSzTx/>
              <a:buFontTx/>
              <a:buNone/>
            </a:pPr>
            <a:r>
              <a:rPr lang="zh-CN" altLang="zh-CN" i="1" dirty="0">
                <a:solidFill>
                  <a:srgbClr val="F00000"/>
                </a:solidFill>
                <a:latin typeface="Times New Roman" panose="02020603050405020304" pitchFamily="18" charset="0"/>
              </a:rPr>
              <a:t>       </a:t>
            </a:r>
            <a:r>
              <a:rPr lang="zh-CN" altLang="en-US" sz="2400" dirty="0">
                <a:solidFill>
                  <a:srgbClr val="010000"/>
                </a:solidFill>
                <a:latin typeface="Times New Roman" panose="02020603050405020304" pitchFamily="18" charset="0"/>
              </a:rPr>
              <a:t>在</a:t>
            </a:r>
            <a:r>
              <a:rPr lang="en-US" altLang="zh-CN" sz="2400" dirty="0">
                <a:solidFill>
                  <a:srgbClr val="010000"/>
                </a:solidFill>
                <a:latin typeface="Times New Roman" panose="02020603050405020304" pitchFamily="18" charset="0"/>
              </a:rPr>
              <a:t> </a:t>
            </a:r>
            <a:r>
              <a:rPr lang="en-US" altLang="zh-CN" sz="2400"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sz="2400"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sz="2400" baseline="-25000" dirty="0">
                <a:solidFill>
                  <a:srgbClr val="0000FF"/>
                </a:solidFill>
                <a:latin typeface="Times New Roman" panose="02020603050405020304" pitchFamily="18" charset="0"/>
              </a:rPr>
              <a:t> </a:t>
            </a:r>
            <a:r>
              <a:rPr lang="en-US" altLang="zh-CN" sz="2400" dirty="0">
                <a:solidFill>
                  <a:srgbClr val="010000"/>
                </a:solidFill>
                <a:latin typeface="Times New Roman" panose="02020603050405020304" pitchFamily="18" charset="0"/>
              </a:rPr>
              <a:t>= 0 V </a:t>
            </a:r>
            <a:r>
              <a:rPr lang="zh-CN" altLang="en-US" sz="2400" dirty="0">
                <a:solidFill>
                  <a:srgbClr val="010000"/>
                </a:solidFill>
                <a:latin typeface="Times New Roman" panose="02020603050405020304" pitchFamily="18" charset="0"/>
              </a:rPr>
              <a:t>时</a:t>
            </a:r>
            <a:r>
              <a:rPr lang="en-US" altLang="zh-CN" sz="2400" dirty="0">
                <a:solidFill>
                  <a:srgbClr val="010000"/>
                </a:solidFill>
                <a:latin typeface="Times New Roman" panose="02020603050405020304" pitchFamily="18" charset="0"/>
              </a:rPr>
              <a:t> </a:t>
            </a:r>
            <a:r>
              <a:rPr lang="en-US" altLang="zh-CN" sz="2400" b="1" i="1" dirty="0">
                <a:solidFill>
                  <a:srgbClr val="FF0000"/>
                </a:solidFill>
                <a:latin typeface="Times New Roman" panose="02020603050405020304" pitchFamily="18" charset="0"/>
                <a:sym typeface="+mn-ea"/>
              </a:rPr>
              <a:t>I</a:t>
            </a:r>
            <a:r>
              <a:rPr lang="en-US" altLang="zh-CN" sz="2400" b="1" baseline="-25000" dirty="0">
                <a:solidFill>
                  <a:srgbClr val="FF0000"/>
                </a:solidFill>
                <a:latin typeface="Times New Roman" panose="02020603050405020304" pitchFamily="18" charset="0"/>
                <a:sym typeface="+mn-ea"/>
              </a:rPr>
              <a:t>D</a:t>
            </a:r>
            <a:r>
              <a:rPr lang="en-US" altLang="zh-CN" sz="2400" baseline="-25000" dirty="0">
                <a:solidFill>
                  <a:srgbClr val="010000"/>
                </a:solidFill>
                <a:latin typeface="Times New Roman" panose="02020603050405020304" pitchFamily="18" charset="0"/>
              </a:rPr>
              <a:t> </a:t>
            </a:r>
            <a:r>
              <a:rPr lang="en-US" altLang="zh-CN" sz="2400" dirty="0">
                <a:solidFill>
                  <a:srgbClr val="010000"/>
                </a:solidFill>
                <a:latin typeface="Times New Roman" panose="02020603050405020304" pitchFamily="18" charset="0"/>
              </a:rPr>
              <a:t>= 0，</a:t>
            </a:r>
            <a:r>
              <a:rPr lang="zh-CN" altLang="en-US" sz="2400" dirty="0">
                <a:solidFill>
                  <a:srgbClr val="010000"/>
                </a:solidFill>
                <a:latin typeface="Times New Roman" panose="02020603050405020304" pitchFamily="18" charset="0"/>
              </a:rPr>
              <a:t>只有当</a:t>
            </a:r>
            <a:r>
              <a:rPr lang="en-US" altLang="zh-CN" sz="2400" dirty="0">
                <a:solidFill>
                  <a:srgbClr val="010000"/>
                </a:solidFill>
                <a:latin typeface="Times New Roman" panose="02020603050405020304" pitchFamily="18" charset="0"/>
              </a:rPr>
              <a:t> </a:t>
            </a:r>
            <a:r>
              <a:rPr lang="en-US" altLang="zh-CN" sz="2400"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sz="2400"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sz="2400" b="1" baseline="-25000" dirty="0">
                <a:solidFill>
                  <a:srgbClr val="0000FF"/>
                </a:solidFill>
                <a:latin typeface="Times New Roman" panose="02020603050405020304" pitchFamily="18" charset="0"/>
                <a:sym typeface="+mn-ea"/>
              </a:rPr>
              <a:t> </a:t>
            </a:r>
            <a:r>
              <a:rPr lang="en-US" altLang="zh-CN" sz="2400" dirty="0">
                <a:solidFill>
                  <a:srgbClr val="010000"/>
                </a:solidFill>
                <a:latin typeface="Times New Roman" panose="02020603050405020304" pitchFamily="18" charset="0"/>
              </a:rPr>
              <a:t>＞</a:t>
            </a:r>
            <a:r>
              <a:rPr lang="en-US" altLang="zh-CN" sz="2400" i="1" noProof="0" smtClean="0">
                <a:ln>
                  <a:noFill/>
                </a:ln>
                <a:solidFill>
                  <a:srgbClr val="F52950"/>
                </a:solidFill>
                <a:effectLst/>
                <a:highlight>
                  <a:srgbClr val="FFFF00"/>
                </a:highlight>
                <a:uLnTx/>
                <a:uFillTx/>
                <a:latin typeface="Times New Roman" panose="02020603050405020304" pitchFamily="18" charset="0"/>
                <a:sym typeface="+mn-ea"/>
              </a:rPr>
              <a:t>V </a:t>
            </a:r>
            <a:r>
              <a:rPr lang="en-US" altLang="zh-CN" sz="2400" baseline="-25000" noProof="0" smtClean="0">
                <a:ln>
                  <a:noFill/>
                </a:ln>
                <a:solidFill>
                  <a:srgbClr val="F52950"/>
                </a:solidFill>
                <a:effectLst/>
                <a:highlight>
                  <a:srgbClr val="FFFF00"/>
                </a:highlight>
                <a:uLnTx/>
                <a:uFillTx/>
                <a:latin typeface="Times New Roman" panose="02020603050405020304" pitchFamily="18" charset="0"/>
                <a:sym typeface="+mn-ea"/>
              </a:rPr>
              <a:t>GS(th) </a:t>
            </a:r>
            <a:r>
              <a:rPr lang="zh-CN" altLang="en-US" sz="2400" dirty="0">
                <a:solidFill>
                  <a:srgbClr val="010000"/>
                </a:solidFill>
                <a:latin typeface="Times New Roman" panose="02020603050405020304" pitchFamily="18" charset="0"/>
              </a:rPr>
              <a:t>后才会出现漏极电流</a:t>
            </a:r>
            <a:r>
              <a:rPr lang="en-US" altLang="zh-CN" sz="2400" dirty="0">
                <a:solidFill>
                  <a:srgbClr val="010000"/>
                </a:solidFill>
                <a:latin typeface="Times New Roman" panose="02020603050405020304" pitchFamily="18" charset="0"/>
              </a:rPr>
              <a:t> </a:t>
            </a:r>
            <a:r>
              <a:rPr lang="en-US" altLang="zh-CN" sz="2400" b="1" i="1" dirty="0">
                <a:solidFill>
                  <a:srgbClr val="FF0000"/>
                </a:solidFill>
                <a:latin typeface="Times New Roman" panose="02020603050405020304" pitchFamily="18" charset="0"/>
                <a:sym typeface="+mn-ea"/>
              </a:rPr>
              <a:t>I</a:t>
            </a:r>
            <a:r>
              <a:rPr lang="en-US" altLang="zh-CN" sz="2400" b="1" baseline="-25000" dirty="0">
                <a:solidFill>
                  <a:srgbClr val="FF0000"/>
                </a:solidFill>
                <a:latin typeface="Times New Roman" panose="02020603050405020304" pitchFamily="18" charset="0"/>
                <a:sym typeface="+mn-ea"/>
              </a:rPr>
              <a:t>D</a:t>
            </a:r>
            <a:r>
              <a:rPr lang="zh-CN" altLang="en-US" sz="2400" dirty="0">
                <a:solidFill>
                  <a:srgbClr val="010000"/>
                </a:solidFill>
                <a:latin typeface="Times New Roman" panose="02020603050405020304" pitchFamily="18" charset="0"/>
              </a:rPr>
              <a:t>，这种</a:t>
            </a:r>
            <a:r>
              <a:rPr lang="en-US" altLang="zh-CN" sz="2400" dirty="0">
                <a:solidFill>
                  <a:srgbClr val="010000"/>
                </a:solidFill>
                <a:latin typeface="Times New Roman" panose="02020603050405020304" pitchFamily="18" charset="0"/>
              </a:rPr>
              <a:t>MOS</a:t>
            </a:r>
            <a:r>
              <a:rPr lang="zh-CN" altLang="en-US" sz="2400" dirty="0">
                <a:solidFill>
                  <a:srgbClr val="010000"/>
                </a:solidFill>
                <a:latin typeface="Times New Roman" panose="02020603050405020304" pitchFamily="18" charset="0"/>
              </a:rPr>
              <a:t>管称为</a:t>
            </a:r>
            <a:r>
              <a:rPr lang="zh-CN" altLang="en-US" sz="2400" b="1" dirty="0">
                <a:solidFill>
                  <a:srgbClr val="F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增强型</a:t>
            </a:r>
            <a:r>
              <a:rPr lang="en-US" altLang="zh-CN" sz="2400" dirty="0">
                <a:solidFill>
                  <a:srgbClr val="F00000"/>
                </a:solidFill>
                <a:latin typeface="Times New Roman" panose="02020603050405020304" pitchFamily="18" charset="0"/>
                <a:ea typeface="黑体" panose="02010609060101010101" pitchFamily="49" charset="-122"/>
              </a:rPr>
              <a:t> MOS </a:t>
            </a:r>
            <a:r>
              <a:rPr lang="zh-CN" altLang="en-US" sz="2400" dirty="0">
                <a:solidFill>
                  <a:srgbClr val="F00000"/>
                </a:solidFill>
                <a:latin typeface="Times New Roman" panose="02020603050405020304" pitchFamily="18" charset="0"/>
                <a:ea typeface="黑体" panose="02010609060101010101" pitchFamily="49" charset="-122"/>
              </a:rPr>
              <a:t>管</a:t>
            </a:r>
            <a:r>
              <a:rPr lang="zh-CN" altLang="en-US" sz="2400" dirty="0">
                <a:solidFill>
                  <a:srgbClr val="010000"/>
                </a:solidFill>
                <a:latin typeface="Times New Roman" panose="02020603050405020304" pitchFamily="18" charset="0"/>
              </a:rPr>
              <a:t>。</a:t>
            </a:r>
            <a:endParaRPr lang="zh-CN" altLang="en-US" sz="2400" b="1" dirty="0">
              <a:solidFill>
                <a:srgbClr val="009999"/>
              </a:solidFill>
              <a:latin typeface="Times New Roman" panose="02020603050405020304" pitchFamily="18" charset="0"/>
            </a:endParaRPr>
          </a:p>
        </p:txBody>
      </p:sp>
      <p:sp>
        <p:nvSpPr>
          <p:cNvPr id="7" name="灯片编号占位符 6"/>
          <p:cNvSpPr>
            <a:spLocks noGrp="1"/>
          </p:cNvSpPr>
          <p:nvPr>
            <p:ph type="sldNum" sz="quarter" idx="12"/>
          </p:nvPr>
        </p:nvSpPr>
        <p:spPr/>
        <p:txBody>
          <a:bodyPr/>
          <a:p>
            <a:fld id="{9A0DB2DC-4C9A-4742-B13C-FB6460FD3503}" type="slidenum">
              <a:rPr lang="zh-CN" altLang="en-US" dirty="0"/>
            </a:fld>
            <a:endParaRPr lang="zh-CN" altLang="en-US" dirty="0"/>
          </a:p>
        </p:txBody>
      </p:sp>
      <p:sp>
        <p:nvSpPr>
          <p:cNvPr id="10" name="文本框 9"/>
          <p:cNvSpPr txBox="1"/>
          <p:nvPr/>
        </p:nvSpPr>
        <p:spPr>
          <a:xfrm>
            <a:off x="395605" y="2419985"/>
            <a:ext cx="4689475" cy="1863725"/>
          </a:xfrm>
          <a:prstGeom prst="rect">
            <a:avLst/>
          </a:prstGeom>
          <a:noFill/>
        </p:spPr>
        <p:txBody>
          <a:bodyPr wrap="square" rtlCol="0" anchor="t">
            <a:spAutoFit/>
          </a:bodyPr>
          <a:p>
            <a:pPr marL="0" indent="0" latinLnBrk="0">
              <a:lnSpc>
                <a:spcPct val="120000"/>
              </a:lnSpc>
              <a:buNone/>
            </a:pPr>
            <a:r>
              <a:rPr lang="en-US" altLang="zh-CN" dirty="0">
                <a:solidFill>
                  <a:srgbClr val="010000"/>
                </a:solidFill>
                <a:sym typeface="+mn-ea"/>
              </a:rPr>
              <a:t>        </a:t>
            </a:r>
            <a:r>
              <a:rPr lang="zh-CN" altLang="en-US" dirty="0">
                <a:solidFill>
                  <a:srgbClr val="010000"/>
                </a:solidFill>
                <a:sym typeface="+mn-ea"/>
              </a:rPr>
              <a:t>随着</a:t>
            </a:r>
            <a:r>
              <a:rPr lang="en-US" altLang="zh-CN" dirty="0">
                <a:solidFill>
                  <a:srgbClr val="010000"/>
                </a:solidFill>
                <a:sym typeface="+mn-ea"/>
              </a:rPr>
              <a:t> </a:t>
            </a:r>
            <a:r>
              <a:rPr lang="en-US" altLang="zh-CN" b="1" i="1" dirty="0">
                <a:solidFill>
                  <a:srgbClr val="007032"/>
                </a:solidFill>
                <a:effectLst>
                  <a:outerShdw blurRad="38100" dist="38100" dir="2700000" algn="tl">
                    <a:srgbClr val="000000">
                      <a:alpha val="43137"/>
                    </a:srgbClr>
                  </a:outerShdw>
                </a:effectLst>
                <a:sym typeface="+mn-ea"/>
              </a:rPr>
              <a:t>V</a:t>
            </a:r>
            <a:r>
              <a:rPr lang="en-US" altLang="zh-CN" b="1" baseline="-25000" dirty="0">
                <a:solidFill>
                  <a:srgbClr val="007032"/>
                </a:solidFill>
                <a:effectLst>
                  <a:outerShdw blurRad="38100" dist="38100" dir="2700000" algn="tl">
                    <a:srgbClr val="000000">
                      <a:alpha val="43137"/>
                    </a:srgbClr>
                  </a:outerShdw>
                </a:effectLst>
                <a:sym typeface="+mn-ea"/>
              </a:rPr>
              <a:t>GS</a:t>
            </a:r>
            <a:r>
              <a:rPr lang="en-US" altLang="zh-CN" baseline="-25000" dirty="0">
                <a:solidFill>
                  <a:srgbClr val="0000FF"/>
                </a:solidFill>
                <a:sym typeface="+mn-ea"/>
              </a:rPr>
              <a:t> </a:t>
            </a:r>
            <a:r>
              <a:rPr lang="zh-CN" altLang="en-US" dirty="0">
                <a:solidFill>
                  <a:srgbClr val="010000"/>
                </a:solidFill>
                <a:sym typeface="+mn-ea"/>
              </a:rPr>
              <a:t>的继续</a:t>
            </a:r>
            <a:r>
              <a:rPr lang="zh-CN" altLang="en-US" b="1" dirty="0">
                <a:solidFill>
                  <a:srgbClr val="0000FF"/>
                </a:solidFill>
                <a:sym typeface="+mn-ea"/>
              </a:rPr>
              <a:t>增加</a:t>
            </a:r>
            <a:r>
              <a:rPr lang="zh-CN" altLang="en-US" dirty="0">
                <a:solidFill>
                  <a:srgbClr val="010000"/>
                </a:solidFill>
                <a:sym typeface="+mn-ea"/>
              </a:rPr>
              <a:t>，导电沟道逐加厚，沟道</a:t>
            </a:r>
            <a:r>
              <a:rPr lang="zh-CN" altLang="en-US" b="1" dirty="0">
                <a:solidFill>
                  <a:srgbClr val="0000FF"/>
                </a:solidFill>
                <a:sym typeface="+mn-ea"/>
              </a:rPr>
              <a:t>电阻减少</a:t>
            </a:r>
            <a:r>
              <a:rPr lang="zh-CN" altLang="en-US" dirty="0">
                <a:solidFill>
                  <a:srgbClr val="010000"/>
                </a:solidFill>
                <a:sym typeface="+mn-ea"/>
              </a:rPr>
              <a:t>，在相同</a:t>
            </a:r>
            <a:r>
              <a:rPr lang="en-US" altLang="zh-CN" dirty="0">
                <a:solidFill>
                  <a:srgbClr val="010000"/>
                </a:solidFill>
                <a:sym typeface="+mn-ea"/>
              </a:rPr>
              <a:t> </a:t>
            </a:r>
            <a:r>
              <a:rPr lang="en-US" altLang="zh-CN" b="1" i="1" noProof="0" dirty="0" smtClean="0">
                <a:ln>
                  <a:noFill/>
                </a:ln>
                <a:solidFill>
                  <a:srgbClr val="0000FF"/>
                </a:solidFill>
                <a:effectLst/>
                <a:uLnTx/>
                <a:uFillTx/>
                <a:sym typeface="+mn-ea"/>
              </a:rPr>
              <a:t>V</a:t>
            </a:r>
            <a:r>
              <a:rPr lang="en-US" altLang="zh-CN" b="1" baseline="-25000" noProof="0" dirty="0" smtClean="0">
                <a:ln>
                  <a:noFill/>
                </a:ln>
                <a:solidFill>
                  <a:srgbClr val="0000FF"/>
                </a:solidFill>
                <a:effectLst/>
                <a:uLnTx/>
                <a:uFillTx/>
                <a:sym typeface="+mn-ea"/>
              </a:rPr>
              <a:t>DS</a:t>
            </a:r>
            <a:r>
              <a:rPr lang="zh-CN" altLang="en-US" dirty="0">
                <a:solidFill>
                  <a:srgbClr val="010000"/>
                </a:solidFill>
                <a:sym typeface="+mn-ea"/>
              </a:rPr>
              <a:t> 的作用下，</a:t>
            </a:r>
            <a:r>
              <a:rPr lang="en-US" altLang="zh-CN" b="1" i="1" dirty="0">
                <a:solidFill>
                  <a:srgbClr val="FF0000"/>
                </a:solidFill>
                <a:sym typeface="+mn-ea"/>
              </a:rPr>
              <a:t>I</a:t>
            </a:r>
            <a:r>
              <a:rPr lang="en-US" altLang="zh-CN" b="1" baseline="-25000" dirty="0">
                <a:solidFill>
                  <a:srgbClr val="FF0000"/>
                </a:solidFill>
                <a:sym typeface="+mn-ea"/>
              </a:rPr>
              <a:t>D </a:t>
            </a:r>
            <a:r>
              <a:rPr lang="zh-CN" altLang="en-US" dirty="0">
                <a:solidFill>
                  <a:srgbClr val="010000"/>
                </a:solidFill>
                <a:sym typeface="+mn-ea"/>
              </a:rPr>
              <a:t>将不断增加</a:t>
            </a:r>
            <a:endParaRPr lang="zh-CN" altLang="en-US" sz="2400" b="1" dirty="0" smtClean="0">
              <a:latin typeface="Times New Roman" panose="02020603050405020304" pitchFamily="18" charset="0"/>
              <a:cs typeface="Times New Roman" panose="02020603050405020304" pitchFamily="18" charset="0"/>
            </a:endParaRPr>
          </a:p>
        </p:txBody>
      </p:sp>
      <p:sp>
        <p:nvSpPr>
          <p:cNvPr id="2" name="Text Box 13"/>
          <p:cNvSpPr txBox="1">
            <a:spLocks noChangeArrowheads="1"/>
          </p:cNvSpPr>
          <p:nvPr/>
        </p:nvSpPr>
        <p:spPr bwMode="auto">
          <a:xfrm>
            <a:off x="323215" y="836930"/>
            <a:ext cx="4921885" cy="1050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latinLnBrk="0">
              <a:lnSpc>
                <a:spcPct val="120000"/>
              </a:lnSpc>
              <a:spcBef>
                <a:spcPct val="0"/>
              </a:spcBef>
              <a:buClrTx/>
              <a:buSzTx/>
              <a:buFontTx/>
              <a:buNone/>
            </a:pPr>
            <a:r>
              <a:rPr lang="en-US" altLang="zh-CN" dirty="0">
                <a:solidFill>
                  <a:srgbClr val="010000"/>
                </a:solidFill>
                <a:latin typeface="Times New Roman" panose="02020603050405020304" pitchFamily="18" charset="0"/>
              </a:rPr>
              <a:t>       </a:t>
            </a:r>
            <a:r>
              <a:rPr lang="zh-CN" altLang="en-US" sz="2400" dirty="0">
                <a:solidFill>
                  <a:srgbClr val="010000"/>
                </a:solidFill>
                <a:latin typeface="Times New Roman" panose="02020603050405020304" pitchFamily="18" charset="0"/>
              </a:rPr>
              <a:t>如果此时加有漏源电压</a:t>
            </a:r>
            <a:r>
              <a:rPr lang="en-US" altLang="zh-CN" sz="2400" dirty="0">
                <a:solidFill>
                  <a:srgbClr val="010000"/>
                </a:solidFill>
                <a:latin typeface="Times New Roman" panose="02020603050405020304" pitchFamily="18" charset="0"/>
              </a:rPr>
              <a:t> </a:t>
            </a:r>
            <a:r>
              <a:rPr lang="en-US" altLang="zh-CN" sz="2400" b="1" i="1" noProof="0" dirty="0" smtClean="0">
                <a:ln>
                  <a:noFill/>
                </a:ln>
                <a:solidFill>
                  <a:srgbClr val="0000FF"/>
                </a:solidFill>
                <a:effectLst/>
                <a:uLnTx/>
                <a:uFillTx/>
                <a:latin typeface="Times New Roman" panose="02020603050405020304" pitchFamily="18" charset="0"/>
                <a:cs typeface="Times New Roman" panose="02020603050405020304" pitchFamily="18" charset="0"/>
                <a:sym typeface="+mn-ea"/>
              </a:rPr>
              <a:t>V</a:t>
            </a:r>
            <a:r>
              <a:rPr lang="en-US" altLang="zh-CN" sz="2400" b="1" baseline="-25000" noProof="0" dirty="0" smtClean="0">
                <a:ln>
                  <a:noFill/>
                </a:ln>
                <a:solidFill>
                  <a:srgbClr val="0000FF"/>
                </a:solidFill>
                <a:effectLst/>
                <a:uLnTx/>
                <a:uFillTx/>
                <a:latin typeface="Times New Roman" panose="02020603050405020304" pitchFamily="18" charset="0"/>
                <a:cs typeface="Times New Roman" panose="02020603050405020304" pitchFamily="18" charset="0"/>
                <a:sym typeface="+mn-ea"/>
              </a:rPr>
              <a:t>DS</a:t>
            </a:r>
            <a:r>
              <a:rPr lang="zh-CN" altLang="en-US" sz="2400" dirty="0">
                <a:solidFill>
                  <a:srgbClr val="010000"/>
                </a:solidFill>
                <a:latin typeface="Times New Roman" panose="02020603050405020304" pitchFamily="18" charset="0"/>
              </a:rPr>
              <a:t>，就可以形成漏极电流</a:t>
            </a:r>
            <a:r>
              <a:rPr lang="en-US" altLang="zh-CN" sz="2400" dirty="0">
                <a:solidFill>
                  <a:srgbClr val="010000"/>
                </a:solidFill>
                <a:latin typeface="Times New Roman" panose="02020603050405020304" pitchFamily="18" charset="0"/>
              </a:rPr>
              <a:t> </a:t>
            </a:r>
            <a:r>
              <a:rPr lang="en-US" altLang="zh-CN" sz="2400" b="1" i="1" dirty="0">
                <a:solidFill>
                  <a:srgbClr val="FF0000"/>
                </a:solidFill>
                <a:latin typeface="Times New Roman" panose="02020603050405020304" pitchFamily="18" charset="0"/>
              </a:rPr>
              <a:t>I</a:t>
            </a:r>
            <a:r>
              <a:rPr lang="en-US" altLang="zh-CN" sz="2400" b="1" baseline="-25000" dirty="0">
                <a:solidFill>
                  <a:srgbClr val="FF0000"/>
                </a:solidFill>
                <a:latin typeface="Times New Roman" panose="02020603050405020304" pitchFamily="18" charset="0"/>
              </a:rPr>
              <a:t>D</a:t>
            </a:r>
            <a:r>
              <a:rPr lang="en-US" altLang="zh-CN" sz="2400" dirty="0">
                <a:solidFill>
                  <a:srgbClr val="010000"/>
                </a:solidFill>
                <a:latin typeface="Times New Roman" panose="02020603050405020304" pitchFamily="18" charset="0"/>
              </a:rPr>
              <a:t>。</a:t>
            </a:r>
            <a:r>
              <a:rPr lang="zh-CN" altLang="en-US" sz="2400" dirty="0">
                <a:solidFill>
                  <a:srgbClr val="010000"/>
                </a:solidFill>
                <a:latin typeface="Times New Roman" panose="02020603050405020304" pitchFamily="18" charset="0"/>
              </a:rPr>
              <a:t>                                     </a:t>
            </a:r>
            <a:endParaRPr lang="zh-CN" altLang="en-US" dirty="0">
              <a:solidFill>
                <a:srgbClr val="F00000"/>
              </a:solidFill>
              <a:latin typeface="Times New Roman" panose="02020603050405020304" pitchFamily="18" charset="0"/>
            </a:endParaRPr>
          </a:p>
        </p:txBody>
      </p:sp>
      <p:grpSp>
        <p:nvGrpSpPr>
          <p:cNvPr id="8" name="组合 7"/>
          <p:cNvGrpSpPr/>
          <p:nvPr/>
        </p:nvGrpSpPr>
        <p:grpSpPr>
          <a:xfrm>
            <a:off x="5436235" y="1341120"/>
            <a:ext cx="2644140" cy="2374900"/>
            <a:chOff x="7994" y="2539"/>
            <a:chExt cx="4164" cy="3740"/>
          </a:xfrm>
        </p:grpSpPr>
        <p:graphicFrame>
          <p:nvGraphicFramePr>
            <p:cNvPr id="30" name="Object 7"/>
            <p:cNvGraphicFramePr>
              <a:graphicFrameLocks noChangeAspect="1"/>
            </p:cNvGraphicFramePr>
            <p:nvPr/>
          </p:nvGraphicFramePr>
          <p:xfrm>
            <a:off x="7994" y="2539"/>
            <a:ext cx="4165" cy="3740"/>
          </p:xfrm>
          <a:graphic>
            <a:graphicData uri="http://schemas.openxmlformats.org/presentationml/2006/ole">
              <mc:AlternateContent xmlns:mc="http://schemas.openxmlformats.org/markup-compatibility/2006">
                <mc:Choice xmlns:v="urn:schemas-microsoft-com:vml" Requires="v">
                  <p:oleObj spid="_x0000_s91151" name="Photo Editor 照片" r:id="rId2" imgW="8734425" imgH="7839075" progId="MSPhotoEd.3">
                    <p:embed/>
                  </p:oleObj>
                </mc:Choice>
                <mc:Fallback>
                  <p:oleObj name="Photo Editor 照片" r:id="rId2" imgW="8734425" imgH="7839075" progId="MSPhotoEd.3">
                    <p:embed/>
                    <p:pic>
                      <p:nvPicPr>
                        <p:cNvPr id="0" name="图片 911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4" y="2539"/>
                          <a:ext cx="4165" cy="3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1" name="图片 30"/>
            <p:cNvPicPr>
              <a:picLocks noChangeAspect="1"/>
            </p:cNvPicPr>
            <p:nvPr/>
          </p:nvPicPr>
          <p:blipFill>
            <a:blip r:embed="rId4"/>
            <a:stretch>
              <a:fillRect/>
            </a:stretch>
          </p:blipFill>
          <p:spPr>
            <a:xfrm>
              <a:off x="9641" y="3233"/>
              <a:ext cx="465" cy="340"/>
            </a:xfrm>
            <a:prstGeom prst="rect">
              <a:avLst/>
            </a:prstGeom>
          </p:spPr>
        </p:pic>
      </p:grpSp>
      <p:sp>
        <p:nvSpPr>
          <p:cNvPr id="4" name="矩形 3"/>
          <p:cNvSpPr/>
          <p:nvPr>
            <p:custDataLst>
              <p:tags r:id="rId5"/>
            </p:custDataLst>
          </p:nvPr>
        </p:nvSpPr>
        <p:spPr>
          <a:xfrm>
            <a:off x="6359525" y="2467610"/>
            <a:ext cx="1008000" cy="191135"/>
          </a:xfrm>
          <a:prstGeom prst="rect">
            <a:avLst/>
          </a:prstGeom>
          <a:solidFill>
            <a:srgbClr val="0000FF">
              <a:alpha val="24000"/>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 name="图片 10"/>
          <p:cNvPicPr>
            <a:picLocks noChangeAspect="1"/>
          </p:cNvPicPr>
          <p:nvPr>
            <p:custDataLst>
              <p:tags r:id="rId6"/>
            </p:custDataLst>
          </p:nvPr>
        </p:nvPicPr>
        <p:blipFill>
          <a:blip r:embed="rId7"/>
          <a:stretch>
            <a:fillRect/>
          </a:stretch>
        </p:blipFill>
        <p:spPr>
          <a:xfrm>
            <a:off x="6482080" y="1146175"/>
            <a:ext cx="918845" cy="431800"/>
          </a:xfrm>
          <a:prstGeom prst="rect">
            <a:avLst/>
          </a:prstGeom>
        </p:spPr>
      </p:pic>
      <p:sp>
        <p:nvSpPr>
          <p:cNvPr id="33" name="文本框 32"/>
          <p:cNvSpPr txBox="1"/>
          <p:nvPr>
            <p:custDataLst>
              <p:tags r:id="rId8"/>
            </p:custDataLst>
          </p:nvPr>
        </p:nvSpPr>
        <p:spPr>
          <a:xfrm>
            <a:off x="7059295" y="1436370"/>
            <a:ext cx="690245" cy="327660"/>
          </a:xfrm>
          <a:prstGeom prst="rect">
            <a:avLst/>
          </a:prstGeom>
          <a:noFill/>
        </p:spPr>
        <p:txBody>
          <a:bodyPr wrap="square" rtlCol="0">
            <a:spAutoFit/>
          </a:bodyPr>
          <a:p>
            <a:pPr marL="0" indent="0">
              <a:lnSpc>
                <a:spcPct val="110000"/>
              </a:lnSpc>
              <a:buNone/>
            </a:pPr>
            <a:r>
              <a:rPr lang="en-US" altLang="zh-CN" sz="1400" b="1" i="1" dirty="0" smtClean="0">
                <a:solidFill>
                  <a:srgbClr val="0000FF"/>
                </a:solidFill>
                <a:latin typeface="Times New Roman" panose="02020603050405020304" pitchFamily="18" charset="0"/>
                <a:cs typeface="Times New Roman" panose="02020603050405020304" pitchFamily="18" charset="0"/>
              </a:rPr>
              <a:t>V</a:t>
            </a:r>
            <a:r>
              <a:rPr lang="en-US" altLang="zh-CN" sz="1400" b="1" baseline="-25000" dirty="0" smtClean="0">
                <a:solidFill>
                  <a:srgbClr val="0000FF"/>
                </a:solidFill>
                <a:latin typeface="Times New Roman" panose="02020603050405020304" pitchFamily="18" charset="0"/>
                <a:cs typeface="Times New Roman" panose="02020603050405020304" pitchFamily="18" charset="0"/>
              </a:rPr>
              <a:t>DS</a:t>
            </a:r>
            <a:endParaRPr lang="en-US" altLang="zh-CN" sz="1400" b="1" baseline="-25000" dirty="0" smtClean="0">
              <a:solidFill>
                <a:srgbClr val="0000FF"/>
              </a:solidFill>
              <a:latin typeface="Times New Roman" panose="02020603050405020304" pitchFamily="18" charset="0"/>
              <a:cs typeface="Times New Roman" panose="02020603050405020304" pitchFamily="18" charset="0"/>
            </a:endParaRPr>
          </a:p>
        </p:txBody>
      </p:sp>
      <p:sp>
        <p:nvSpPr>
          <p:cNvPr id="34" name="Text Box 13"/>
          <p:cNvSpPr txBox="1">
            <a:spLocks noChangeArrowheads="1"/>
          </p:cNvSpPr>
          <p:nvPr>
            <p:custDataLst>
              <p:tags r:id="rId9"/>
            </p:custDataLst>
          </p:nvPr>
        </p:nvSpPr>
        <p:spPr bwMode="auto">
          <a:xfrm>
            <a:off x="900430" y="3786505"/>
            <a:ext cx="3057525" cy="497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latinLnBrk="0">
              <a:lnSpc>
                <a:spcPct val="110000"/>
              </a:lnSpc>
              <a:spcBef>
                <a:spcPct val="0"/>
              </a:spcBef>
              <a:buClrTx/>
              <a:buSzTx/>
              <a:buFontTx/>
              <a:buNone/>
            </a:pPr>
            <a:r>
              <a:rPr lang="en-US" altLang="zh-CN" sz="2400" dirty="0">
                <a:solidFill>
                  <a:srgbClr val="010000"/>
                </a:solidFill>
                <a:latin typeface="Times New Roman" panose="02020603050405020304" pitchFamily="18" charset="0"/>
                <a:sym typeface="+mn-ea"/>
              </a:rPr>
              <a:t>——</a:t>
            </a:r>
            <a:r>
              <a:rPr lang="zh-CN" altLang="en-US" sz="2400" b="1" dirty="0">
                <a:solidFill>
                  <a:srgbClr val="FF0000"/>
                </a:solidFill>
                <a:highlight>
                  <a:srgbClr val="FFFF00"/>
                </a:highlight>
                <a:latin typeface="Times New Roman" panose="02020603050405020304" pitchFamily="18" charset="0"/>
                <a:sym typeface="+mn-ea"/>
              </a:rPr>
              <a:t>可变电阻</a:t>
            </a:r>
            <a:r>
              <a:rPr lang="zh-CN" altLang="en-US" sz="2400" dirty="0">
                <a:solidFill>
                  <a:srgbClr val="010000"/>
                </a:solidFill>
                <a:latin typeface="Times New Roman" panose="02020603050405020304" pitchFamily="18" charset="0"/>
                <a:sym typeface="+mn-ea"/>
              </a:rPr>
              <a:t>。</a:t>
            </a:r>
            <a:endParaRPr lang="zh-CN" altLang="en-US" sz="2400" b="1" dirty="0">
              <a:solidFill>
                <a:srgbClr val="FF0000"/>
              </a:solidFill>
              <a:latin typeface="Times New Roman" panose="02020603050405020304" pitchFamily="18" charset="0"/>
              <a:sym typeface="+mn-ea"/>
            </a:endParaRPr>
          </a:p>
        </p:txBody>
      </p:sp>
      <p:grpSp>
        <p:nvGrpSpPr>
          <p:cNvPr id="46" name="组合 45"/>
          <p:cNvGrpSpPr/>
          <p:nvPr/>
        </p:nvGrpSpPr>
        <p:grpSpPr>
          <a:xfrm>
            <a:off x="5747385" y="2479675"/>
            <a:ext cx="2209800" cy="412115"/>
            <a:chOff x="4686" y="8356"/>
            <a:chExt cx="3480" cy="649"/>
          </a:xfrm>
        </p:grpSpPr>
        <p:grpSp>
          <p:nvGrpSpPr>
            <p:cNvPr id="36" name="组合 35"/>
            <p:cNvGrpSpPr/>
            <p:nvPr/>
          </p:nvGrpSpPr>
          <p:grpSpPr>
            <a:xfrm>
              <a:off x="7084" y="8369"/>
              <a:ext cx="1082" cy="637"/>
              <a:chOff x="2273" y="2656"/>
              <a:chExt cx="1082" cy="637"/>
            </a:xfrm>
            <a:solidFill>
              <a:srgbClr val="DE0BF1">
                <a:alpha val="30000"/>
              </a:srgbClr>
            </a:solidFill>
          </p:grpSpPr>
          <p:sp>
            <p:nvSpPr>
              <p:cNvPr id="37" name="矩形 36"/>
              <p:cNvSpPr/>
              <p:nvPr>
                <p:custDataLst>
                  <p:tags r:id="rId10"/>
                </p:custDataLst>
              </p:nvPr>
            </p:nvSpPr>
            <p:spPr>
              <a:xfrm>
                <a:off x="2273" y="3008"/>
                <a:ext cx="159" cy="2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矩形 37"/>
              <p:cNvSpPr/>
              <p:nvPr>
                <p:custDataLst>
                  <p:tags r:id="rId11"/>
                </p:custDataLst>
              </p:nvPr>
            </p:nvSpPr>
            <p:spPr>
              <a:xfrm>
                <a:off x="3196" y="2656"/>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矩形 38"/>
              <p:cNvSpPr/>
              <p:nvPr>
                <p:custDataLst>
                  <p:tags r:id="rId12"/>
                </p:custDataLst>
              </p:nvPr>
            </p:nvSpPr>
            <p:spPr>
              <a:xfrm>
                <a:off x="2420" y="3143"/>
                <a:ext cx="794" cy="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1" name="组合 40"/>
            <p:cNvGrpSpPr/>
            <p:nvPr/>
          </p:nvGrpSpPr>
          <p:grpSpPr>
            <a:xfrm>
              <a:off x="4686" y="8356"/>
              <a:ext cx="1082" cy="624"/>
              <a:chOff x="2273" y="2669"/>
              <a:chExt cx="1082" cy="624"/>
            </a:xfrm>
            <a:solidFill>
              <a:srgbClr val="DE0BF1">
                <a:alpha val="30000"/>
              </a:srgbClr>
            </a:solidFill>
          </p:grpSpPr>
          <p:sp>
            <p:nvSpPr>
              <p:cNvPr id="42" name="矩形 41"/>
              <p:cNvSpPr/>
              <p:nvPr>
                <p:custDataLst>
                  <p:tags r:id="rId13"/>
                </p:custDataLst>
              </p:nvPr>
            </p:nvSpPr>
            <p:spPr>
              <a:xfrm>
                <a:off x="2273" y="2669"/>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矩形 42"/>
              <p:cNvSpPr/>
              <p:nvPr>
                <p:custDataLst>
                  <p:tags r:id="rId14"/>
                </p:custDataLst>
              </p:nvPr>
            </p:nvSpPr>
            <p:spPr>
              <a:xfrm>
                <a:off x="3196" y="2977"/>
                <a:ext cx="159" cy="2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矩形 43"/>
              <p:cNvSpPr/>
              <p:nvPr>
                <p:custDataLst>
                  <p:tags r:id="rId15"/>
                </p:custDataLst>
              </p:nvPr>
            </p:nvSpPr>
            <p:spPr>
              <a:xfrm>
                <a:off x="2420" y="3143"/>
                <a:ext cx="794" cy="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5" name="矩形 44"/>
            <p:cNvSpPr/>
            <p:nvPr>
              <p:custDataLst>
                <p:tags r:id="rId16"/>
              </p:custDataLst>
            </p:nvPr>
          </p:nvSpPr>
          <p:spPr>
            <a:xfrm>
              <a:off x="5670" y="8678"/>
              <a:ext cx="1529" cy="153"/>
            </a:xfrm>
            <a:prstGeom prst="rect">
              <a:avLst/>
            </a:prstGeom>
            <a:solidFill>
              <a:srgbClr val="DE0BF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blinds(horizontal)">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10" grpId="0"/>
      <p:bldP spid="3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462405" y="1217930"/>
            <a:ext cx="2130425" cy="617220"/>
          </a:xfrm>
          <a:prstGeom prst="round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Rectangle 2"/>
          <p:cNvSpPr txBox="1">
            <a:spLocks noChangeArrowheads="1"/>
          </p:cNvSpPr>
          <p:nvPr/>
        </p:nvSpPr>
        <p:spPr bwMode="auto">
          <a:xfrm>
            <a:off x="179705" y="764540"/>
            <a:ext cx="7620000" cy="624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lst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5pPr>
            <a:lvl6pPr marL="4572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6pPr>
            <a:lvl7pPr marL="9144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7pPr>
            <a:lvl8pPr marL="13716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8pPr>
            <a:lvl9pPr marL="18288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9pPr>
          </a:lstStyle>
          <a:p>
            <a:pPr marL="0" marR="0" lvl="0" indent="0" algn="l" defTabSz="914400" rtl="0" eaLnBrk="1" fontAlgn="base" latinLnBrk="0" hangingPunct="1">
              <a:lnSpc>
                <a:spcPct val="70000"/>
              </a:lnSpc>
              <a:spcBef>
                <a:spcPct val="0"/>
              </a:spcBef>
              <a:spcAft>
                <a:spcPct val="0"/>
              </a:spcAft>
              <a:buClrTx/>
              <a:buSzTx/>
              <a:buFontTx/>
              <a:buNone/>
              <a:defRPr/>
            </a:pPr>
            <a:r>
              <a:rPr kumimoji="1" lang="zh-CN" altLang="en-US" sz="480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rPr>
              <a:t> </a:t>
            </a:r>
            <a:r>
              <a:rPr lang="zh-CN" altLang="en-US" sz="2800" b="0" noProof="0" dirty="0" smtClean="0">
                <a:ln>
                  <a:noFill/>
                </a:ln>
                <a:solidFill>
                  <a:srgbClr val="0099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2800" b="0" noProof="0" dirty="0" smtClean="0">
                <a:ln>
                  <a:noFill/>
                </a:ln>
                <a:solidFill>
                  <a:srgbClr val="0099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b</a:t>
            </a:r>
            <a:r>
              <a:rPr lang="zh-CN" altLang="en-US" sz="2800" b="0" noProof="0" dirty="0" smtClean="0">
                <a:ln>
                  <a:noFill/>
                </a:ln>
                <a:solidFill>
                  <a:srgbClr val="0099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2800" b="0" noProof="0" dirty="0" smtClean="0">
                <a:ln>
                  <a:noFill/>
                </a:ln>
                <a:solidFill>
                  <a:srgbClr val="0099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a:t>
            </a:r>
            <a:r>
              <a:rPr kumimoji="1" lang="zh-CN" altLang="en-US" sz="2800" i="0" u="none" strike="noStrike" kern="1200" cap="none" spc="0" normalizeH="0" baseline="0" noProof="0" dirty="0" smtClean="0">
                <a:ln>
                  <a:noFill/>
                </a:ln>
                <a:solidFill>
                  <a:srgbClr val="009900"/>
                </a:solidFill>
                <a:effectLst/>
                <a:uLnTx/>
                <a:uFillTx/>
                <a:latin typeface="宋体" panose="02010600030101010101" pitchFamily="2" charset="-122"/>
                <a:ea typeface="宋体" panose="02010600030101010101" pitchFamily="2" charset="-122"/>
              </a:rPr>
              <a:t>漏源电压</a:t>
            </a:r>
            <a:r>
              <a:rPr lang="en-US" altLang="zh-CN" sz="2800" baseline="-25000" noProof="0" dirty="0" smtClean="0">
                <a:ln>
                  <a:noFill/>
                </a:ln>
                <a:solidFill>
                  <a:srgbClr val="FF0000"/>
                </a:solidFill>
                <a:effectLst/>
                <a:uLnTx/>
                <a:uFillTx/>
                <a:latin typeface="Times New Roman" panose="02020603050405020304" pitchFamily="18" charset="0"/>
                <a:ea typeface="宋体" panose="02010600030101010101" pitchFamily="2" charset="-122"/>
                <a:sym typeface="+mn-ea"/>
              </a:rPr>
              <a:t> </a:t>
            </a:r>
            <a:r>
              <a:rPr kumimoji="1" lang="en-US" altLang="zh-CN" sz="2800" i="1" u="none" strike="noStrike" kern="1200" cap="none" spc="0" normalizeH="0" baseline="0" noProof="0" dirty="0" smtClean="0">
                <a:ln>
                  <a:noFill/>
                </a:ln>
                <a:solidFill>
                  <a:srgbClr val="0000FF"/>
                </a:solidFill>
                <a:effectLst/>
                <a:uLnTx/>
                <a:uFillTx/>
                <a:latin typeface="Times New Roman" panose="02020603050405020304" pitchFamily="18" charset="0"/>
                <a:ea typeface="宋体" panose="02010600030101010101" pitchFamily="2" charset="-122"/>
              </a:rPr>
              <a:t>V</a:t>
            </a:r>
            <a:r>
              <a:rPr kumimoji="1" lang="en-US" altLang="zh-CN" sz="2800" i="0" u="none" strike="noStrike" kern="1200" cap="none" spc="0" normalizeH="0" baseline="-25000" noProof="0" dirty="0" smtClean="0">
                <a:ln>
                  <a:noFill/>
                </a:ln>
                <a:solidFill>
                  <a:srgbClr val="0000FF"/>
                </a:solidFill>
                <a:effectLst/>
                <a:uLnTx/>
                <a:uFillTx/>
                <a:latin typeface="Times New Roman" panose="02020603050405020304" pitchFamily="18" charset="0"/>
                <a:ea typeface="宋体" panose="02010600030101010101" pitchFamily="2" charset="-122"/>
              </a:rPr>
              <a:t>DS </a:t>
            </a:r>
            <a:r>
              <a:rPr kumimoji="1" lang="zh-CN" altLang="en-US" sz="2800" i="0" u="none" strike="noStrike" kern="1200" cap="none" spc="0" normalizeH="0" baseline="0" noProof="0" dirty="0" smtClean="0">
                <a:ln>
                  <a:noFill/>
                </a:ln>
                <a:solidFill>
                  <a:srgbClr val="009900"/>
                </a:solidFill>
                <a:effectLst/>
                <a:uLnTx/>
                <a:uFillTx/>
                <a:latin typeface="宋体" panose="02010600030101010101" pitchFamily="2" charset="-122"/>
                <a:ea typeface="宋体" panose="02010600030101010101" pitchFamily="2" charset="-122"/>
              </a:rPr>
              <a:t>对漏极电流</a:t>
            </a:r>
            <a:r>
              <a:rPr lang="en-US" altLang="zh-CN" sz="2800" baseline="-25000" noProof="0" dirty="0" smtClean="0">
                <a:ln>
                  <a:noFill/>
                </a:ln>
                <a:solidFill>
                  <a:srgbClr val="FF0000"/>
                </a:solidFill>
                <a:effectLst/>
                <a:uLnTx/>
                <a:uFillTx/>
                <a:latin typeface="Times New Roman" panose="02020603050405020304" pitchFamily="18" charset="0"/>
                <a:ea typeface="宋体" panose="02010600030101010101" pitchFamily="2" charset="-122"/>
                <a:sym typeface="+mn-ea"/>
              </a:rPr>
              <a:t> </a:t>
            </a:r>
            <a:r>
              <a:rPr kumimoji="1" lang="en-US" altLang="zh-CN" sz="2800" i="1" u="none" strike="noStrike" kern="120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rPr>
              <a:t>I</a:t>
            </a:r>
            <a:r>
              <a:rPr kumimoji="1" lang="en-US" altLang="zh-CN" sz="2800" i="0" u="none" strike="noStrike" kern="1200" cap="none" spc="0" normalizeH="0" baseline="-25000" noProof="0" dirty="0" smtClean="0">
                <a:ln>
                  <a:noFill/>
                </a:ln>
                <a:solidFill>
                  <a:srgbClr val="FF0000"/>
                </a:solidFill>
                <a:effectLst/>
                <a:uLnTx/>
                <a:uFillTx/>
                <a:latin typeface="Times New Roman" panose="02020603050405020304" pitchFamily="18" charset="0"/>
                <a:ea typeface="宋体" panose="02010600030101010101" pitchFamily="2" charset="-122"/>
              </a:rPr>
              <a:t>D </a:t>
            </a:r>
            <a:r>
              <a:rPr kumimoji="1" lang="zh-CN" altLang="en-US" sz="2800" i="0" u="none" strike="noStrike" kern="1200" cap="none" spc="0" normalizeH="0" baseline="0" noProof="0" dirty="0" smtClean="0">
                <a:ln>
                  <a:noFill/>
                </a:ln>
                <a:solidFill>
                  <a:srgbClr val="009900"/>
                </a:solidFill>
                <a:effectLst/>
                <a:uLnTx/>
                <a:uFillTx/>
                <a:latin typeface="宋体" panose="02010600030101010101" pitchFamily="2" charset="-122"/>
                <a:ea typeface="宋体" panose="02010600030101010101" pitchFamily="2" charset="-122"/>
              </a:rPr>
              <a:t>的控制作用</a:t>
            </a:r>
            <a:endParaRPr kumimoji="1" lang="zh-CN" altLang="en-US" sz="3200" i="0" u="none" strike="noStrike" kern="1200" cap="none" spc="0" normalizeH="0" baseline="0" noProof="0" dirty="0" smtClean="0">
              <a:ln>
                <a:noFill/>
              </a:ln>
              <a:solidFill>
                <a:srgbClr val="009900"/>
              </a:solidFill>
              <a:effectLst/>
              <a:uLnTx/>
              <a:uFillTx/>
              <a:latin typeface="Times New Roman" panose="02020603050405020304" pitchFamily="18" charset="0"/>
              <a:ea typeface="宋体" panose="02010600030101010101" pitchFamily="2" charset="-122"/>
            </a:endParaRPr>
          </a:p>
        </p:txBody>
      </p:sp>
      <p:sp>
        <p:nvSpPr>
          <p:cNvPr id="3" name="Rectangle 3"/>
          <p:cNvSpPr txBox="1">
            <a:spLocks noChangeArrowheads="1"/>
          </p:cNvSpPr>
          <p:nvPr/>
        </p:nvSpPr>
        <p:spPr bwMode="auto">
          <a:xfrm>
            <a:off x="360045" y="1864360"/>
            <a:ext cx="8382000" cy="1232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latinLnBrk="0" hangingPunct="1">
              <a:lnSpc>
                <a:spcPct val="120000"/>
              </a:lnSpc>
              <a:spcBef>
                <a:spcPts val="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当</a:t>
            </a:r>
            <a:r>
              <a:rPr kumimoji="1" lang="en-US" altLang="zh-CN" sz="2800" b="0" i="0" u="none" strike="noStrike" kern="1200" cap="none" spc="0" normalizeH="0" baseline="0" noProof="0" dirty="0" smtClean="0">
                <a:ln>
                  <a:noFill/>
                </a:ln>
                <a:solidFill>
                  <a:srgbClr val="F52950"/>
                </a:solidFill>
                <a:effectLst/>
                <a:uLnTx/>
                <a:uFillTx/>
                <a:latin typeface="Times New Roman" panose="02020603050405020304" pitchFamily="18" charset="0"/>
                <a:ea typeface="宋体" panose="02010600030101010101" pitchFamily="2" charset="-122"/>
              </a:rPr>
              <a:t> </a:t>
            </a:r>
            <a:r>
              <a:rPr lang="en-US" altLang="zh-CN"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b="1" baseline="-25000" dirty="0">
                <a:solidFill>
                  <a:srgbClr val="0000FF"/>
                </a:solidFill>
                <a:latin typeface="Times New Roman" panose="02020603050405020304" pitchFamily="18" charset="0"/>
                <a:sym typeface="+mn-ea"/>
              </a:rPr>
              <a:t> </a:t>
            </a:r>
            <a:r>
              <a:rPr kumimoji="1" lang="en-US" altLang="zh-CN" sz="2800" b="0" i="0" u="none" strike="noStrike" kern="1200" cap="none" spc="0" normalizeH="0" baseline="0" noProof="0" dirty="0" smtClean="0">
                <a:ln>
                  <a:noFill/>
                </a:ln>
                <a:solidFill>
                  <a:srgbClr val="F52950"/>
                </a:solidFill>
                <a:effectLst/>
                <a:uLnTx/>
                <a:uFillTx/>
                <a:latin typeface="Times New Roman" panose="02020603050405020304" pitchFamily="18" charset="0"/>
                <a:ea typeface="宋体" panose="02010600030101010101" pitchFamily="2" charset="-122"/>
              </a:rPr>
              <a:t>＞ </a:t>
            </a:r>
            <a:r>
              <a:rPr lang="en-US" altLang="zh-CN" i="1" noProof="0" smtClean="0">
                <a:ln>
                  <a:noFill/>
                </a:ln>
                <a:solidFill>
                  <a:srgbClr val="F52950"/>
                </a:solidFill>
                <a:effectLst/>
                <a:highlight>
                  <a:srgbClr val="FFFF00"/>
                </a:highlight>
                <a:uLnTx/>
                <a:uFillTx/>
                <a:latin typeface="Times New Roman" panose="02020603050405020304" pitchFamily="18" charset="0"/>
                <a:ea typeface="宋体" panose="02010600030101010101" pitchFamily="2" charset="-122"/>
                <a:sym typeface="+mn-ea"/>
              </a:rPr>
              <a:t>V </a:t>
            </a:r>
            <a:r>
              <a:rPr lang="en-US" altLang="zh-CN" baseline="-25000" noProof="0" smtClean="0">
                <a:ln>
                  <a:noFill/>
                </a:ln>
                <a:solidFill>
                  <a:srgbClr val="F52950"/>
                </a:solidFill>
                <a:effectLst/>
                <a:highlight>
                  <a:srgbClr val="FFFF00"/>
                </a:highlight>
                <a:uLnTx/>
                <a:uFillTx/>
                <a:latin typeface="Times New Roman" panose="02020603050405020304" pitchFamily="18" charset="0"/>
                <a:ea typeface="宋体" panose="02010600030101010101" pitchFamily="2" charset="-122"/>
                <a:sym typeface="+mn-ea"/>
              </a:rPr>
              <a:t>GS(th)</a:t>
            </a:r>
            <a:r>
              <a:rPr kumimoji="1" lang="en-US" altLang="zh-CN" sz="2800" b="0" i="0" u="none" strike="noStrike" kern="1200" cap="none" spc="0" normalizeH="0" baseline="-25000" noProof="0" dirty="0" smtClean="0">
                <a:ln>
                  <a:noFill/>
                </a:ln>
                <a:solidFill>
                  <a:srgbClr val="F52950"/>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且固定为某一值时，来分析漏源电压</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a:t>
            </a:r>
            <a:r>
              <a:rPr lang="en-US" altLang="zh-CN" b="1" i="1" noProof="0" dirty="0" smtClean="0">
                <a:ln>
                  <a:noFill/>
                </a:ln>
                <a:solidFill>
                  <a:srgbClr val="0000FF"/>
                </a:solidFill>
                <a:effectLst/>
                <a:uLnTx/>
                <a:uFillTx/>
                <a:latin typeface="Times New Roman" panose="02020603050405020304" pitchFamily="18" charset="0"/>
                <a:ea typeface="宋体" panose="02010600030101010101" pitchFamily="2" charset="-122"/>
                <a:sym typeface="+mn-ea"/>
              </a:rPr>
              <a:t>V</a:t>
            </a:r>
            <a:r>
              <a:rPr lang="en-US" altLang="zh-CN" b="1" baseline="-25000" noProof="0" dirty="0" smtClean="0">
                <a:ln>
                  <a:noFill/>
                </a:ln>
                <a:solidFill>
                  <a:srgbClr val="0000FF"/>
                </a:solidFill>
                <a:effectLst/>
                <a:uLnTx/>
                <a:uFillTx/>
                <a:latin typeface="Times New Roman" panose="02020603050405020304" pitchFamily="18" charset="0"/>
                <a:ea typeface="宋体" panose="02010600030101010101" pitchFamily="2" charset="-122"/>
                <a:sym typeface="+mn-ea"/>
              </a:rPr>
              <a:t>DS</a:t>
            </a:r>
            <a:r>
              <a:rPr lang="en-US" altLang="zh-CN" b="1" baseline="-25000" noProof="0" dirty="0" smtClean="0">
                <a:ln>
                  <a:noFill/>
                </a:ln>
                <a:solidFill>
                  <a:srgbClr val="007032"/>
                </a:solidFill>
                <a:effectLst/>
                <a:uLnTx/>
                <a:uFillTx/>
                <a:latin typeface="Times New Roman" panose="02020603050405020304" pitchFamily="18" charset="0"/>
                <a:ea typeface="宋体" panose="02010600030101010101" pitchFamily="2" charset="-122"/>
                <a:sym typeface="+mn-ea"/>
              </a:rPr>
              <a:t> </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对漏极电流</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a:t>
            </a:r>
            <a:r>
              <a:rPr lang="en-US" altLang="zh-CN" b="1" i="1" dirty="0">
                <a:solidFill>
                  <a:srgbClr val="FF0000"/>
                </a:solidFill>
                <a:latin typeface="Times New Roman" panose="02020603050405020304" pitchFamily="18" charset="0"/>
                <a:sym typeface="+mn-ea"/>
              </a:rPr>
              <a:t>I</a:t>
            </a:r>
            <a:r>
              <a:rPr lang="en-US" altLang="zh-CN" b="1" baseline="-25000" dirty="0">
                <a:solidFill>
                  <a:srgbClr val="FF0000"/>
                </a:solidFill>
                <a:latin typeface="Times New Roman" panose="02020603050405020304" pitchFamily="18" charset="0"/>
                <a:sym typeface="+mn-ea"/>
              </a:rPr>
              <a:t>D </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的影响。</a:t>
            </a:r>
            <a:endParaRPr kumimoji="1" lang="zh-CN" altLang="en-US" sz="2000" b="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endParaRPr>
          </a:p>
        </p:txBody>
      </p:sp>
      <p:sp>
        <p:nvSpPr>
          <p:cNvPr id="6" name="灯片编号占位符 5"/>
          <p:cNvSpPr>
            <a:spLocks noGrp="1"/>
          </p:cNvSpPr>
          <p:nvPr>
            <p:ph type="sldNum" sz="quarter" idx="12"/>
          </p:nvPr>
        </p:nvSpPr>
        <p:spPr/>
        <p:txBody>
          <a:bodyPr/>
          <a:p>
            <a:fld id="{9A0DB2DC-4C9A-4742-B13C-FB6460FD3503}" type="slidenum">
              <a:rPr lang="zh-CN" altLang="en-US" dirty="0"/>
            </a:fld>
            <a:endParaRPr lang="zh-CN" altLang="en-US" dirty="0"/>
          </a:p>
        </p:txBody>
      </p:sp>
      <p:sp>
        <p:nvSpPr>
          <p:cNvPr id="11" name="文本框 10"/>
          <p:cNvSpPr txBox="1"/>
          <p:nvPr/>
        </p:nvSpPr>
        <p:spPr>
          <a:xfrm>
            <a:off x="1043305" y="2912110"/>
            <a:ext cx="3089275" cy="565150"/>
          </a:xfrm>
          <a:prstGeom prst="rect">
            <a:avLst/>
          </a:prstGeom>
          <a:solidFill>
            <a:srgbClr val="FFFF00"/>
          </a:solidFill>
        </p:spPr>
        <p:txBody>
          <a:bodyPr wrap="square" rtlCol="0" anchor="t">
            <a:spAutoFit/>
          </a:bodyPr>
          <a:p>
            <a:pPr marL="0" indent="0" algn="ctr">
              <a:lnSpc>
                <a:spcPct val="110000"/>
              </a:lnSpc>
              <a:buNone/>
            </a:pPr>
            <a:r>
              <a:rPr lang="en-US" altLang="zh-CN" sz="2800" b="1" i="1" dirty="0">
                <a:solidFill>
                  <a:srgbClr val="7030A0"/>
                </a:solidFill>
                <a:sym typeface="+mn-ea"/>
              </a:rPr>
              <a:t>V</a:t>
            </a:r>
            <a:r>
              <a:rPr lang="en-US" altLang="zh-CN" sz="2800" b="1" baseline="-25000" dirty="0">
                <a:solidFill>
                  <a:srgbClr val="7030A0"/>
                </a:solidFill>
                <a:sym typeface="+mn-ea"/>
              </a:rPr>
              <a:t>GD  </a:t>
            </a:r>
            <a:r>
              <a:rPr lang="en-US" altLang="zh-CN" sz="2800" b="1" noProof="0" dirty="0" smtClean="0">
                <a:ln>
                  <a:noFill/>
                </a:ln>
                <a:solidFill>
                  <a:srgbClr val="010000"/>
                </a:solidFill>
                <a:effectLst/>
                <a:uLnTx/>
                <a:uFillTx/>
                <a:sym typeface="+mn-ea"/>
              </a:rPr>
              <a:t>= </a:t>
            </a:r>
            <a:r>
              <a:rPr lang="en-US" altLang="zh-CN" sz="2800" b="1" i="1" dirty="0">
                <a:solidFill>
                  <a:srgbClr val="007032"/>
                </a:solidFill>
                <a:effectLst>
                  <a:outerShdw blurRad="38100" dist="38100" dir="2700000" algn="tl">
                    <a:srgbClr val="000000">
                      <a:alpha val="43137"/>
                    </a:srgbClr>
                  </a:outerShdw>
                </a:effectLst>
                <a:sym typeface="+mn-ea"/>
              </a:rPr>
              <a:t>V</a:t>
            </a:r>
            <a:r>
              <a:rPr lang="en-US" altLang="zh-CN" sz="2800" b="1" baseline="-25000" dirty="0">
                <a:solidFill>
                  <a:srgbClr val="007032"/>
                </a:solidFill>
                <a:effectLst>
                  <a:outerShdw blurRad="38100" dist="38100" dir="2700000" algn="tl">
                    <a:srgbClr val="000000">
                      <a:alpha val="43137"/>
                    </a:srgbClr>
                  </a:outerShdw>
                </a:effectLst>
                <a:sym typeface="+mn-ea"/>
              </a:rPr>
              <a:t>GS</a:t>
            </a:r>
            <a:r>
              <a:rPr lang="en-US" altLang="zh-CN" sz="2800" b="1" baseline="-25000" dirty="0">
                <a:solidFill>
                  <a:srgbClr val="0000FF"/>
                </a:solidFill>
                <a:sym typeface="+mn-ea"/>
              </a:rPr>
              <a:t> </a:t>
            </a:r>
            <a:r>
              <a:rPr lang="zh-CN" altLang="en-US" sz="2800" noProof="0" dirty="0" smtClean="0">
                <a:ln>
                  <a:noFill/>
                </a:ln>
                <a:solidFill>
                  <a:srgbClr val="010000"/>
                </a:solidFill>
                <a:effectLst/>
                <a:uLnTx/>
                <a:uFillTx/>
                <a:sym typeface="+mn-ea"/>
              </a:rPr>
              <a:t>－</a:t>
            </a:r>
            <a:r>
              <a:rPr lang="en-US" altLang="zh-CN" sz="2800" noProof="0" dirty="0" smtClean="0">
                <a:ln>
                  <a:noFill/>
                </a:ln>
                <a:solidFill>
                  <a:srgbClr val="010000"/>
                </a:solidFill>
                <a:effectLst/>
                <a:uLnTx/>
                <a:uFillTx/>
                <a:sym typeface="+mn-ea"/>
              </a:rPr>
              <a:t> </a:t>
            </a:r>
            <a:r>
              <a:rPr lang="en-US" altLang="zh-CN" sz="2800" b="1" i="1" noProof="0" dirty="0" smtClean="0">
                <a:ln>
                  <a:noFill/>
                </a:ln>
                <a:solidFill>
                  <a:srgbClr val="0000FF"/>
                </a:solidFill>
                <a:effectLst/>
                <a:uLnTx/>
                <a:uFillTx/>
                <a:sym typeface="+mn-ea"/>
              </a:rPr>
              <a:t>V</a:t>
            </a:r>
            <a:r>
              <a:rPr lang="en-US" altLang="zh-CN" sz="2800" b="1" baseline="-25000" noProof="0" dirty="0" smtClean="0">
                <a:ln>
                  <a:noFill/>
                </a:ln>
                <a:solidFill>
                  <a:srgbClr val="0000FF"/>
                </a:solidFill>
                <a:effectLst/>
                <a:uLnTx/>
                <a:uFillTx/>
                <a:sym typeface="+mn-ea"/>
              </a:rPr>
              <a:t>DS</a:t>
            </a:r>
            <a:endParaRPr lang="en-US" altLang="zh-CN" sz="2800" b="1" baseline="-25000" noProof="0" dirty="0" smtClean="0">
              <a:ln>
                <a:noFill/>
              </a:ln>
              <a:solidFill>
                <a:srgbClr val="0000FF"/>
              </a:solidFill>
              <a:effectLst/>
              <a:uLnTx/>
              <a:uFillTx/>
              <a:latin typeface="Times New Roman" panose="02020603050405020304" pitchFamily="18" charset="0"/>
              <a:cs typeface="Times New Roman" panose="02020603050405020304" pitchFamily="18" charset="0"/>
              <a:sym typeface="+mn-ea"/>
            </a:endParaRPr>
          </a:p>
        </p:txBody>
      </p:sp>
      <p:pic>
        <p:nvPicPr>
          <p:cNvPr id="10" name="图片 9"/>
          <p:cNvPicPr>
            <a:picLocks noChangeAspect="1"/>
          </p:cNvPicPr>
          <p:nvPr/>
        </p:nvPicPr>
        <p:blipFill>
          <a:blip r:embed="rId1"/>
          <a:stretch>
            <a:fillRect/>
          </a:stretch>
        </p:blipFill>
        <p:spPr>
          <a:xfrm>
            <a:off x="5146675" y="2896870"/>
            <a:ext cx="3309620" cy="2986405"/>
          </a:xfrm>
          <a:prstGeom prst="rect">
            <a:avLst/>
          </a:prstGeom>
          <a:ln>
            <a:solidFill>
              <a:srgbClr val="00B050"/>
            </a:solidFill>
          </a:ln>
        </p:spPr>
      </p:pic>
      <p:sp>
        <p:nvSpPr>
          <p:cNvPr id="5" name="Rectangle 3"/>
          <p:cNvSpPr txBox="1">
            <a:spLocks noChangeArrowheads="1"/>
          </p:cNvSpPr>
          <p:nvPr/>
        </p:nvSpPr>
        <p:spPr bwMode="auto">
          <a:xfrm>
            <a:off x="360045" y="1202055"/>
            <a:ext cx="8218805" cy="553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latinLnBrk="0" hangingPunct="1">
              <a:lnSpc>
                <a:spcPct val="120000"/>
              </a:lnSpc>
              <a:spcBef>
                <a:spcPts val="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当</a:t>
            </a:r>
            <a:r>
              <a:rPr kumimoji="1" lang="en-US" altLang="zh-CN" sz="2800" b="0" i="0" u="none" strike="noStrike" kern="1200" cap="none" spc="0" normalizeH="0" baseline="0" noProof="0" dirty="0" smtClean="0">
                <a:ln>
                  <a:noFill/>
                </a:ln>
                <a:solidFill>
                  <a:srgbClr val="F52950"/>
                </a:solidFill>
                <a:effectLst/>
                <a:uLnTx/>
                <a:uFillTx/>
                <a:latin typeface="Times New Roman" panose="02020603050405020304" pitchFamily="18" charset="0"/>
                <a:ea typeface="宋体" panose="02010600030101010101" pitchFamily="2" charset="-122"/>
              </a:rPr>
              <a:t> </a:t>
            </a:r>
            <a:r>
              <a:rPr lang="en-US" altLang="zh-CN"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b="1" baseline="-25000" dirty="0">
                <a:solidFill>
                  <a:srgbClr val="0000FF"/>
                </a:solidFill>
                <a:latin typeface="Times New Roman" panose="02020603050405020304" pitchFamily="18" charset="0"/>
                <a:sym typeface="+mn-ea"/>
              </a:rPr>
              <a:t> </a:t>
            </a:r>
            <a:r>
              <a:rPr kumimoji="1" lang="zh-CN" altLang="en-US" sz="2800" b="0" i="0" u="none" strike="noStrike" kern="1200" cap="none" spc="0" normalizeH="0" baseline="0" noProof="0" dirty="0" smtClean="0">
                <a:ln>
                  <a:noFill/>
                </a:ln>
                <a:solidFill>
                  <a:srgbClr val="F52950"/>
                </a:solidFill>
                <a:effectLst/>
                <a:uLnTx/>
                <a:uFillTx/>
                <a:latin typeface="Times New Roman" panose="02020603050405020304" pitchFamily="18" charset="0"/>
                <a:ea typeface="宋体" panose="02010600030101010101" pitchFamily="2" charset="-122"/>
              </a:rPr>
              <a:t>＜</a:t>
            </a:r>
            <a:r>
              <a:rPr kumimoji="1" lang="en-US" altLang="zh-CN" sz="2800" b="0" i="0" u="none" strike="noStrike" kern="1200" cap="none" spc="0" normalizeH="0" baseline="0" noProof="0" dirty="0" smtClean="0">
                <a:ln>
                  <a:noFill/>
                </a:ln>
                <a:solidFill>
                  <a:srgbClr val="F52950"/>
                </a:solidFill>
                <a:effectLst/>
                <a:uLnTx/>
                <a:uFillTx/>
                <a:latin typeface="Times New Roman" panose="02020603050405020304" pitchFamily="18" charset="0"/>
                <a:ea typeface="宋体" panose="02010600030101010101" pitchFamily="2" charset="-122"/>
              </a:rPr>
              <a:t> </a:t>
            </a:r>
            <a:r>
              <a:rPr lang="en-US" altLang="zh-CN" i="1" noProof="0" smtClean="0">
                <a:ln>
                  <a:noFill/>
                </a:ln>
                <a:solidFill>
                  <a:srgbClr val="F52950"/>
                </a:solidFill>
                <a:effectLst/>
                <a:highlight>
                  <a:srgbClr val="FFFF00"/>
                </a:highlight>
                <a:uLnTx/>
                <a:uFillTx/>
                <a:latin typeface="Times New Roman" panose="02020603050405020304" pitchFamily="18" charset="0"/>
                <a:ea typeface="宋体" panose="02010600030101010101" pitchFamily="2" charset="-122"/>
                <a:sym typeface="+mn-ea"/>
              </a:rPr>
              <a:t>V </a:t>
            </a:r>
            <a:r>
              <a:rPr lang="en-US" altLang="zh-CN" baseline="-25000" noProof="0" smtClean="0">
                <a:ln>
                  <a:noFill/>
                </a:ln>
                <a:solidFill>
                  <a:srgbClr val="F52950"/>
                </a:solidFill>
                <a:effectLst/>
                <a:highlight>
                  <a:srgbClr val="FFFF00"/>
                </a:highlight>
                <a:uLnTx/>
                <a:uFillTx/>
                <a:latin typeface="Times New Roman" panose="02020603050405020304" pitchFamily="18" charset="0"/>
                <a:ea typeface="宋体" panose="02010600030101010101" pitchFamily="2" charset="-122"/>
                <a:sym typeface="+mn-ea"/>
              </a:rPr>
              <a:t>GS(th)</a:t>
            </a:r>
            <a:r>
              <a:rPr kumimoji="1" lang="en-US" altLang="zh-CN" sz="2800" b="0" i="0" u="none" strike="noStrike" kern="1200" cap="none" spc="0" normalizeH="0" baseline="-25000" noProof="0" dirty="0" smtClean="0">
                <a:ln>
                  <a:noFill/>
                </a:ln>
                <a:solidFill>
                  <a:srgbClr val="F52950"/>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a:t>
            </a:r>
            <a:r>
              <a:rPr lang="en-US" altLang="zh-CN" b="1" i="1" dirty="0">
                <a:solidFill>
                  <a:srgbClr val="FF0000"/>
                </a:solidFill>
                <a:latin typeface="Times New Roman" panose="02020603050405020304" pitchFamily="18" charset="0"/>
                <a:sym typeface="+mn-ea"/>
              </a:rPr>
              <a:t>I</a:t>
            </a:r>
            <a:r>
              <a:rPr lang="en-US" altLang="zh-CN" b="1" baseline="-25000" dirty="0">
                <a:solidFill>
                  <a:srgbClr val="FF0000"/>
                </a:solidFill>
                <a:latin typeface="Times New Roman" panose="02020603050405020304" pitchFamily="18" charset="0"/>
                <a:sym typeface="+mn-ea"/>
              </a:rPr>
              <a:t>D </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为零，</a:t>
            </a:r>
            <a:r>
              <a:rPr kumimoji="1" lang="zh-CN" altLang="en-US" sz="2800" b="1" i="0" u="none" strike="noStrike" kern="1200" cap="none" spc="0" normalizeH="0" baseline="0" noProof="0" dirty="0" smtClean="0">
                <a:ln>
                  <a:noFill/>
                </a:ln>
                <a:solidFill>
                  <a:srgbClr val="007032"/>
                </a:solidFill>
                <a:effectLst/>
                <a:uLnTx/>
                <a:uFillTx/>
                <a:latin typeface="Times New Roman" panose="02020603050405020304" pitchFamily="18" charset="0"/>
                <a:ea typeface="宋体" panose="02010600030101010101" pitchFamily="2" charset="-122"/>
              </a:rPr>
              <a:t>夹断区</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a:t>
            </a:r>
            <a:endParaRPr kumimoji="1" lang="zh-CN" altLang="en-US" sz="2000" b="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endParaRPr>
          </a:p>
        </p:txBody>
      </p:sp>
      <p:sp>
        <p:nvSpPr>
          <p:cNvPr id="39" name="Text Box 13"/>
          <p:cNvSpPr txBox="1">
            <a:spLocks noChangeArrowheads="1"/>
          </p:cNvSpPr>
          <p:nvPr/>
        </p:nvSpPr>
        <p:spPr bwMode="auto">
          <a:xfrm>
            <a:off x="394970" y="3502660"/>
            <a:ext cx="4212590" cy="1106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latinLnBrk="0">
              <a:lnSpc>
                <a:spcPct val="110000"/>
              </a:lnSpc>
              <a:spcBef>
                <a:spcPct val="0"/>
              </a:spcBef>
              <a:buClrTx/>
              <a:buSzTx/>
              <a:buFontTx/>
              <a:buNone/>
            </a:pPr>
            <a:r>
              <a:rPr lang="zh-CN" altLang="en-US" sz="3200" dirty="0">
                <a:solidFill>
                  <a:srgbClr val="010000"/>
                </a:solidFill>
                <a:latin typeface="Times New Roman" panose="02020603050405020304" pitchFamily="18" charset="0"/>
              </a:rPr>
              <a:t>      </a:t>
            </a:r>
            <a:r>
              <a:rPr lang="en-US" altLang="zh-CN" sz="3200" dirty="0">
                <a:solidFill>
                  <a:srgbClr val="010000"/>
                </a:solidFill>
                <a:latin typeface="Times New Roman" panose="02020603050405020304" pitchFamily="18" charset="0"/>
              </a:rPr>
              <a:t> </a:t>
            </a:r>
            <a:r>
              <a:rPr lang="zh-CN" altLang="en-US" dirty="0">
                <a:solidFill>
                  <a:srgbClr val="010000"/>
                </a:solidFill>
                <a:latin typeface="Times New Roman" panose="02020603050405020304" pitchFamily="18" charset="0"/>
              </a:rPr>
              <a:t>当</a:t>
            </a:r>
            <a:r>
              <a:rPr lang="en-US" altLang="zh-CN" dirty="0">
                <a:solidFill>
                  <a:srgbClr val="010000"/>
                </a:solidFill>
                <a:latin typeface="Times New Roman" panose="02020603050405020304" pitchFamily="18" charset="0"/>
              </a:rPr>
              <a:t> </a:t>
            </a:r>
            <a:r>
              <a:rPr lang="en-US" altLang="zh-CN" b="1" i="1" noProof="0" dirty="0" smtClean="0">
                <a:ln>
                  <a:noFill/>
                </a:ln>
                <a:solidFill>
                  <a:srgbClr val="0000FF"/>
                </a:solidFill>
                <a:effectLst/>
                <a:uLnTx/>
                <a:uFillTx/>
                <a:latin typeface="Times New Roman" panose="02020603050405020304" pitchFamily="18" charset="0"/>
                <a:cs typeface="Times New Roman" panose="02020603050405020304" pitchFamily="18" charset="0"/>
                <a:sym typeface="+mn-ea"/>
              </a:rPr>
              <a:t>V</a:t>
            </a:r>
            <a:r>
              <a:rPr lang="en-US" altLang="zh-CN" b="1" baseline="-25000" noProof="0" dirty="0" smtClean="0">
                <a:ln>
                  <a:noFill/>
                </a:ln>
                <a:solidFill>
                  <a:srgbClr val="0000FF"/>
                </a:solidFill>
                <a:effectLst/>
                <a:uLnTx/>
                <a:uFillTx/>
                <a:latin typeface="Times New Roman" panose="02020603050405020304" pitchFamily="18" charset="0"/>
                <a:cs typeface="Times New Roman" panose="02020603050405020304" pitchFamily="18" charset="0"/>
                <a:sym typeface="+mn-ea"/>
              </a:rPr>
              <a:t>DS</a:t>
            </a:r>
            <a:r>
              <a:rPr lang="en-US" altLang="zh-CN" b="1" baseline="-25000" noProof="0" dirty="0" smtClean="0">
                <a:ln>
                  <a:noFill/>
                </a:ln>
                <a:solidFill>
                  <a:srgbClr val="0000FF"/>
                </a:solidFill>
                <a:effectLst/>
                <a:uLnTx/>
                <a:uFillTx/>
                <a:sym typeface="+mn-ea"/>
              </a:rPr>
              <a:t> </a:t>
            </a:r>
            <a:r>
              <a:rPr lang="en-US" altLang="zh-CN" dirty="0">
                <a:solidFill>
                  <a:srgbClr val="010000"/>
                </a:solidFill>
                <a:latin typeface="Times New Roman" panose="02020603050405020304" pitchFamily="18" charset="0"/>
              </a:rPr>
              <a:t>= 0 </a:t>
            </a:r>
            <a:r>
              <a:rPr lang="zh-CN" altLang="en-US" dirty="0">
                <a:solidFill>
                  <a:srgbClr val="010000"/>
                </a:solidFill>
                <a:latin typeface="Times New Roman" panose="02020603050405020304" pitchFamily="18" charset="0"/>
              </a:rPr>
              <a:t>时，</a:t>
            </a:r>
            <a:r>
              <a:rPr lang="zh-CN" altLang="en-US" dirty="0">
                <a:solidFill>
                  <a:srgbClr val="010000"/>
                </a:solidFill>
                <a:latin typeface="Times New Roman" panose="02020603050405020304" pitchFamily="18" charset="0"/>
                <a:sym typeface="+mn-ea"/>
              </a:rPr>
              <a:t>反型层的厚度</a:t>
            </a:r>
            <a:r>
              <a:rPr lang="zh-CN" dirty="0">
                <a:solidFill>
                  <a:srgbClr val="010000"/>
                </a:solidFill>
                <a:latin typeface="Times New Roman" panose="02020603050405020304" pitchFamily="18" charset="0"/>
              </a:rPr>
              <a:t>是均匀的</a:t>
            </a:r>
            <a:r>
              <a:rPr lang="zh-CN" altLang="en-US" dirty="0">
                <a:solidFill>
                  <a:srgbClr val="010000"/>
                </a:solidFill>
                <a:latin typeface="Times New Roman" panose="02020603050405020304" pitchFamily="18" charset="0"/>
                <a:sym typeface="+mn-ea"/>
              </a:rPr>
              <a:t>。</a:t>
            </a:r>
            <a:endParaRPr lang="zh-CN" altLang="en-US" b="1" dirty="0">
              <a:solidFill>
                <a:srgbClr val="010000"/>
              </a:solidFill>
              <a:latin typeface="Times New Roman" panose="02020603050405020304" pitchFamily="18" charset="0"/>
              <a:sym typeface="+mn-ea"/>
            </a:endParaRPr>
          </a:p>
        </p:txBody>
      </p:sp>
      <p:sp>
        <p:nvSpPr>
          <p:cNvPr id="9" name="矩形 8"/>
          <p:cNvSpPr/>
          <p:nvPr>
            <p:custDataLst>
              <p:tags r:id="rId2"/>
            </p:custDataLst>
          </p:nvPr>
        </p:nvSpPr>
        <p:spPr>
          <a:xfrm>
            <a:off x="6392545" y="4364990"/>
            <a:ext cx="1203325" cy="160655"/>
          </a:xfrm>
          <a:prstGeom prst="rect">
            <a:avLst/>
          </a:prstGeom>
          <a:solidFill>
            <a:srgbClr val="0000FF">
              <a:alpha val="24000"/>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5" name="图片 24"/>
          <p:cNvPicPr>
            <a:picLocks noChangeAspect="1"/>
          </p:cNvPicPr>
          <p:nvPr>
            <p:custDataLst>
              <p:tags r:id="rId3"/>
            </p:custDataLst>
          </p:nvPr>
        </p:nvPicPr>
        <p:blipFill>
          <a:blip r:embed="rId4"/>
          <a:srcRect t="9118"/>
          <a:stretch>
            <a:fillRect/>
          </a:stretch>
        </p:blipFill>
        <p:spPr>
          <a:xfrm>
            <a:off x="6813550" y="2807335"/>
            <a:ext cx="792000" cy="338256"/>
          </a:xfrm>
          <a:prstGeom prst="rect">
            <a:avLst/>
          </a:prstGeom>
        </p:spPr>
      </p:pic>
      <p:grpSp>
        <p:nvGrpSpPr>
          <p:cNvPr id="32" name="组合 31"/>
          <p:cNvGrpSpPr/>
          <p:nvPr/>
        </p:nvGrpSpPr>
        <p:grpSpPr>
          <a:xfrm>
            <a:off x="5735320" y="4326890"/>
            <a:ext cx="2501900" cy="459740"/>
            <a:chOff x="4551" y="8356"/>
            <a:chExt cx="3940" cy="724"/>
          </a:xfrm>
        </p:grpSpPr>
        <p:grpSp>
          <p:nvGrpSpPr>
            <p:cNvPr id="27" name="组合 26"/>
            <p:cNvGrpSpPr/>
            <p:nvPr/>
          </p:nvGrpSpPr>
          <p:grpSpPr>
            <a:xfrm>
              <a:off x="7255" y="8405"/>
              <a:ext cx="1236" cy="670"/>
              <a:chOff x="2444" y="2692"/>
              <a:chExt cx="1236" cy="670"/>
            </a:xfrm>
            <a:solidFill>
              <a:srgbClr val="DE0BF1">
                <a:alpha val="30000"/>
              </a:srgbClr>
            </a:solidFill>
          </p:grpSpPr>
          <p:sp>
            <p:nvSpPr>
              <p:cNvPr id="28" name="矩形 27"/>
              <p:cNvSpPr/>
              <p:nvPr>
                <p:custDataLst>
                  <p:tags r:id="rId5"/>
                </p:custDataLst>
              </p:nvPr>
            </p:nvSpPr>
            <p:spPr>
              <a:xfrm>
                <a:off x="2444" y="2974"/>
                <a:ext cx="212" cy="2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矩形 28"/>
              <p:cNvSpPr/>
              <p:nvPr>
                <p:custDataLst>
                  <p:tags r:id="rId6"/>
                </p:custDataLst>
              </p:nvPr>
            </p:nvSpPr>
            <p:spPr>
              <a:xfrm>
                <a:off x="3490" y="2692"/>
                <a:ext cx="190" cy="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矩形 29"/>
              <p:cNvSpPr/>
              <p:nvPr>
                <p:custDataLst>
                  <p:tags r:id="rId7"/>
                </p:custDataLst>
              </p:nvPr>
            </p:nvSpPr>
            <p:spPr>
              <a:xfrm>
                <a:off x="2653" y="3151"/>
                <a:ext cx="894" cy="2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1" name="组合 30"/>
            <p:cNvGrpSpPr/>
            <p:nvPr/>
          </p:nvGrpSpPr>
          <p:grpSpPr>
            <a:xfrm>
              <a:off x="4551" y="8356"/>
              <a:ext cx="1217" cy="724"/>
              <a:chOff x="2138" y="2669"/>
              <a:chExt cx="1217" cy="724"/>
            </a:xfrm>
            <a:solidFill>
              <a:srgbClr val="DE0BF1">
                <a:alpha val="30000"/>
              </a:srgbClr>
            </a:solidFill>
          </p:grpSpPr>
          <p:sp>
            <p:nvSpPr>
              <p:cNvPr id="41" name="矩形 40"/>
              <p:cNvSpPr/>
              <p:nvPr>
                <p:custDataLst>
                  <p:tags r:id="rId8"/>
                </p:custDataLst>
              </p:nvPr>
            </p:nvSpPr>
            <p:spPr>
              <a:xfrm>
                <a:off x="2138" y="2669"/>
                <a:ext cx="215" cy="6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矩形 41"/>
              <p:cNvSpPr/>
              <p:nvPr>
                <p:custDataLst>
                  <p:tags r:id="rId9"/>
                </p:custDataLst>
              </p:nvPr>
            </p:nvSpPr>
            <p:spPr>
              <a:xfrm>
                <a:off x="3196" y="2977"/>
                <a:ext cx="159" cy="3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矩形 42"/>
              <p:cNvSpPr/>
              <p:nvPr>
                <p:custDataLst>
                  <p:tags r:id="rId10"/>
                </p:custDataLst>
              </p:nvPr>
            </p:nvSpPr>
            <p:spPr>
              <a:xfrm>
                <a:off x="2225" y="3173"/>
                <a:ext cx="971" cy="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4" name="矩形 43"/>
            <p:cNvSpPr/>
            <p:nvPr>
              <p:custDataLst>
                <p:tags r:id="rId11"/>
              </p:custDataLst>
            </p:nvPr>
          </p:nvSpPr>
          <p:spPr>
            <a:xfrm>
              <a:off x="5745" y="8693"/>
              <a:ext cx="1529" cy="153"/>
            </a:xfrm>
            <a:prstGeom prst="rect">
              <a:avLst/>
            </a:prstGeom>
            <a:solidFill>
              <a:srgbClr val="DE0BF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4" name="文本框 33"/>
          <p:cNvSpPr txBox="1"/>
          <p:nvPr>
            <p:custDataLst>
              <p:tags r:id="rId12"/>
            </p:custDataLst>
          </p:nvPr>
        </p:nvSpPr>
        <p:spPr>
          <a:xfrm>
            <a:off x="6293485" y="3321685"/>
            <a:ext cx="572770" cy="429895"/>
          </a:xfrm>
          <a:prstGeom prst="rect">
            <a:avLst/>
          </a:prstGeom>
          <a:noFill/>
        </p:spPr>
        <p:txBody>
          <a:bodyPr wrap="none" rtlCol="0" anchor="t">
            <a:spAutoFit/>
          </a:bodyPr>
          <a:p>
            <a:pPr marL="0" indent="0">
              <a:lnSpc>
                <a:spcPct val="110000"/>
              </a:lnSpc>
              <a:buNone/>
            </a:pPr>
            <a:r>
              <a:rPr lang="en-US" altLang="zh-CN" sz="2000" b="1" i="1" dirty="0">
                <a:solidFill>
                  <a:srgbClr val="007032"/>
                </a:solidFill>
                <a:effectLst>
                  <a:outerShdw blurRad="38100" dist="38100" dir="2700000" algn="tl">
                    <a:srgbClr val="000000">
                      <a:alpha val="43137"/>
                    </a:srgbClr>
                  </a:outerShdw>
                </a:effectLst>
                <a:sym typeface="+mn-ea"/>
              </a:rPr>
              <a:t>V</a:t>
            </a:r>
            <a:r>
              <a:rPr lang="en-US" altLang="zh-CN" sz="2000" b="1" baseline="-25000" dirty="0">
                <a:solidFill>
                  <a:srgbClr val="007032"/>
                </a:solidFill>
                <a:effectLst>
                  <a:outerShdw blurRad="38100" dist="38100" dir="2700000" algn="tl">
                    <a:srgbClr val="000000">
                      <a:alpha val="43137"/>
                    </a:srgbClr>
                  </a:outerShdw>
                </a:effectLst>
                <a:sym typeface="+mn-ea"/>
              </a:rPr>
              <a:t>GS</a:t>
            </a:r>
            <a:endParaRPr lang="en-US" altLang="zh-CN" sz="2000" b="1" baseline="-25000" dirty="0" smtClean="0">
              <a:solidFill>
                <a:srgbClr val="00703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endParaRPr>
          </a:p>
        </p:txBody>
      </p:sp>
      <p:sp>
        <p:nvSpPr>
          <p:cNvPr id="35" name="文本框 34"/>
          <p:cNvSpPr txBox="1"/>
          <p:nvPr>
            <p:custDataLst>
              <p:tags r:id="rId13"/>
            </p:custDataLst>
          </p:nvPr>
        </p:nvSpPr>
        <p:spPr>
          <a:xfrm>
            <a:off x="7200583" y="2923540"/>
            <a:ext cx="563880" cy="429895"/>
          </a:xfrm>
          <a:prstGeom prst="rect">
            <a:avLst/>
          </a:prstGeom>
          <a:noFill/>
        </p:spPr>
        <p:txBody>
          <a:bodyPr wrap="none" rtlCol="0" anchor="t">
            <a:spAutoFit/>
          </a:bodyPr>
          <a:p>
            <a:pPr marL="0" indent="0" algn="ctr">
              <a:lnSpc>
                <a:spcPct val="110000"/>
              </a:lnSpc>
              <a:buNone/>
            </a:pPr>
            <a:r>
              <a:rPr lang="en-US" altLang="zh-CN" sz="2000" b="1" i="1" noProof="0" dirty="0" smtClean="0">
                <a:ln>
                  <a:noFill/>
                </a:ln>
                <a:solidFill>
                  <a:srgbClr val="0000FF"/>
                </a:solidFill>
                <a:effectLst/>
                <a:uLnTx/>
                <a:uFillTx/>
                <a:sym typeface="+mn-ea"/>
              </a:rPr>
              <a:t>V</a:t>
            </a:r>
            <a:r>
              <a:rPr lang="en-US" altLang="zh-CN" sz="2000" b="1" baseline="-25000" noProof="0" dirty="0" smtClean="0">
                <a:ln>
                  <a:noFill/>
                </a:ln>
                <a:solidFill>
                  <a:srgbClr val="0000FF"/>
                </a:solidFill>
                <a:effectLst/>
                <a:uLnTx/>
                <a:uFillTx/>
                <a:sym typeface="+mn-ea"/>
              </a:rPr>
              <a:t>DS</a:t>
            </a:r>
            <a:endParaRPr lang="en-US" altLang="zh-CN" sz="2000" b="1" baseline="-25000" noProof="0" dirty="0" smtClean="0">
              <a:ln>
                <a:noFill/>
              </a:ln>
              <a:solidFill>
                <a:srgbClr val="0000FF"/>
              </a:solidFill>
              <a:effectLst/>
              <a:uLnTx/>
              <a:uFillTx/>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blinds(horizontal)">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1" grpId="0" bldLvl="0" animBg="1"/>
      <p:bldP spid="5" grpId="0" bldLvl="0" animBg="1"/>
      <p:bldP spid="8" grpId="1" bldLvl="0" animBg="1"/>
      <p:bldP spid="39"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1462405" y="1217930"/>
            <a:ext cx="2130425" cy="617220"/>
          </a:xfrm>
          <a:prstGeom prst="round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1475740" y="3573780"/>
            <a:ext cx="2549525" cy="1040130"/>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1475740" y="1887220"/>
            <a:ext cx="2130425" cy="617220"/>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Text Box 20"/>
          <p:cNvSpPr txBox="1">
            <a:spLocks noChangeArrowheads="1"/>
          </p:cNvSpPr>
          <p:nvPr/>
        </p:nvSpPr>
        <p:spPr bwMode="auto">
          <a:xfrm>
            <a:off x="376555" y="3482340"/>
            <a:ext cx="4787900" cy="2675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latinLnBrk="0">
              <a:lnSpc>
                <a:spcPct val="120000"/>
              </a:lnSpc>
              <a:spcBef>
                <a:spcPct val="0"/>
              </a:spcBef>
              <a:buClrTx/>
              <a:buSzTx/>
              <a:buFontTx/>
              <a:buNone/>
            </a:pPr>
            <a:r>
              <a:rPr lang="zh-CN" altLang="en-US" dirty="0">
                <a:solidFill>
                  <a:srgbClr val="010000"/>
                </a:solidFill>
                <a:latin typeface="Times New Roman" panose="02020603050405020304" pitchFamily="18" charset="0"/>
              </a:rPr>
              <a:t>       当</a:t>
            </a:r>
            <a:r>
              <a:rPr lang="en-US" altLang="zh-CN" dirty="0">
                <a:solidFill>
                  <a:srgbClr val="010000"/>
                </a:solidFill>
                <a:latin typeface="Times New Roman" panose="02020603050405020304" pitchFamily="18" charset="0"/>
              </a:rPr>
              <a:t> </a:t>
            </a:r>
            <a:r>
              <a:rPr lang="en-US" altLang="zh-CN" b="1" i="1" noProof="0" dirty="0" smtClean="0">
                <a:ln>
                  <a:noFill/>
                </a:ln>
                <a:solidFill>
                  <a:srgbClr val="0000FF"/>
                </a:solidFill>
                <a:effectLst/>
                <a:uLnTx/>
                <a:uFillTx/>
                <a:latin typeface="Times New Roman" panose="02020603050405020304" pitchFamily="18" charset="0"/>
                <a:sym typeface="+mn-ea"/>
              </a:rPr>
              <a:t>V</a:t>
            </a:r>
            <a:r>
              <a:rPr lang="en-US" altLang="zh-CN" b="1" baseline="-25000" noProof="0" dirty="0" smtClean="0">
                <a:ln>
                  <a:noFill/>
                </a:ln>
                <a:solidFill>
                  <a:srgbClr val="0000FF"/>
                </a:solidFill>
                <a:effectLst/>
                <a:uLnTx/>
                <a:uFillTx/>
                <a:latin typeface="Times New Roman" panose="02020603050405020304" pitchFamily="18" charset="0"/>
                <a:sym typeface="+mn-ea"/>
              </a:rPr>
              <a:t>DS</a:t>
            </a:r>
            <a:r>
              <a:rPr lang="zh-CN" altLang="en-US" dirty="0">
                <a:solidFill>
                  <a:srgbClr val="010000"/>
                </a:solidFill>
                <a:latin typeface="Times New Roman" panose="02020603050405020304" pitchFamily="18" charset="0"/>
              </a:rPr>
              <a:t>大于0且</a:t>
            </a:r>
            <a:r>
              <a:rPr lang="zh-CN" altLang="en-US" dirty="0">
                <a:solidFill>
                  <a:srgbClr val="010000"/>
                </a:solidFill>
                <a:latin typeface="Times New Roman" panose="02020603050405020304" pitchFamily="18" charset="0"/>
              </a:rPr>
              <a:t>较小时，</a:t>
            </a:r>
            <a:r>
              <a:rPr lang="zh-CN" altLang="en-US" dirty="0">
                <a:solidFill>
                  <a:schemeClr val="tx1"/>
                </a:solidFill>
                <a:latin typeface="Times New Roman" panose="02020603050405020304" pitchFamily="18" charset="0"/>
              </a:rPr>
              <a:t>相当</a:t>
            </a:r>
            <a:r>
              <a:rPr lang="en-US" altLang="zh-CN" dirty="0">
                <a:solidFill>
                  <a:schemeClr val="tx1"/>
                </a:solidFill>
                <a:latin typeface="Times New Roman" panose="02020603050405020304" pitchFamily="18" charset="0"/>
              </a:rPr>
              <a:t>    </a:t>
            </a:r>
            <a:r>
              <a:rPr lang="en-US" altLang="zh-CN" b="1" i="1" dirty="0">
                <a:solidFill>
                  <a:srgbClr val="7030A0"/>
                </a:solidFill>
                <a:latin typeface="Times New Roman" panose="02020603050405020304" pitchFamily="18" charset="0"/>
              </a:rPr>
              <a:t>V</a:t>
            </a:r>
            <a:r>
              <a:rPr lang="en-US" altLang="zh-CN" b="1" baseline="-25000" dirty="0">
                <a:solidFill>
                  <a:srgbClr val="7030A0"/>
                </a:solidFill>
                <a:latin typeface="Times New Roman" panose="02020603050405020304" pitchFamily="18" charset="0"/>
              </a:rPr>
              <a:t>GD</a:t>
            </a:r>
            <a:r>
              <a:rPr lang="en-US" altLang="zh-CN" dirty="0">
                <a:solidFill>
                  <a:srgbClr val="F52950"/>
                </a:solidFill>
                <a:latin typeface="Times New Roman" panose="02020603050405020304" pitchFamily="18" charset="0"/>
              </a:rPr>
              <a:t>＞</a:t>
            </a:r>
            <a:r>
              <a:rPr lang="en-US" altLang="zh-CN" i="1" noProof="0" smtClean="0">
                <a:ln>
                  <a:noFill/>
                </a:ln>
                <a:solidFill>
                  <a:srgbClr val="F52950"/>
                </a:solidFill>
                <a:effectLst/>
                <a:highlight>
                  <a:srgbClr val="FFFF00"/>
                </a:highlight>
                <a:uLnTx/>
                <a:uFillTx/>
                <a:latin typeface="Times New Roman" panose="02020603050405020304" pitchFamily="18" charset="0"/>
                <a:sym typeface="+mn-ea"/>
              </a:rPr>
              <a:t>V </a:t>
            </a:r>
            <a:r>
              <a:rPr lang="en-US" altLang="zh-CN" baseline="-25000" noProof="0" smtClean="0">
                <a:ln>
                  <a:noFill/>
                </a:ln>
                <a:solidFill>
                  <a:srgbClr val="F52950"/>
                </a:solidFill>
                <a:effectLst/>
                <a:highlight>
                  <a:srgbClr val="FFFF00"/>
                </a:highlight>
                <a:uLnTx/>
                <a:uFillTx/>
                <a:latin typeface="Times New Roman" panose="02020603050405020304" pitchFamily="18" charset="0"/>
                <a:sym typeface="+mn-ea"/>
              </a:rPr>
              <a:t>GS(th)</a:t>
            </a:r>
            <a:r>
              <a:rPr lang="zh-CN" altLang="en-US" dirty="0">
                <a:solidFill>
                  <a:srgbClr val="010000"/>
                </a:solidFill>
                <a:latin typeface="Times New Roman" panose="02020603050405020304" pitchFamily="18" charset="0"/>
                <a:sym typeface="+mn-ea"/>
              </a:rPr>
              <a:t>，</a:t>
            </a:r>
            <a:r>
              <a:rPr lang="en-US" altLang="zh-CN" dirty="0">
                <a:solidFill>
                  <a:srgbClr val="010000"/>
                </a:solidFill>
                <a:latin typeface="Times New Roman" panose="02020603050405020304" pitchFamily="18" charset="0"/>
                <a:sym typeface="+mn-ea"/>
              </a:rPr>
              <a:t>    </a:t>
            </a:r>
            <a:r>
              <a:rPr lang="zh-CN" altLang="en-US" dirty="0">
                <a:solidFill>
                  <a:srgbClr val="010000"/>
                </a:solidFill>
                <a:latin typeface="Times New Roman" panose="02020603050405020304" pitchFamily="18" charset="0"/>
              </a:rPr>
              <a:t>沟道</a:t>
            </a:r>
            <a:r>
              <a:rPr lang="zh-CN" altLang="en-US" dirty="0" smtClean="0">
                <a:solidFill>
                  <a:srgbClr val="010000"/>
                </a:solidFill>
                <a:latin typeface="Times New Roman" panose="02020603050405020304" pitchFamily="18" charset="0"/>
              </a:rPr>
              <a:t>分布如图所示</a:t>
            </a:r>
            <a:r>
              <a:rPr lang="en-US" altLang="zh-CN" dirty="0" smtClean="0">
                <a:solidFill>
                  <a:srgbClr val="010000"/>
                </a:solidFill>
                <a:latin typeface="Times New Roman" panose="02020603050405020304" pitchFamily="18" charset="0"/>
              </a:rPr>
              <a:t>，</a:t>
            </a:r>
            <a:r>
              <a:rPr lang="zh-CN" altLang="en-US" dirty="0">
                <a:solidFill>
                  <a:srgbClr val="010000"/>
                </a:solidFill>
                <a:latin typeface="Times New Roman" panose="02020603050405020304" pitchFamily="18" charset="0"/>
              </a:rPr>
              <a:t>此时</a:t>
            </a:r>
            <a:r>
              <a:rPr lang="en-US" altLang="zh-CN" dirty="0">
                <a:solidFill>
                  <a:srgbClr val="010000"/>
                </a:solidFill>
                <a:latin typeface="Times New Roman" panose="02020603050405020304" pitchFamily="18" charset="0"/>
              </a:rPr>
              <a:t> </a:t>
            </a:r>
            <a:r>
              <a:rPr lang="en-US" altLang="zh-CN" b="1" i="1" noProof="0" dirty="0" smtClean="0">
                <a:ln>
                  <a:noFill/>
                </a:ln>
                <a:solidFill>
                  <a:srgbClr val="0000FF"/>
                </a:solidFill>
                <a:effectLst/>
                <a:uLnTx/>
                <a:uFillTx/>
                <a:latin typeface="Times New Roman" panose="02020603050405020304" pitchFamily="18" charset="0"/>
                <a:sym typeface="+mn-ea"/>
              </a:rPr>
              <a:t>V</a:t>
            </a:r>
            <a:r>
              <a:rPr lang="en-US" altLang="zh-CN" b="1" baseline="-25000" noProof="0" dirty="0" smtClean="0">
                <a:ln>
                  <a:noFill/>
                </a:ln>
                <a:solidFill>
                  <a:srgbClr val="0000FF"/>
                </a:solidFill>
                <a:effectLst/>
                <a:uLnTx/>
                <a:uFillTx/>
                <a:latin typeface="Times New Roman" panose="02020603050405020304" pitchFamily="18" charset="0"/>
                <a:sym typeface="+mn-ea"/>
              </a:rPr>
              <a:t>DS</a:t>
            </a:r>
            <a:r>
              <a:rPr lang="zh-CN" altLang="en-US" dirty="0">
                <a:solidFill>
                  <a:srgbClr val="010000"/>
                </a:solidFill>
                <a:latin typeface="Times New Roman" panose="02020603050405020304" pitchFamily="18" charset="0"/>
              </a:rPr>
              <a:t> 基本均匀降落在沟道中，</a:t>
            </a:r>
            <a:r>
              <a:rPr lang="zh-CN" altLang="en-US" b="1" dirty="0">
                <a:solidFill>
                  <a:srgbClr val="DE0BF1"/>
                </a:solidFill>
                <a:latin typeface="Times New Roman" panose="02020603050405020304" pitchFamily="18" charset="0"/>
              </a:rPr>
              <a:t>沟道呈斜线分布</a:t>
            </a:r>
            <a:r>
              <a:rPr lang="zh-CN" altLang="en-US" dirty="0">
                <a:solidFill>
                  <a:srgbClr val="010000"/>
                </a:solidFill>
                <a:latin typeface="Times New Roman" panose="02020603050405020304" pitchFamily="18" charset="0"/>
              </a:rPr>
              <a:t>。</a:t>
            </a:r>
            <a:endParaRPr lang="zh-CN" altLang="en-US" dirty="0">
              <a:solidFill>
                <a:srgbClr val="010000"/>
              </a:solidFill>
              <a:latin typeface="Times New Roman" panose="02020603050405020304" pitchFamily="18" charset="0"/>
            </a:endParaRPr>
          </a:p>
        </p:txBody>
      </p:sp>
      <p:sp>
        <p:nvSpPr>
          <p:cNvPr id="6" name="灯片编号占位符 5"/>
          <p:cNvSpPr>
            <a:spLocks noGrp="1"/>
          </p:cNvSpPr>
          <p:nvPr>
            <p:ph type="sldNum" sz="quarter" idx="12"/>
          </p:nvPr>
        </p:nvSpPr>
        <p:spPr/>
        <p:txBody>
          <a:bodyPr/>
          <a:p>
            <a:fld id="{9A0DB2DC-4C9A-4742-B13C-FB6460FD3503}" type="slidenum">
              <a:rPr lang="zh-CN" altLang="en-US" dirty="0"/>
            </a:fld>
            <a:endParaRPr lang="zh-CN" altLang="en-US" dirty="0"/>
          </a:p>
        </p:txBody>
      </p:sp>
      <p:pic>
        <p:nvPicPr>
          <p:cNvPr id="30" name="图片 29"/>
          <p:cNvPicPr>
            <a:picLocks noChangeAspect="1"/>
          </p:cNvPicPr>
          <p:nvPr/>
        </p:nvPicPr>
        <p:blipFill>
          <a:blip r:embed="rId1"/>
          <a:stretch>
            <a:fillRect/>
          </a:stretch>
        </p:blipFill>
        <p:spPr>
          <a:xfrm>
            <a:off x="5220335" y="2779395"/>
            <a:ext cx="3248660" cy="3136900"/>
          </a:xfrm>
          <a:prstGeom prst="rect">
            <a:avLst/>
          </a:prstGeom>
          <a:ln>
            <a:solidFill>
              <a:srgbClr val="00B050"/>
            </a:solidFill>
          </a:ln>
        </p:spPr>
      </p:pic>
      <p:sp>
        <p:nvSpPr>
          <p:cNvPr id="39" name="Text Box 13"/>
          <p:cNvSpPr txBox="1">
            <a:spLocks noChangeArrowheads="1"/>
          </p:cNvSpPr>
          <p:nvPr/>
        </p:nvSpPr>
        <p:spPr bwMode="auto">
          <a:xfrm>
            <a:off x="253365" y="6093460"/>
            <a:ext cx="8616315" cy="632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latinLnBrk="0">
              <a:lnSpc>
                <a:spcPct val="110000"/>
              </a:lnSpc>
              <a:spcBef>
                <a:spcPct val="0"/>
              </a:spcBef>
              <a:buClrTx/>
              <a:buSzTx/>
              <a:buFontTx/>
              <a:buNone/>
            </a:pPr>
            <a:r>
              <a:rPr lang="zh-CN" altLang="en-US" sz="3200" dirty="0">
                <a:solidFill>
                  <a:srgbClr val="010000"/>
                </a:solidFill>
                <a:latin typeface="Times New Roman" panose="02020603050405020304" pitchFamily="18" charset="0"/>
              </a:rPr>
              <a:t>      </a:t>
            </a:r>
            <a:r>
              <a:rPr lang="en-US" altLang="zh-CN" sz="3200" dirty="0">
                <a:solidFill>
                  <a:srgbClr val="010000"/>
                </a:solidFill>
                <a:latin typeface="Times New Roman" panose="02020603050405020304" pitchFamily="18" charset="0"/>
              </a:rPr>
              <a:t> </a:t>
            </a:r>
            <a:r>
              <a:rPr lang="zh-CN" altLang="en-US" dirty="0">
                <a:solidFill>
                  <a:srgbClr val="010000"/>
                </a:solidFill>
                <a:latin typeface="Times New Roman" panose="02020603050405020304" pitchFamily="18" charset="0"/>
                <a:sym typeface="+mn-ea"/>
              </a:rPr>
              <a:t>反型层的厚度</a:t>
            </a:r>
            <a:r>
              <a:rPr lang="zh-CN" altLang="en-US" dirty="0">
                <a:solidFill>
                  <a:srgbClr val="010000"/>
                </a:solidFill>
                <a:latin typeface="Times New Roman" panose="02020603050405020304" pitchFamily="18" charset="0"/>
              </a:rPr>
              <a:t>随</a:t>
            </a:r>
            <a:r>
              <a:rPr lang="en-US" altLang="zh-CN" dirty="0">
                <a:solidFill>
                  <a:srgbClr val="010000"/>
                </a:solidFill>
                <a:latin typeface="Times New Roman" panose="02020603050405020304" pitchFamily="18" charset="0"/>
              </a:rPr>
              <a:t> </a:t>
            </a:r>
            <a:r>
              <a:rPr lang="en-US" altLang="zh-CN"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b="1" baseline="-25000" dirty="0">
                <a:solidFill>
                  <a:srgbClr val="0000FF"/>
                </a:solidFill>
                <a:latin typeface="Times New Roman" panose="02020603050405020304" pitchFamily="18" charset="0"/>
                <a:sym typeface="+mn-ea"/>
              </a:rPr>
              <a:t> </a:t>
            </a:r>
            <a:r>
              <a:rPr lang="zh-CN" altLang="en-US" dirty="0">
                <a:solidFill>
                  <a:srgbClr val="010000"/>
                </a:solidFill>
                <a:latin typeface="Times New Roman" panose="02020603050405020304" pitchFamily="18" charset="0"/>
                <a:sym typeface="+mn-ea"/>
              </a:rPr>
              <a:t>变化而变化</a:t>
            </a:r>
            <a:r>
              <a:rPr lang="en-US" altLang="zh-CN" dirty="0">
                <a:solidFill>
                  <a:srgbClr val="010000"/>
                </a:solidFill>
                <a:latin typeface="Times New Roman" panose="02020603050405020304" pitchFamily="18" charset="0"/>
                <a:sym typeface="+mn-ea"/>
              </a:rPr>
              <a:t> —</a:t>
            </a:r>
            <a:r>
              <a:rPr lang="zh-CN" altLang="en-US" b="1" dirty="0">
                <a:solidFill>
                  <a:srgbClr val="0000FF"/>
                </a:solidFill>
                <a:highlight>
                  <a:srgbClr val="FFFF00"/>
                </a:highlight>
                <a:latin typeface="Times New Roman" panose="02020603050405020304" pitchFamily="18" charset="0"/>
                <a:sym typeface="+mn-ea"/>
              </a:rPr>
              <a:t>可变电阻区</a:t>
            </a:r>
            <a:r>
              <a:rPr lang="zh-CN" altLang="en-US" dirty="0">
                <a:solidFill>
                  <a:srgbClr val="010000"/>
                </a:solidFill>
                <a:latin typeface="Times New Roman" panose="02020603050405020304" pitchFamily="18" charset="0"/>
                <a:sym typeface="+mn-ea"/>
              </a:rPr>
              <a:t>。</a:t>
            </a:r>
            <a:endParaRPr lang="zh-CN" altLang="en-US" b="1" dirty="0">
              <a:solidFill>
                <a:srgbClr val="010000"/>
              </a:solidFill>
              <a:latin typeface="Times New Roman" panose="02020603050405020304" pitchFamily="18" charset="0"/>
              <a:sym typeface="+mn-ea"/>
            </a:endParaRPr>
          </a:p>
        </p:txBody>
      </p:sp>
      <p:sp>
        <p:nvSpPr>
          <p:cNvPr id="7" name="文本框 6"/>
          <p:cNvSpPr txBox="1"/>
          <p:nvPr/>
        </p:nvSpPr>
        <p:spPr>
          <a:xfrm>
            <a:off x="1043305" y="2912110"/>
            <a:ext cx="3089275" cy="565150"/>
          </a:xfrm>
          <a:prstGeom prst="rect">
            <a:avLst/>
          </a:prstGeom>
          <a:solidFill>
            <a:srgbClr val="FFFF00"/>
          </a:solidFill>
        </p:spPr>
        <p:txBody>
          <a:bodyPr wrap="square" rtlCol="0" anchor="t">
            <a:spAutoFit/>
          </a:bodyPr>
          <a:p>
            <a:pPr marL="0" indent="0" algn="ctr">
              <a:lnSpc>
                <a:spcPct val="110000"/>
              </a:lnSpc>
              <a:buNone/>
            </a:pPr>
            <a:r>
              <a:rPr lang="en-US" altLang="zh-CN" sz="2800" b="1" i="1" dirty="0">
                <a:solidFill>
                  <a:srgbClr val="7030A0"/>
                </a:solidFill>
                <a:sym typeface="+mn-ea"/>
              </a:rPr>
              <a:t>V</a:t>
            </a:r>
            <a:r>
              <a:rPr lang="en-US" altLang="zh-CN" sz="2800" b="1" baseline="-25000" dirty="0">
                <a:solidFill>
                  <a:srgbClr val="7030A0"/>
                </a:solidFill>
                <a:sym typeface="+mn-ea"/>
              </a:rPr>
              <a:t>GD  </a:t>
            </a:r>
            <a:r>
              <a:rPr lang="en-US" altLang="zh-CN" sz="2800" b="1" noProof="0" dirty="0" smtClean="0">
                <a:ln>
                  <a:noFill/>
                </a:ln>
                <a:solidFill>
                  <a:srgbClr val="010000"/>
                </a:solidFill>
                <a:effectLst/>
                <a:uLnTx/>
                <a:uFillTx/>
                <a:sym typeface="+mn-ea"/>
              </a:rPr>
              <a:t>= </a:t>
            </a:r>
            <a:r>
              <a:rPr lang="en-US" altLang="zh-CN" sz="2800" b="1" i="1" dirty="0">
                <a:solidFill>
                  <a:srgbClr val="007032"/>
                </a:solidFill>
                <a:effectLst>
                  <a:outerShdw blurRad="38100" dist="38100" dir="2700000" algn="tl">
                    <a:srgbClr val="000000">
                      <a:alpha val="43137"/>
                    </a:srgbClr>
                  </a:outerShdw>
                </a:effectLst>
                <a:sym typeface="+mn-ea"/>
              </a:rPr>
              <a:t>V</a:t>
            </a:r>
            <a:r>
              <a:rPr lang="en-US" altLang="zh-CN" sz="2800" b="1" baseline="-25000" dirty="0">
                <a:solidFill>
                  <a:srgbClr val="007032"/>
                </a:solidFill>
                <a:effectLst>
                  <a:outerShdw blurRad="38100" dist="38100" dir="2700000" algn="tl">
                    <a:srgbClr val="000000">
                      <a:alpha val="43137"/>
                    </a:srgbClr>
                  </a:outerShdw>
                </a:effectLst>
                <a:sym typeface="+mn-ea"/>
              </a:rPr>
              <a:t>GS</a:t>
            </a:r>
            <a:r>
              <a:rPr lang="en-US" altLang="zh-CN" sz="2800" b="1" baseline="-25000" dirty="0">
                <a:solidFill>
                  <a:srgbClr val="0000FF"/>
                </a:solidFill>
                <a:sym typeface="+mn-ea"/>
              </a:rPr>
              <a:t> </a:t>
            </a:r>
            <a:r>
              <a:rPr lang="zh-CN" altLang="en-US" sz="2800" noProof="0" dirty="0" smtClean="0">
                <a:ln>
                  <a:noFill/>
                </a:ln>
                <a:solidFill>
                  <a:srgbClr val="010000"/>
                </a:solidFill>
                <a:effectLst/>
                <a:uLnTx/>
                <a:uFillTx/>
                <a:sym typeface="+mn-ea"/>
              </a:rPr>
              <a:t>－</a:t>
            </a:r>
            <a:r>
              <a:rPr lang="en-US" altLang="zh-CN" sz="2800" noProof="0" dirty="0" smtClean="0">
                <a:ln>
                  <a:noFill/>
                </a:ln>
                <a:solidFill>
                  <a:srgbClr val="010000"/>
                </a:solidFill>
                <a:effectLst/>
                <a:uLnTx/>
                <a:uFillTx/>
                <a:sym typeface="+mn-ea"/>
              </a:rPr>
              <a:t> </a:t>
            </a:r>
            <a:r>
              <a:rPr lang="en-US" altLang="zh-CN" sz="2800" b="1" i="1" noProof="0" dirty="0" smtClean="0">
                <a:ln>
                  <a:noFill/>
                </a:ln>
                <a:solidFill>
                  <a:srgbClr val="0000FF"/>
                </a:solidFill>
                <a:effectLst/>
                <a:uLnTx/>
                <a:uFillTx/>
                <a:sym typeface="+mn-ea"/>
              </a:rPr>
              <a:t>V</a:t>
            </a:r>
            <a:r>
              <a:rPr lang="en-US" altLang="zh-CN" sz="2800" b="1" baseline="-25000" noProof="0" dirty="0" smtClean="0">
                <a:ln>
                  <a:noFill/>
                </a:ln>
                <a:solidFill>
                  <a:srgbClr val="0000FF"/>
                </a:solidFill>
                <a:effectLst/>
                <a:uLnTx/>
                <a:uFillTx/>
                <a:sym typeface="+mn-ea"/>
              </a:rPr>
              <a:t>DS</a:t>
            </a:r>
            <a:endParaRPr lang="en-US" altLang="zh-CN" sz="2800" b="1" baseline="-25000" noProof="0" dirty="0" smtClean="0">
              <a:ln>
                <a:noFill/>
              </a:ln>
              <a:solidFill>
                <a:srgbClr val="0000FF"/>
              </a:solidFill>
              <a:effectLst/>
              <a:uLnTx/>
              <a:uFillTx/>
              <a:latin typeface="Times New Roman" panose="02020603050405020304" pitchFamily="18" charset="0"/>
              <a:cs typeface="Times New Roman" panose="02020603050405020304" pitchFamily="18" charset="0"/>
              <a:sym typeface="+mn-ea"/>
            </a:endParaRPr>
          </a:p>
        </p:txBody>
      </p:sp>
      <p:sp>
        <p:nvSpPr>
          <p:cNvPr id="9" name="Rectangle 19"/>
          <p:cNvSpPr>
            <a:spLocks noChangeArrowheads="1"/>
          </p:cNvSpPr>
          <p:nvPr/>
        </p:nvSpPr>
        <p:spPr bwMode="auto">
          <a:xfrm>
            <a:off x="7205450" y="5627340"/>
            <a:ext cx="1325880" cy="36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dirty="0">
                <a:solidFill>
                  <a:srgbClr val="009999"/>
                </a:solidFill>
                <a:latin typeface="宋体" panose="02010600030101010101" pitchFamily="2" charset="-122"/>
              </a:rPr>
              <a:t>(</a:t>
            </a:r>
            <a:r>
              <a:rPr lang="zh-CN" altLang="en-US" sz="1800" dirty="0" smtClean="0">
                <a:solidFill>
                  <a:srgbClr val="009999"/>
                </a:solidFill>
                <a:latin typeface="宋体" panose="02010600030101010101" pitchFamily="2" charset="-122"/>
                <a:hlinkClick r:id="rId2"/>
              </a:rPr>
              <a:t>动画</a:t>
            </a:r>
            <a:r>
              <a:rPr lang="en-US" altLang="zh-CN" sz="1800" dirty="0" smtClean="0">
                <a:solidFill>
                  <a:srgbClr val="009999"/>
                </a:solidFill>
                <a:latin typeface="宋体" panose="02010600030101010101" pitchFamily="2" charset="-122"/>
              </a:rPr>
              <a:t>4-10</a:t>
            </a:r>
            <a:r>
              <a:rPr lang="zh-CN" altLang="en-US" sz="1800" dirty="0" smtClean="0">
                <a:solidFill>
                  <a:srgbClr val="009999"/>
                </a:solidFill>
                <a:latin typeface="宋体" panose="02010600030101010101" pitchFamily="2" charset="-122"/>
              </a:rPr>
              <a:t>)</a:t>
            </a:r>
            <a:endParaRPr lang="zh-CN" altLang="en-US" sz="1800" dirty="0" smtClean="0">
              <a:solidFill>
                <a:srgbClr val="009999"/>
              </a:solidFill>
              <a:latin typeface="宋体" panose="02010600030101010101" pitchFamily="2" charset="-122"/>
            </a:endParaRPr>
          </a:p>
        </p:txBody>
      </p:sp>
      <p:sp>
        <p:nvSpPr>
          <p:cNvPr id="12" name="Rectangle 3"/>
          <p:cNvSpPr txBox="1">
            <a:spLocks noChangeArrowheads="1"/>
          </p:cNvSpPr>
          <p:nvPr/>
        </p:nvSpPr>
        <p:spPr bwMode="auto">
          <a:xfrm>
            <a:off x="360045" y="1864360"/>
            <a:ext cx="8382000" cy="1232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latinLnBrk="0" hangingPunct="1">
              <a:lnSpc>
                <a:spcPct val="120000"/>
              </a:lnSpc>
              <a:spcBef>
                <a:spcPts val="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当</a:t>
            </a:r>
            <a:r>
              <a:rPr kumimoji="1" lang="en-US" altLang="zh-CN" sz="2800" b="0" i="0" u="none" strike="noStrike" kern="1200" cap="none" spc="0" normalizeH="0" baseline="0" noProof="0" dirty="0" smtClean="0">
                <a:ln>
                  <a:noFill/>
                </a:ln>
                <a:solidFill>
                  <a:srgbClr val="F52950"/>
                </a:solidFill>
                <a:effectLst/>
                <a:uLnTx/>
                <a:uFillTx/>
                <a:latin typeface="Times New Roman" panose="02020603050405020304" pitchFamily="18" charset="0"/>
                <a:ea typeface="宋体" panose="02010600030101010101" pitchFamily="2" charset="-122"/>
              </a:rPr>
              <a:t> </a:t>
            </a:r>
            <a:r>
              <a:rPr lang="en-US" altLang="zh-CN"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b="1" baseline="-25000" dirty="0">
                <a:solidFill>
                  <a:srgbClr val="0000FF"/>
                </a:solidFill>
                <a:latin typeface="Times New Roman" panose="02020603050405020304" pitchFamily="18" charset="0"/>
                <a:sym typeface="+mn-ea"/>
              </a:rPr>
              <a:t> </a:t>
            </a:r>
            <a:r>
              <a:rPr kumimoji="1" lang="en-US" altLang="zh-CN" sz="2800" b="0" i="0" u="none" strike="noStrike" kern="1200" cap="none" spc="0" normalizeH="0" baseline="0" noProof="0" dirty="0" smtClean="0">
                <a:ln>
                  <a:noFill/>
                </a:ln>
                <a:solidFill>
                  <a:srgbClr val="F52950"/>
                </a:solidFill>
                <a:effectLst/>
                <a:uLnTx/>
                <a:uFillTx/>
                <a:latin typeface="Times New Roman" panose="02020603050405020304" pitchFamily="18" charset="0"/>
                <a:ea typeface="宋体" panose="02010600030101010101" pitchFamily="2" charset="-122"/>
              </a:rPr>
              <a:t>＞ </a:t>
            </a:r>
            <a:r>
              <a:rPr lang="en-US" altLang="zh-CN" i="1" noProof="0" smtClean="0">
                <a:ln>
                  <a:noFill/>
                </a:ln>
                <a:solidFill>
                  <a:srgbClr val="F52950"/>
                </a:solidFill>
                <a:effectLst/>
                <a:highlight>
                  <a:srgbClr val="FFFF00"/>
                </a:highlight>
                <a:uLnTx/>
                <a:uFillTx/>
                <a:latin typeface="Times New Roman" panose="02020603050405020304" pitchFamily="18" charset="0"/>
                <a:ea typeface="宋体" panose="02010600030101010101" pitchFamily="2" charset="-122"/>
                <a:sym typeface="+mn-ea"/>
              </a:rPr>
              <a:t>V </a:t>
            </a:r>
            <a:r>
              <a:rPr lang="en-US" altLang="zh-CN" baseline="-25000" noProof="0" smtClean="0">
                <a:ln>
                  <a:noFill/>
                </a:ln>
                <a:solidFill>
                  <a:srgbClr val="F52950"/>
                </a:solidFill>
                <a:effectLst/>
                <a:highlight>
                  <a:srgbClr val="FFFF00"/>
                </a:highlight>
                <a:uLnTx/>
                <a:uFillTx/>
                <a:latin typeface="Times New Roman" panose="02020603050405020304" pitchFamily="18" charset="0"/>
                <a:ea typeface="宋体" panose="02010600030101010101" pitchFamily="2" charset="-122"/>
                <a:sym typeface="+mn-ea"/>
              </a:rPr>
              <a:t>GS(th)</a:t>
            </a:r>
            <a:r>
              <a:rPr kumimoji="1" lang="en-US" altLang="zh-CN" sz="2800" b="0" i="0" u="none" strike="noStrike" kern="1200" cap="none" spc="0" normalizeH="0" baseline="-25000" noProof="0" dirty="0" smtClean="0">
                <a:ln>
                  <a:noFill/>
                </a:ln>
                <a:solidFill>
                  <a:srgbClr val="F52950"/>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且固定为某一值时，来分析漏源电压</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a:t>
            </a:r>
            <a:r>
              <a:rPr lang="en-US" altLang="zh-CN" b="1" i="1" noProof="0" dirty="0" smtClean="0">
                <a:ln>
                  <a:noFill/>
                </a:ln>
                <a:solidFill>
                  <a:srgbClr val="0000FF"/>
                </a:solidFill>
                <a:effectLst/>
                <a:uLnTx/>
                <a:uFillTx/>
                <a:latin typeface="Times New Roman" panose="02020603050405020304" pitchFamily="18" charset="0"/>
                <a:ea typeface="宋体" panose="02010600030101010101" pitchFamily="2" charset="-122"/>
                <a:sym typeface="+mn-ea"/>
              </a:rPr>
              <a:t>V</a:t>
            </a:r>
            <a:r>
              <a:rPr lang="en-US" altLang="zh-CN" b="1" baseline="-25000" noProof="0" dirty="0" smtClean="0">
                <a:ln>
                  <a:noFill/>
                </a:ln>
                <a:solidFill>
                  <a:srgbClr val="0000FF"/>
                </a:solidFill>
                <a:effectLst/>
                <a:uLnTx/>
                <a:uFillTx/>
                <a:latin typeface="Times New Roman" panose="02020603050405020304" pitchFamily="18" charset="0"/>
                <a:ea typeface="宋体" panose="02010600030101010101" pitchFamily="2" charset="-122"/>
                <a:sym typeface="+mn-ea"/>
              </a:rPr>
              <a:t>DS</a:t>
            </a:r>
            <a:r>
              <a:rPr lang="en-US" altLang="zh-CN" b="1" baseline="-25000" noProof="0" dirty="0" smtClean="0">
                <a:ln>
                  <a:noFill/>
                </a:ln>
                <a:solidFill>
                  <a:srgbClr val="007032"/>
                </a:solidFill>
                <a:effectLst/>
                <a:uLnTx/>
                <a:uFillTx/>
                <a:latin typeface="Times New Roman" panose="02020603050405020304" pitchFamily="18" charset="0"/>
                <a:ea typeface="宋体" panose="02010600030101010101" pitchFamily="2" charset="-122"/>
                <a:sym typeface="+mn-ea"/>
              </a:rPr>
              <a:t> </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对漏极电流</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a:t>
            </a:r>
            <a:r>
              <a:rPr lang="en-US" altLang="zh-CN" b="1" i="1" dirty="0">
                <a:solidFill>
                  <a:srgbClr val="FF0000"/>
                </a:solidFill>
                <a:latin typeface="Times New Roman" panose="02020603050405020304" pitchFamily="18" charset="0"/>
                <a:sym typeface="+mn-ea"/>
              </a:rPr>
              <a:t>I</a:t>
            </a:r>
            <a:r>
              <a:rPr lang="en-US" altLang="zh-CN" b="1" baseline="-25000" dirty="0">
                <a:solidFill>
                  <a:srgbClr val="FF0000"/>
                </a:solidFill>
                <a:latin typeface="Times New Roman" panose="02020603050405020304" pitchFamily="18" charset="0"/>
                <a:sym typeface="+mn-ea"/>
              </a:rPr>
              <a:t>D </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的影响。</a:t>
            </a:r>
            <a:endParaRPr kumimoji="1" lang="zh-CN" altLang="en-US" sz="2000" b="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endParaRPr>
          </a:p>
        </p:txBody>
      </p:sp>
      <p:sp>
        <p:nvSpPr>
          <p:cNvPr id="13" name="Rectangle 3"/>
          <p:cNvSpPr txBox="1">
            <a:spLocks noChangeArrowheads="1"/>
          </p:cNvSpPr>
          <p:nvPr/>
        </p:nvSpPr>
        <p:spPr bwMode="auto">
          <a:xfrm>
            <a:off x="360045" y="1202055"/>
            <a:ext cx="8218805" cy="553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latinLnBrk="0" hangingPunct="1">
              <a:lnSpc>
                <a:spcPct val="120000"/>
              </a:lnSpc>
              <a:spcBef>
                <a:spcPts val="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当</a:t>
            </a:r>
            <a:r>
              <a:rPr kumimoji="1" lang="en-US" altLang="zh-CN" sz="2800" b="0" i="0" u="none" strike="noStrike" kern="1200" cap="none" spc="0" normalizeH="0" baseline="0" noProof="0" dirty="0" smtClean="0">
                <a:ln>
                  <a:noFill/>
                </a:ln>
                <a:solidFill>
                  <a:srgbClr val="F52950"/>
                </a:solidFill>
                <a:effectLst/>
                <a:uLnTx/>
                <a:uFillTx/>
                <a:latin typeface="Times New Roman" panose="02020603050405020304" pitchFamily="18" charset="0"/>
                <a:ea typeface="宋体" panose="02010600030101010101" pitchFamily="2" charset="-122"/>
              </a:rPr>
              <a:t> </a:t>
            </a:r>
            <a:r>
              <a:rPr lang="en-US" altLang="zh-CN"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b="1" baseline="-25000" dirty="0">
                <a:solidFill>
                  <a:srgbClr val="0000FF"/>
                </a:solidFill>
                <a:latin typeface="Times New Roman" panose="02020603050405020304" pitchFamily="18" charset="0"/>
                <a:sym typeface="+mn-ea"/>
              </a:rPr>
              <a:t> </a:t>
            </a:r>
            <a:r>
              <a:rPr kumimoji="1" lang="zh-CN" altLang="en-US" sz="2800" b="0" i="0" u="none" strike="noStrike" kern="1200" cap="none" spc="0" normalizeH="0" baseline="0" noProof="0" dirty="0" smtClean="0">
                <a:ln>
                  <a:noFill/>
                </a:ln>
                <a:solidFill>
                  <a:srgbClr val="F52950"/>
                </a:solidFill>
                <a:effectLst/>
                <a:uLnTx/>
                <a:uFillTx/>
                <a:latin typeface="Times New Roman" panose="02020603050405020304" pitchFamily="18" charset="0"/>
                <a:ea typeface="宋体" panose="02010600030101010101" pitchFamily="2" charset="-122"/>
              </a:rPr>
              <a:t>＜</a:t>
            </a:r>
            <a:r>
              <a:rPr kumimoji="1" lang="en-US" altLang="zh-CN" sz="2800" b="0" i="0" u="none" strike="noStrike" kern="1200" cap="none" spc="0" normalizeH="0" baseline="0" noProof="0" dirty="0" smtClean="0">
                <a:ln>
                  <a:noFill/>
                </a:ln>
                <a:solidFill>
                  <a:srgbClr val="F52950"/>
                </a:solidFill>
                <a:effectLst/>
                <a:uLnTx/>
                <a:uFillTx/>
                <a:latin typeface="Times New Roman" panose="02020603050405020304" pitchFamily="18" charset="0"/>
                <a:ea typeface="宋体" panose="02010600030101010101" pitchFamily="2" charset="-122"/>
              </a:rPr>
              <a:t> </a:t>
            </a:r>
            <a:r>
              <a:rPr lang="en-US" altLang="zh-CN" i="1" noProof="0" smtClean="0">
                <a:ln>
                  <a:noFill/>
                </a:ln>
                <a:solidFill>
                  <a:srgbClr val="F52950"/>
                </a:solidFill>
                <a:effectLst/>
                <a:highlight>
                  <a:srgbClr val="FFFF00"/>
                </a:highlight>
                <a:uLnTx/>
                <a:uFillTx/>
                <a:latin typeface="Times New Roman" panose="02020603050405020304" pitchFamily="18" charset="0"/>
                <a:ea typeface="宋体" panose="02010600030101010101" pitchFamily="2" charset="-122"/>
                <a:sym typeface="+mn-ea"/>
              </a:rPr>
              <a:t>V </a:t>
            </a:r>
            <a:r>
              <a:rPr lang="en-US" altLang="zh-CN" baseline="-25000" noProof="0" smtClean="0">
                <a:ln>
                  <a:noFill/>
                </a:ln>
                <a:solidFill>
                  <a:srgbClr val="F52950"/>
                </a:solidFill>
                <a:effectLst/>
                <a:highlight>
                  <a:srgbClr val="FFFF00"/>
                </a:highlight>
                <a:uLnTx/>
                <a:uFillTx/>
                <a:latin typeface="Times New Roman" panose="02020603050405020304" pitchFamily="18" charset="0"/>
                <a:ea typeface="宋体" panose="02010600030101010101" pitchFamily="2" charset="-122"/>
                <a:sym typeface="+mn-ea"/>
              </a:rPr>
              <a:t>GS(th)</a:t>
            </a:r>
            <a:r>
              <a:rPr kumimoji="1" lang="en-US" altLang="zh-CN" sz="2800" b="0" i="0" u="none" strike="noStrike" kern="1200" cap="none" spc="0" normalizeH="0" baseline="-25000" noProof="0" dirty="0" smtClean="0">
                <a:ln>
                  <a:noFill/>
                </a:ln>
                <a:solidFill>
                  <a:srgbClr val="F52950"/>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a:t>
            </a:r>
            <a:r>
              <a:rPr lang="en-US" altLang="zh-CN" b="1" i="1" dirty="0">
                <a:solidFill>
                  <a:srgbClr val="FF0000"/>
                </a:solidFill>
                <a:latin typeface="Times New Roman" panose="02020603050405020304" pitchFamily="18" charset="0"/>
                <a:sym typeface="+mn-ea"/>
              </a:rPr>
              <a:t>I</a:t>
            </a:r>
            <a:r>
              <a:rPr lang="en-US" altLang="zh-CN" b="1" baseline="-25000" dirty="0">
                <a:solidFill>
                  <a:srgbClr val="FF0000"/>
                </a:solidFill>
                <a:latin typeface="Times New Roman" panose="02020603050405020304" pitchFamily="18" charset="0"/>
                <a:sym typeface="+mn-ea"/>
              </a:rPr>
              <a:t>D </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为零，</a:t>
            </a:r>
            <a:r>
              <a:rPr lang="zh-CN" altLang="en-US" b="1" noProof="0" dirty="0" smtClean="0">
                <a:ln>
                  <a:noFill/>
                </a:ln>
                <a:solidFill>
                  <a:srgbClr val="007032"/>
                </a:solidFill>
                <a:effectLst/>
                <a:highlight>
                  <a:srgbClr val="FFFF00"/>
                </a:highlight>
                <a:uLnTx/>
                <a:uFillTx/>
                <a:latin typeface="Times New Roman" panose="02020603050405020304" pitchFamily="18" charset="0"/>
                <a:ea typeface="宋体" panose="02010600030101010101" pitchFamily="2" charset="-122"/>
                <a:sym typeface="+mn-ea"/>
              </a:rPr>
              <a:t>夹断区</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a:t>
            </a:r>
            <a:endParaRPr kumimoji="1" lang="zh-CN" altLang="en-US" sz="2000" b="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endParaRPr>
          </a:p>
        </p:txBody>
      </p:sp>
      <p:sp>
        <p:nvSpPr>
          <p:cNvPr id="3" name="Rectangle 2"/>
          <p:cNvSpPr txBox="1">
            <a:spLocks noChangeArrowheads="1"/>
          </p:cNvSpPr>
          <p:nvPr/>
        </p:nvSpPr>
        <p:spPr bwMode="auto">
          <a:xfrm>
            <a:off x="179705" y="764540"/>
            <a:ext cx="7620000" cy="624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lst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5pPr>
            <a:lvl6pPr marL="4572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6pPr>
            <a:lvl7pPr marL="9144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7pPr>
            <a:lvl8pPr marL="13716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8pPr>
            <a:lvl9pPr marL="18288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9pPr>
          </a:lstStyle>
          <a:p>
            <a:pPr marL="0" marR="0" lvl="0" indent="0" algn="l" defTabSz="914400" rtl="0" eaLnBrk="1" fontAlgn="base" latinLnBrk="0" hangingPunct="1">
              <a:lnSpc>
                <a:spcPct val="70000"/>
              </a:lnSpc>
              <a:spcBef>
                <a:spcPct val="0"/>
              </a:spcBef>
              <a:spcAft>
                <a:spcPct val="0"/>
              </a:spcAft>
              <a:buClrTx/>
              <a:buSzTx/>
              <a:buFontTx/>
              <a:buNone/>
              <a:defRPr/>
            </a:pPr>
            <a:r>
              <a:rPr kumimoji="1" lang="zh-CN" altLang="en-US" sz="480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rPr>
              <a:t> </a:t>
            </a:r>
            <a:r>
              <a:rPr lang="zh-CN" altLang="en-US" sz="2800" b="0" noProof="0" dirty="0" smtClean="0">
                <a:ln>
                  <a:noFill/>
                </a:ln>
                <a:solidFill>
                  <a:srgbClr val="0099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2800" b="0" noProof="0" dirty="0" smtClean="0">
                <a:ln>
                  <a:noFill/>
                </a:ln>
                <a:solidFill>
                  <a:srgbClr val="0099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b</a:t>
            </a:r>
            <a:r>
              <a:rPr lang="zh-CN" altLang="en-US" sz="2800" b="0" noProof="0" dirty="0" smtClean="0">
                <a:ln>
                  <a:noFill/>
                </a:ln>
                <a:solidFill>
                  <a:srgbClr val="0099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2800" b="0" noProof="0" dirty="0" smtClean="0">
                <a:ln>
                  <a:noFill/>
                </a:ln>
                <a:solidFill>
                  <a:srgbClr val="0099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a:t>
            </a:r>
            <a:r>
              <a:rPr kumimoji="1" lang="zh-CN" altLang="en-US" sz="2800" i="0" u="none" strike="noStrike" kern="1200" cap="none" spc="0" normalizeH="0" baseline="0" noProof="0" dirty="0" smtClean="0">
                <a:ln>
                  <a:noFill/>
                </a:ln>
                <a:solidFill>
                  <a:srgbClr val="009900"/>
                </a:solidFill>
                <a:effectLst/>
                <a:uLnTx/>
                <a:uFillTx/>
                <a:latin typeface="宋体" panose="02010600030101010101" pitchFamily="2" charset="-122"/>
                <a:ea typeface="宋体" panose="02010600030101010101" pitchFamily="2" charset="-122"/>
              </a:rPr>
              <a:t>漏源电压</a:t>
            </a:r>
            <a:r>
              <a:rPr lang="en-US" altLang="zh-CN" sz="2800" baseline="-25000" noProof="0" dirty="0" smtClean="0">
                <a:ln>
                  <a:noFill/>
                </a:ln>
                <a:solidFill>
                  <a:srgbClr val="FF0000"/>
                </a:solidFill>
                <a:effectLst/>
                <a:uLnTx/>
                <a:uFillTx/>
                <a:latin typeface="Times New Roman" panose="02020603050405020304" pitchFamily="18" charset="0"/>
                <a:ea typeface="宋体" panose="02010600030101010101" pitchFamily="2" charset="-122"/>
                <a:sym typeface="+mn-ea"/>
              </a:rPr>
              <a:t> </a:t>
            </a:r>
            <a:r>
              <a:rPr kumimoji="1" lang="en-US" altLang="zh-CN" sz="2800" i="1" u="none" strike="noStrike" kern="1200" cap="none" spc="0" normalizeH="0" baseline="0" noProof="0" dirty="0" smtClean="0">
                <a:ln>
                  <a:noFill/>
                </a:ln>
                <a:solidFill>
                  <a:srgbClr val="0000FF"/>
                </a:solidFill>
                <a:effectLst/>
                <a:uLnTx/>
                <a:uFillTx/>
                <a:latin typeface="Times New Roman" panose="02020603050405020304" pitchFamily="18" charset="0"/>
                <a:ea typeface="宋体" panose="02010600030101010101" pitchFamily="2" charset="-122"/>
              </a:rPr>
              <a:t>V</a:t>
            </a:r>
            <a:r>
              <a:rPr kumimoji="1" lang="en-US" altLang="zh-CN" sz="2800" i="0" u="none" strike="noStrike" kern="1200" cap="none" spc="0" normalizeH="0" baseline="-25000" noProof="0" dirty="0" smtClean="0">
                <a:ln>
                  <a:noFill/>
                </a:ln>
                <a:solidFill>
                  <a:srgbClr val="0000FF"/>
                </a:solidFill>
                <a:effectLst/>
                <a:uLnTx/>
                <a:uFillTx/>
                <a:latin typeface="Times New Roman" panose="02020603050405020304" pitchFamily="18" charset="0"/>
                <a:ea typeface="宋体" panose="02010600030101010101" pitchFamily="2" charset="-122"/>
              </a:rPr>
              <a:t>DS </a:t>
            </a:r>
            <a:r>
              <a:rPr kumimoji="1" lang="zh-CN" altLang="en-US" sz="2800" i="0" u="none" strike="noStrike" kern="1200" cap="none" spc="0" normalizeH="0" baseline="0" noProof="0" dirty="0" smtClean="0">
                <a:ln>
                  <a:noFill/>
                </a:ln>
                <a:solidFill>
                  <a:srgbClr val="009900"/>
                </a:solidFill>
                <a:effectLst/>
                <a:uLnTx/>
                <a:uFillTx/>
                <a:latin typeface="宋体" panose="02010600030101010101" pitchFamily="2" charset="-122"/>
                <a:ea typeface="宋体" panose="02010600030101010101" pitchFamily="2" charset="-122"/>
              </a:rPr>
              <a:t>对漏极电流</a:t>
            </a:r>
            <a:r>
              <a:rPr lang="en-US" altLang="zh-CN" sz="2800" baseline="-25000" noProof="0" dirty="0" smtClean="0">
                <a:ln>
                  <a:noFill/>
                </a:ln>
                <a:solidFill>
                  <a:srgbClr val="FF0000"/>
                </a:solidFill>
                <a:effectLst/>
                <a:uLnTx/>
                <a:uFillTx/>
                <a:latin typeface="Times New Roman" panose="02020603050405020304" pitchFamily="18" charset="0"/>
                <a:ea typeface="宋体" panose="02010600030101010101" pitchFamily="2" charset="-122"/>
                <a:sym typeface="+mn-ea"/>
              </a:rPr>
              <a:t> </a:t>
            </a:r>
            <a:r>
              <a:rPr kumimoji="1" lang="en-US" altLang="zh-CN" sz="2800" i="1" u="none" strike="noStrike" kern="120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rPr>
              <a:t>I</a:t>
            </a:r>
            <a:r>
              <a:rPr kumimoji="1" lang="en-US" altLang="zh-CN" sz="2800" i="0" u="none" strike="noStrike" kern="1200" cap="none" spc="0" normalizeH="0" baseline="-25000" noProof="0" dirty="0" smtClean="0">
                <a:ln>
                  <a:noFill/>
                </a:ln>
                <a:solidFill>
                  <a:srgbClr val="FF0000"/>
                </a:solidFill>
                <a:effectLst/>
                <a:uLnTx/>
                <a:uFillTx/>
                <a:latin typeface="Times New Roman" panose="02020603050405020304" pitchFamily="18" charset="0"/>
                <a:ea typeface="宋体" panose="02010600030101010101" pitchFamily="2" charset="-122"/>
              </a:rPr>
              <a:t>D </a:t>
            </a:r>
            <a:r>
              <a:rPr kumimoji="1" lang="zh-CN" altLang="en-US" sz="2800" i="0" u="none" strike="noStrike" kern="1200" cap="none" spc="0" normalizeH="0" baseline="0" noProof="0" dirty="0" smtClean="0">
                <a:ln>
                  <a:noFill/>
                </a:ln>
                <a:solidFill>
                  <a:srgbClr val="009900"/>
                </a:solidFill>
                <a:effectLst/>
                <a:uLnTx/>
                <a:uFillTx/>
                <a:latin typeface="宋体" panose="02010600030101010101" pitchFamily="2" charset="-122"/>
                <a:ea typeface="宋体" panose="02010600030101010101" pitchFamily="2" charset="-122"/>
              </a:rPr>
              <a:t>的控制作用</a:t>
            </a:r>
            <a:endParaRPr kumimoji="1" lang="zh-CN" altLang="en-US" sz="3200" i="0" u="none" strike="noStrike" kern="1200" cap="none" spc="0" normalizeH="0" baseline="0" noProof="0" dirty="0" smtClean="0">
              <a:ln>
                <a:noFill/>
              </a:ln>
              <a:solidFill>
                <a:srgbClr val="009900"/>
              </a:solidFill>
              <a:effectLst/>
              <a:uLnTx/>
              <a:uFillTx/>
              <a:latin typeface="Times New Roman" panose="02020603050405020304" pitchFamily="18" charset="0"/>
              <a:ea typeface="宋体" panose="02010600030101010101" pitchFamily="2" charset="-122"/>
            </a:endParaRPr>
          </a:p>
        </p:txBody>
      </p:sp>
      <p:cxnSp>
        <p:nvCxnSpPr>
          <p:cNvPr id="8" name="直接箭头连接符 7"/>
          <p:cNvCxnSpPr/>
          <p:nvPr/>
        </p:nvCxnSpPr>
        <p:spPr>
          <a:xfrm flipV="1">
            <a:off x="3996055" y="2925445"/>
            <a:ext cx="0" cy="540000"/>
          </a:xfrm>
          <a:prstGeom prst="straightConnector1">
            <a:avLst/>
          </a:prstGeom>
          <a:ln w="571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1187450" y="2942590"/>
            <a:ext cx="0" cy="540000"/>
          </a:xfrm>
          <a:prstGeom prst="straightConnector1">
            <a:avLst/>
          </a:prstGeom>
          <a:ln w="57150">
            <a:solidFill>
              <a:srgbClr val="840884"/>
            </a:solidFill>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200583" y="2851785"/>
            <a:ext cx="563880" cy="429895"/>
          </a:xfrm>
          <a:prstGeom prst="rect">
            <a:avLst/>
          </a:prstGeom>
          <a:noFill/>
        </p:spPr>
        <p:txBody>
          <a:bodyPr wrap="none" rtlCol="0" anchor="t">
            <a:spAutoFit/>
          </a:bodyPr>
          <a:p>
            <a:pPr marL="0" indent="0" algn="ctr">
              <a:lnSpc>
                <a:spcPct val="110000"/>
              </a:lnSpc>
              <a:buNone/>
            </a:pPr>
            <a:r>
              <a:rPr lang="en-US" altLang="zh-CN" sz="2000" b="1" i="1" noProof="0" dirty="0" smtClean="0">
                <a:ln>
                  <a:noFill/>
                </a:ln>
                <a:solidFill>
                  <a:srgbClr val="0000FF"/>
                </a:solidFill>
                <a:effectLst/>
                <a:uLnTx/>
                <a:uFillTx/>
                <a:sym typeface="+mn-ea"/>
              </a:rPr>
              <a:t>V</a:t>
            </a:r>
            <a:r>
              <a:rPr lang="en-US" altLang="zh-CN" sz="2000" b="1" baseline="-25000" noProof="0" dirty="0" smtClean="0">
                <a:ln>
                  <a:noFill/>
                </a:ln>
                <a:solidFill>
                  <a:srgbClr val="0000FF"/>
                </a:solidFill>
                <a:effectLst/>
                <a:uLnTx/>
                <a:uFillTx/>
                <a:sym typeface="+mn-ea"/>
              </a:rPr>
              <a:t>DS</a:t>
            </a:r>
            <a:endParaRPr lang="en-US" altLang="zh-CN" sz="2000" b="1" baseline="-25000" noProof="0" dirty="0" smtClean="0">
              <a:ln>
                <a:noFill/>
              </a:ln>
              <a:solidFill>
                <a:srgbClr val="0000FF"/>
              </a:solidFill>
              <a:effectLst/>
              <a:uLnTx/>
              <a:uFillTx/>
              <a:latin typeface="Times New Roman" panose="02020603050405020304" pitchFamily="18" charset="0"/>
              <a:cs typeface="Times New Roman" panose="02020603050405020304" pitchFamily="18" charset="0"/>
              <a:sym typeface="+mn-ea"/>
            </a:endParaRPr>
          </a:p>
        </p:txBody>
      </p:sp>
      <p:sp>
        <p:nvSpPr>
          <p:cNvPr id="16" name="文本框 15"/>
          <p:cNvSpPr txBox="1"/>
          <p:nvPr/>
        </p:nvSpPr>
        <p:spPr>
          <a:xfrm>
            <a:off x="6293485" y="3321685"/>
            <a:ext cx="572770" cy="429895"/>
          </a:xfrm>
          <a:prstGeom prst="rect">
            <a:avLst/>
          </a:prstGeom>
          <a:noFill/>
        </p:spPr>
        <p:txBody>
          <a:bodyPr wrap="none" rtlCol="0" anchor="t">
            <a:spAutoFit/>
          </a:bodyPr>
          <a:p>
            <a:pPr marL="0" indent="0">
              <a:lnSpc>
                <a:spcPct val="110000"/>
              </a:lnSpc>
              <a:buNone/>
            </a:pPr>
            <a:r>
              <a:rPr lang="en-US" altLang="zh-CN" sz="2000" b="1" i="1" dirty="0">
                <a:solidFill>
                  <a:srgbClr val="007032"/>
                </a:solidFill>
                <a:effectLst>
                  <a:outerShdw blurRad="38100" dist="38100" dir="2700000" algn="tl">
                    <a:srgbClr val="000000">
                      <a:alpha val="43137"/>
                    </a:srgbClr>
                  </a:outerShdw>
                </a:effectLst>
                <a:sym typeface="+mn-ea"/>
              </a:rPr>
              <a:t>V</a:t>
            </a:r>
            <a:r>
              <a:rPr lang="en-US" altLang="zh-CN" sz="2000" b="1" baseline="-25000" dirty="0">
                <a:solidFill>
                  <a:srgbClr val="007032"/>
                </a:solidFill>
                <a:effectLst>
                  <a:outerShdw blurRad="38100" dist="38100" dir="2700000" algn="tl">
                    <a:srgbClr val="000000">
                      <a:alpha val="43137"/>
                    </a:srgbClr>
                  </a:outerShdw>
                </a:effectLst>
                <a:sym typeface="+mn-ea"/>
              </a:rPr>
              <a:t>GS</a:t>
            </a:r>
            <a:endParaRPr lang="en-US" altLang="zh-CN" sz="2000" b="1" baseline="-25000" dirty="0" smtClean="0">
              <a:solidFill>
                <a:srgbClr val="00703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endParaRPr>
          </a:p>
        </p:txBody>
      </p:sp>
      <p:grpSp>
        <p:nvGrpSpPr>
          <p:cNvPr id="32" name="组合 31"/>
          <p:cNvGrpSpPr/>
          <p:nvPr/>
        </p:nvGrpSpPr>
        <p:grpSpPr>
          <a:xfrm>
            <a:off x="5775960" y="4358005"/>
            <a:ext cx="2461260" cy="438785"/>
            <a:chOff x="4615" y="8405"/>
            <a:chExt cx="3876" cy="691"/>
          </a:xfrm>
        </p:grpSpPr>
        <p:grpSp>
          <p:nvGrpSpPr>
            <p:cNvPr id="27" name="组合 26"/>
            <p:cNvGrpSpPr/>
            <p:nvPr/>
          </p:nvGrpSpPr>
          <p:grpSpPr>
            <a:xfrm>
              <a:off x="7255" y="8405"/>
              <a:ext cx="1236" cy="670"/>
              <a:chOff x="2444" y="2692"/>
              <a:chExt cx="1236" cy="670"/>
            </a:xfrm>
            <a:solidFill>
              <a:srgbClr val="DE0BF1">
                <a:alpha val="30000"/>
              </a:srgbClr>
            </a:solidFill>
          </p:grpSpPr>
          <p:sp>
            <p:nvSpPr>
              <p:cNvPr id="28" name="矩形 27"/>
              <p:cNvSpPr/>
              <p:nvPr>
                <p:custDataLst>
                  <p:tags r:id="rId3"/>
                </p:custDataLst>
              </p:nvPr>
            </p:nvSpPr>
            <p:spPr>
              <a:xfrm>
                <a:off x="2444" y="2974"/>
                <a:ext cx="212" cy="2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矩形 28"/>
              <p:cNvSpPr/>
              <p:nvPr>
                <p:custDataLst>
                  <p:tags r:id="rId4"/>
                </p:custDataLst>
              </p:nvPr>
            </p:nvSpPr>
            <p:spPr>
              <a:xfrm>
                <a:off x="3490" y="2692"/>
                <a:ext cx="190" cy="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custDataLst>
                  <p:tags r:id="rId5"/>
                </p:custDataLst>
              </p:nvPr>
            </p:nvSpPr>
            <p:spPr>
              <a:xfrm>
                <a:off x="2653" y="3151"/>
                <a:ext cx="894" cy="2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7" name="组合 16"/>
            <p:cNvGrpSpPr/>
            <p:nvPr/>
          </p:nvGrpSpPr>
          <p:grpSpPr>
            <a:xfrm>
              <a:off x="4615" y="8436"/>
              <a:ext cx="1153" cy="660"/>
              <a:chOff x="2202" y="2749"/>
              <a:chExt cx="1153" cy="660"/>
            </a:xfrm>
            <a:solidFill>
              <a:srgbClr val="DE0BF1">
                <a:alpha val="30000"/>
              </a:srgbClr>
            </a:solidFill>
          </p:grpSpPr>
          <p:sp>
            <p:nvSpPr>
              <p:cNvPr id="41" name="矩形 40"/>
              <p:cNvSpPr/>
              <p:nvPr>
                <p:custDataLst>
                  <p:tags r:id="rId6"/>
                </p:custDataLst>
              </p:nvPr>
            </p:nvSpPr>
            <p:spPr>
              <a:xfrm>
                <a:off x="2202" y="2749"/>
                <a:ext cx="215" cy="6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矩形 41"/>
              <p:cNvSpPr/>
              <p:nvPr>
                <p:custDataLst>
                  <p:tags r:id="rId7"/>
                </p:custDataLst>
              </p:nvPr>
            </p:nvSpPr>
            <p:spPr>
              <a:xfrm>
                <a:off x="3196" y="3213"/>
                <a:ext cx="159" cy="1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矩形 42"/>
              <p:cNvSpPr/>
              <p:nvPr>
                <p:custDataLst>
                  <p:tags r:id="rId8"/>
                </p:custDataLst>
              </p:nvPr>
            </p:nvSpPr>
            <p:spPr>
              <a:xfrm>
                <a:off x="2305" y="3173"/>
                <a:ext cx="971" cy="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4" name="矩形 43"/>
            <p:cNvSpPr/>
            <p:nvPr>
              <p:custDataLst>
                <p:tags r:id="rId9"/>
              </p:custDataLst>
            </p:nvPr>
          </p:nvSpPr>
          <p:spPr>
            <a:xfrm rot="21000000">
              <a:off x="5746" y="8757"/>
              <a:ext cx="1529" cy="170"/>
            </a:xfrm>
            <a:prstGeom prst="rect">
              <a:avLst/>
            </a:prstGeom>
            <a:solidFill>
              <a:srgbClr val="DE0BF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8" name="梯形 17"/>
          <p:cNvSpPr/>
          <p:nvPr>
            <p:custDataLst>
              <p:tags r:id="rId10"/>
            </p:custDataLst>
          </p:nvPr>
        </p:nvSpPr>
        <p:spPr>
          <a:xfrm rot="5160000">
            <a:off x="6917985" y="3946422"/>
            <a:ext cx="216000" cy="1089660"/>
          </a:xfrm>
          <a:prstGeom prst="trapezoid">
            <a:avLst/>
          </a:prstGeom>
          <a:solidFill>
            <a:srgbClr val="0000FF">
              <a:alpha val="24000"/>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blinds(horizontal)">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1"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linds(horizontal)">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1"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blinds(horizontal)">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10" grpId="1" bldLvl="0" animBg="1"/>
      <p:bldP spid="4" grpId="1" bldLvl="0" animBg="1"/>
      <p:bldP spid="5" grpId="0"/>
      <p:bldP spid="16"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2771775" y="5315585"/>
            <a:ext cx="2129790" cy="58547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3413125" y="593725"/>
            <a:ext cx="2129790" cy="585470"/>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Text Box 16"/>
          <p:cNvSpPr txBox="1">
            <a:spLocks noChangeArrowheads="1"/>
          </p:cNvSpPr>
          <p:nvPr/>
        </p:nvSpPr>
        <p:spPr bwMode="auto">
          <a:xfrm>
            <a:off x="322263" y="615309"/>
            <a:ext cx="8534400" cy="1383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l">
              <a:buClrTx/>
              <a:buSzTx/>
              <a:buFontTx/>
              <a:buNone/>
            </a:pPr>
            <a:r>
              <a:rPr lang="zh-CN" altLang="en-US" dirty="0">
                <a:solidFill>
                  <a:srgbClr val="010000"/>
                </a:solidFill>
                <a:latin typeface="Times New Roman" panose="02020603050405020304" pitchFamily="18" charset="0"/>
                <a:cs typeface="Times New Roman" panose="02020603050405020304" pitchFamily="18" charset="0"/>
              </a:rPr>
              <a:t>       当</a:t>
            </a:r>
            <a:r>
              <a:rPr lang="en-US" altLang="zh-CN" b="1" i="1" noProof="0" dirty="0" smtClean="0">
                <a:ln>
                  <a:noFill/>
                </a:ln>
                <a:solidFill>
                  <a:srgbClr val="0000FF"/>
                </a:solidFill>
                <a:effectLst/>
                <a:uLnTx/>
                <a:uFillTx/>
                <a:latin typeface="Times New Roman" panose="02020603050405020304" pitchFamily="18" charset="0"/>
                <a:cs typeface="Times New Roman" panose="02020603050405020304" pitchFamily="18" charset="0"/>
                <a:sym typeface="+mn-ea"/>
              </a:rPr>
              <a:t>V</a:t>
            </a:r>
            <a:r>
              <a:rPr lang="en-US" altLang="zh-CN" b="1" baseline="-25000" noProof="0" dirty="0" smtClean="0">
                <a:ln>
                  <a:noFill/>
                </a:ln>
                <a:solidFill>
                  <a:srgbClr val="0000FF"/>
                </a:solidFill>
                <a:effectLst/>
                <a:uLnTx/>
                <a:uFillTx/>
                <a:latin typeface="Times New Roman" panose="02020603050405020304" pitchFamily="18" charset="0"/>
                <a:cs typeface="Times New Roman" panose="02020603050405020304" pitchFamily="18" charset="0"/>
                <a:sym typeface="+mn-ea"/>
              </a:rPr>
              <a:t>DS</a:t>
            </a:r>
            <a:r>
              <a:rPr lang="zh-CN" altLang="en-US" dirty="0">
                <a:solidFill>
                  <a:srgbClr val="010000"/>
                </a:solidFill>
                <a:latin typeface="Times New Roman" panose="02020603050405020304" pitchFamily="18" charset="0"/>
                <a:cs typeface="Times New Roman" panose="02020603050405020304" pitchFamily="18" charset="0"/>
              </a:rPr>
              <a:t>增加到使</a:t>
            </a:r>
            <a:r>
              <a:rPr lang="en-US" altLang="zh-CN" dirty="0">
                <a:solidFill>
                  <a:srgbClr val="010000"/>
                </a:solidFill>
                <a:latin typeface="Times New Roman" panose="02020603050405020304" pitchFamily="18" charset="0"/>
                <a:cs typeface="Times New Roman" panose="02020603050405020304" pitchFamily="18" charset="0"/>
              </a:rPr>
              <a:t> </a:t>
            </a:r>
            <a:r>
              <a:rPr lang="en-US" altLang="zh-CN" b="1" i="1" dirty="0">
                <a:solidFill>
                  <a:srgbClr val="7030A0"/>
                </a:solidFill>
                <a:latin typeface="Times New Roman" panose="02020603050405020304" pitchFamily="18" charset="0"/>
                <a:cs typeface="Times New Roman" panose="02020603050405020304" pitchFamily="18" charset="0"/>
                <a:sym typeface="+mn-ea"/>
              </a:rPr>
              <a:t>V</a:t>
            </a:r>
            <a:r>
              <a:rPr lang="en-US" altLang="zh-CN" b="1" baseline="-25000" dirty="0">
                <a:solidFill>
                  <a:srgbClr val="7030A0"/>
                </a:solidFill>
                <a:latin typeface="Times New Roman" panose="02020603050405020304" pitchFamily="18" charset="0"/>
                <a:cs typeface="Times New Roman" panose="02020603050405020304" pitchFamily="18" charset="0"/>
                <a:sym typeface="+mn-ea"/>
              </a:rPr>
              <a:t>GD  </a:t>
            </a:r>
            <a:r>
              <a:rPr lang="en-US" altLang="zh-CN" b="1" noProof="0" dirty="0" smtClean="0">
                <a:ln>
                  <a:noFill/>
                </a:ln>
                <a:solidFill>
                  <a:srgbClr val="010000"/>
                </a:solidFill>
                <a:effectLst/>
                <a:uLnTx/>
                <a:uFillTx/>
                <a:latin typeface="Times New Roman" panose="02020603050405020304" pitchFamily="18" charset="0"/>
                <a:cs typeface="Times New Roman" panose="02020603050405020304" pitchFamily="18" charset="0"/>
                <a:sym typeface="+mn-ea"/>
              </a:rPr>
              <a:t>= </a:t>
            </a:r>
            <a:r>
              <a:rPr lang="en-US" altLang="zh-CN" i="1" noProof="0" smtClean="0">
                <a:ln>
                  <a:noFill/>
                </a:ln>
                <a:solidFill>
                  <a:srgbClr val="F52950"/>
                </a:solidFill>
                <a:effectLst/>
                <a:highlight>
                  <a:srgbClr val="FFFF00"/>
                </a:highlight>
                <a:uLnTx/>
                <a:uFillTx/>
                <a:latin typeface="Times New Roman" panose="02020603050405020304" pitchFamily="18" charset="0"/>
                <a:cs typeface="Times New Roman" panose="02020603050405020304" pitchFamily="18" charset="0"/>
                <a:sym typeface="+mn-ea"/>
              </a:rPr>
              <a:t>V </a:t>
            </a:r>
            <a:r>
              <a:rPr lang="en-US" altLang="zh-CN" baseline="-25000" noProof="0" smtClean="0">
                <a:ln>
                  <a:noFill/>
                </a:ln>
                <a:solidFill>
                  <a:srgbClr val="F52950"/>
                </a:solidFill>
                <a:effectLst/>
                <a:highlight>
                  <a:srgbClr val="FFFF00"/>
                </a:highlight>
                <a:uLnTx/>
                <a:uFillTx/>
                <a:latin typeface="Times New Roman" panose="02020603050405020304" pitchFamily="18" charset="0"/>
                <a:cs typeface="Times New Roman" panose="02020603050405020304" pitchFamily="18" charset="0"/>
                <a:sym typeface="+mn-ea"/>
              </a:rPr>
              <a:t>GS(th)</a:t>
            </a:r>
            <a:r>
              <a:rPr lang="zh-CN" altLang="en-US" dirty="0">
                <a:solidFill>
                  <a:srgbClr val="010000"/>
                </a:solidFill>
                <a:latin typeface="Times New Roman" panose="02020603050405020304" pitchFamily="18" charset="0"/>
                <a:cs typeface="Times New Roman" panose="02020603050405020304" pitchFamily="18" charset="0"/>
              </a:rPr>
              <a:t>时</a:t>
            </a:r>
            <a:r>
              <a:rPr lang="zh-CN" altLang="en-US" dirty="0" smtClean="0">
                <a:solidFill>
                  <a:srgbClr val="010000"/>
                </a:solidFill>
                <a:latin typeface="Times New Roman" panose="02020603050405020304" pitchFamily="18" charset="0"/>
                <a:cs typeface="Times New Roman" panose="02020603050405020304" pitchFamily="18" charset="0"/>
              </a:rPr>
              <a:t>，这</a:t>
            </a:r>
            <a:r>
              <a:rPr lang="zh-CN" altLang="en-US" dirty="0">
                <a:solidFill>
                  <a:srgbClr val="010000"/>
                </a:solidFill>
                <a:latin typeface="Times New Roman" panose="02020603050405020304" pitchFamily="18" charset="0"/>
                <a:cs typeface="Times New Roman" panose="02020603050405020304" pitchFamily="18" charset="0"/>
              </a:rPr>
              <a:t>相当于</a:t>
            </a:r>
            <a:r>
              <a:rPr lang="en-US" altLang="zh-CN" b="1" i="1" noProof="0" dirty="0" smtClean="0">
                <a:ln>
                  <a:noFill/>
                </a:ln>
                <a:solidFill>
                  <a:srgbClr val="0000FF"/>
                </a:solidFill>
                <a:effectLst/>
                <a:uLnTx/>
                <a:uFillTx/>
                <a:latin typeface="Times New Roman" panose="02020603050405020304" pitchFamily="18" charset="0"/>
                <a:cs typeface="Times New Roman" panose="02020603050405020304" pitchFamily="18" charset="0"/>
                <a:sym typeface="+mn-ea"/>
              </a:rPr>
              <a:t>V</a:t>
            </a:r>
            <a:r>
              <a:rPr lang="en-US" altLang="zh-CN" b="1" baseline="-25000" noProof="0" dirty="0" smtClean="0">
                <a:ln>
                  <a:noFill/>
                </a:ln>
                <a:solidFill>
                  <a:srgbClr val="0000FF"/>
                </a:solidFill>
                <a:effectLst/>
                <a:uLnTx/>
                <a:uFillTx/>
                <a:latin typeface="Times New Roman" panose="02020603050405020304" pitchFamily="18" charset="0"/>
                <a:cs typeface="Times New Roman" panose="02020603050405020304" pitchFamily="18" charset="0"/>
                <a:sym typeface="+mn-ea"/>
              </a:rPr>
              <a:t>DS</a:t>
            </a:r>
            <a:r>
              <a:rPr lang="zh-CN" altLang="en-US" dirty="0">
                <a:solidFill>
                  <a:srgbClr val="010000"/>
                </a:solidFill>
                <a:latin typeface="Times New Roman" panose="02020603050405020304" pitchFamily="18" charset="0"/>
                <a:cs typeface="Times New Roman" panose="02020603050405020304" pitchFamily="18" charset="0"/>
              </a:rPr>
              <a:t>增加使漏极处沟道缩减到刚刚开启</a:t>
            </a:r>
            <a:r>
              <a:rPr lang="zh-CN" altLang="en-US" dirty="0" smtClean="0">
                <a:solidFill>
                  <a:srgbClr val="010000"/>
                </a:solidFill>
                <a:latin typeface="Times New Roman" panose="02020603050405020304" pitchFamily="18" charset="0"/>
                <a:cs typeface="Times New Roman" panose="02020603050405020304" pitchFamily="18" charset="0"/>
              </a:rPr>
              <a:t>的情况</a:t>
            </a:r>
            <a:r>
              <a:rPr lang="zh-CN" altLang="en-US" dirty="0">
                <a:solidFill>
                  <a:srgbClr val="010000"/>
                </a:solidFill>
                <a:latin typeface="Times New Roman" panose="02020603050405020304" pitchFamily="18" charset="0"/>
                <a:cs typeface="Times New Roman" panose="02020603050405020304" pitchFamily="18" charset="0"/>
              </a:rPr>
              <a:t>，称为</a:t>
            </a:r>
            <a:r>
              <a:rPr lang="zh-CN" altLang="en-US" b="1" dirty="0">
                <a:solidFill>
                  <a:srgbClr val="FF66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预夹断</a:t>
            </a:r>
            <a:r>
              <a:rPr lang="zh-CN" altLang="en-US" dirty="0" smtClean="0">
                <a:solidFill>
                  <a:srgbClr val="010000"/>
                </a:solidFill>
                <a:latin typeface="Times New Roman" panose="02020603050405020304" pitchFamily="18" charset="0"/>
                <a:cs typeface="Times New Roman" panose="02020603050405020304" pitchFamily="18" charset="0"/>
              </a:rPr>
              <a:t>，见</a:t>
            </a:r>
            <a:r>
              <a:rPr lang="zh-CN" altLang="en-US" sz="2800" dirty="0" smtClean="0">
                <a:solidFill>
                  <a:srgbClr val="010000"/>
                </a:solidFill>
                <a:latin typeface="Times New Roman" panose="02020603050405020304" pitchFamily="18" charset="0"/>
                <a:cs typeface="Times New Roman" panose="02020603050405020304" pitchFamily="18" charset="0"/>
                <a:sym typeface="+mn-ea"/>
              </a:rPr>
              <a:t>图(</a:t>
            </a:r>
            <a:r>
              <a:rPr lang="en-US" altLang="zh-CN" sz="2800" dirty="0" smtClean="0">
                <a:solidFill>
                  <a:srgbClr val="010000"/>
                </a:solidFill>
                <a:latin typeface="Times New Roman" panose="02020603050405020304" pitchFamily="18" charset="0"/>
                <a:cs typeface="Times New Roman" panose="02020603050405020304" pitchFamily="18" charset="0"/>
                <a:sym typeface="+mn-ea"/>
              </a:rPr>
              <a:t>b</a:t>
            </a:r>
            <a:r>
              <a:rPr lang="zh-CN" altLang="en-US" sz="2800" dirty="0" smtClean="0">
                <a:solidFill>
                  <a:srgbClr val="010000"/>
                </a:solidFill>
                <a:latin typeface="Times New Roman" panose="02020603050405020304" pitchFamily="18" charset="0"/>
                <a:cs typeface="Times New Roman" panose="02020603050405020304" pitchFamily="18" charset="0"/>
                <a:sym typeface="+mn-ea"/>
              </a:rPr>
              <a:t>)。</a:t>
            </a:r>
            <a:endParaRPr lang="zh-CN" altLang="en-US" sz="2800" dirty="0" smtClean="0">
              <a:solidFill>
                <a:srgbClr val="01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p:txBody>
          <a:bodyPr/>
          <a:p>
            <a:fld id="{9A0DB2DC-4C9A-4742-B13C-FB6460FD3503}" type="slidenum">
              <a:rPr lang="zh-CN" altLang="en-US" dirty="0"/>
            </a:fld>
            <a:endParaRPr lang="zh-CN" altLang="en-US" dirty="0"/>
          </a:p>
        </p:txBody>
      </p:sp>
      <p:sp>
        <p:nvSpPr>
          <p:cNvPr id="7" name="Text Box 17"/>
          <p:cNvSpPr txBox="1">
            <a:spLocks noChangeArrowheads="1"/>
          </p:cNvSpPr>
          <p:nvPr/>
        </p:nvSpPr>
        <p:spPr bwMode="auto">
          <a:xfrm>
            <a:off x="43815" y="5315585"/>
            <a:ext cx="8879840" cy="1038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just">
              <a:lnSpc>
                <a:spcPct val="110000"/>
              </a:lnSpc>
              <a:spcBef>
                <a:spcPct val="0"/>
              </a:spcBef>
              <a:buClrTx/>
              <a:buSzTx/>
              <a:buFontTx/>
              <a:buNone/>
            </a:pPr>
            <a:r>
              <a:rPr lang="zh-CN" altLang="en-US" dirty="0">
                <a:solidFill>
                  <a:srgbClr val="010000"/>
                </a:solidFill>
                <a:latin typeface="Times New Roman" panose="02020603050405020304" pitchFamily="18" charset="0"/>
              </a:rPr>
              <a:t>       当</a:t>
            </a:r>
            <a:r>
              <a:rPr lang="en-US" altLang="zh-CN" b="1" i="1" noProof="0" dirty="0" smtClean="0">
                <a:ln>
                  <a:noFill/>
                </a:ln>
                <a:solidFill>
                  <a:srgbClr val="0000FF"/>
                </a:solidFill>
                <a:effectLst/>
                <a:uLnTx/>
                <a:uFillTx/>
                <a:latin typeface="Times New Roman" panose="02020603050405020304" pitchFamily="18" charset="0"/>
                <a:sym typeface="+mn-ea"/>
              </a:rPr>
              <a:t>V</a:t>
            </a:r>
            <a:r>
              <a:rPr lang="en-US" altLang="zh-CN" b="1" baseline="-25000" noProof="0" dirty="0" smtClean="0">
                <a:ln>
                  <a:noFill/>
                </a:ln>
                <a:solidFill>
                  <a:srgbClr val="0000FF"/>
                </a:solidFill>
                <a:effectLst/>
                <a:uLnTx/>
                <a:uFillTx/>
                <a:latin typeface="Times New Roman" panose="02020603050405020304" pitchFamily="18" charset="0"/>
                <a:sym typeface="+mn-ea"/>
              </a:rPr>
              <a:t>DS</a:t>
            </a:r>
            <a:r>
              <a:rPr lang="zh-CN" altLang="en-US" dirty="0">
                <a:solidFill>
                  <a:srgbClr val="010000"/>
                </a:solidFill>
                <a:latin typeface="Times New Roman" panose="02020603050405020304" pitchFamily="18" charset="0"/>
              </a:rPr>
              <a:t>增加到</a:t>
            </a:r>
            <a:r>
              <a:rPr lang="en-US" altLang="zh-CN" dirty="0">
                <a:solidFill>
                  <a:srgbClr val="010000"/>
                </a:solidFill>
                <a:latin typeface="Times New Roman" panose="02020603050405020304" pitchFamily="18" charset="0"/>
              </a:rPr>
              <a:t> </a:t>
            </a:r>
            <a:r>
              <a:rPr lang="en-US" altLang="zh-CN" b="1" i="1" dirty="0">
                <a:solidFill>
                  <a:srgbClr val="7030A0"/>
                </a:solidFill>
                <a:latin typeface="Times New Roman" panose="02020603050405020304" pitchFamily="18" charset="0"/>
                <a:cs typeface="Times New Roman" panose="02020603050405020304" pitchFamily="18" charset="0"/>
                <a:sym typeface="+mn-ea"/>
              </a:rPr>
              <a:t>V</a:t>
            </a:r>
            <a:r>
              <a:rPr lang="en-US" altLang="zh-CN" b="1" baseline="-25000" dirty="0">
                <a:solidFill>
                  <a:srgbClr val="7030A0"/>
                </a:solidFill>
                <a:latin typeface="Times New Roman" panose="02020603050405020304" pitchFamily="18" charset="0"/>
                <a:cs typeface="Times New Roman" panose="02020603050405020304" pitchFamily="18" charset="0"/>
                <a:sym typeface="+mn-ea"/>
              </a:rPr>
              <a:t>GD </a:t>
            </a:r>
            <a:r>
              <a:rPr lang="zh-CN" altLang="en-US" dirty="0">
                <a:solidFill>
                  <a:schemeClr val="tx1"/>
                </a:solidFill>
                <a:latin typeface="Times New Roman" panose="02020603050405020304" pitchFamily="18" charset="0"/>
                <a:sym typeface="Symbol" panose="05050102010706020507" pitchFamily="18" charset="2"/>
              </a:rPr>
              <a:t></a:t>
            </a:r>
            <a:r>
              <a:rPr lang="en-US" altLang="zh-CN" dirty="0">
                <a:solidFill>
                  <a:schemeClr val="tx1"/>
                </a:solidFill>
                <a:latin typeface="Times New Roman" panose="02020603050405020304" pitchFamily="18" charset="0"/>
                <a:sym typeface="Symbol" panose="05050102010706020507" pitchFamily="18" charset="2"/>
              </a:rPr>
              <a:t> </a:t>
            </a:r>
            <a:r>
              <a:rPr lang="en-US" altLang="zh-CN" i="1" noProof="0" smtClean="0">
                <a:ln>
                  <a:noFill/>
                </a:ln>
                <a:solidFill>
                  <a:srgbClr val="F52950"/>
                </a:solidFill>
                <a:effectLst/>
                <a:highlight>
                  <a:srgbClr val="FFFF00"/>
                </a:highlight>
                <a:uLnTx/>
                <a:uFillTx/>
                <a:latin typeface="Times New Roman" panose="02020603050405020304" pitchFamily="18" charset="0"/>
                <a:sym typeface="+mn-ea"/>
              </a:rPr>
              <a:t>V </a:t>
            </a:r>
            <a:r>
              <a:rPr lang="en-US" altLang="zh-CN" baseline="-25000" noProof="0" smtClean="0">
                <a:ln>
                  <a:noFill/>
                </a:ln>
                <a:solidFill>
                  <a:srgbClr val="F52950"/>
                </a:solidFill>
                <a:effectLst/>
                <a:highlight>
                  <a:srgbClr val="FFFF00"/>
                </a:highlight>
                <a:uLnTx/>
                <a:uFillTx/>
                <a:latin typeface="Times New Roman" panose="02020603050405020304" pitchFamily="18" charset="0"/>
                <a:sym typeface="+mn-ea"/>
              </a:rPr>
              <a:t>GS(th) </a:t>
            </a:r>
            <a:r>
              <a:rPr lang="zh-CN" altLang="en-US" dirty="0">
                <a:solidFill>
                  <a:srgbClr val="010000"/>
                </a:solidFill>
                <a:latin typeface="Times New Roman" panose="02020603050405020304" pitchFamily="18" charset="0"/>
              </a:rPr>
              <a:t>时，沟道如</a:t>
            </a:r>
            <a:r>
              <a:rPr lang="zh-CN" altLang="en-US" dirty="0" smtClean="0">
                <a:solidFill>
                  <a:srgbClr val="010000"/>
                </a:solidFill>
                <a:latin typeface="Times New Roman" panose="02020603050405020304" pitchFamily="18" charset="0"/>
              </a:rPr>
              <a:t>图(</a:t>
            </a:r>
            <a:r>
              <a:rPr lang="en-US" altLang="zh-CN" dirty="0">
                <a:solidFill>
                  <a:srgbClr val="010000"/>
                </a:solidFill>
                <a:latin typeface="Times New Roman" panose="02020603050405020304" pitchFamily="18" charset="0"/>
              </a:rPr>
              <a:t>c)</a:t>
            </a:r>
            <a:r>
              <a:rPr lang="zh-CN" altLang="en-US" dirty="0">
                <a:solidFill>
                  <a:srgbClr val="010000"/>
                </a:solidFill>
                <a:latin typeface="Times New Roman" panose="02020603050405020304" pitchFamily="18" charset="0"/>
              </a:rPr>
              <a:t>所示</a:t>
            </a:r>
            <a:r>
              <a:rPr lang="zh-CN" altLang="en-US" dirty="0" smtClean="0">
                <a:solidFill>
                  <a:srgbClr val="010000"/>
                </a:solidFill>
                <a:latin typeface="Times New Roman" panose="02020603050405020304" pitchFamily="18" charset="0"/>
              </a:rPr>
              <a:t>。此时</a:t>
            </a:r>
            <a:r>
              <a:rPr lang="zh-CN" altLang="en-US" dirty="0">
                <a:solidFill>
                  <a:srgbClr val="010000"/>
                </a:solidFill>
                <a:latin typeface="Times New Roman" panose="02020603050405020304" pitchFamily="18" charset="0"/>
              </a:rPr>
              <a:t>预夹断区域加长，伸向</a:t>
            </a:r>
            <a:r>
              <a:rPr lang="en-US" altLang="zh-CN" dirty="0">
                <a:solidFill>
                  <a:srgbClr val="010000"/>
                </a:solidFill>
                <a:latin typeface="Times New Roman" panose="02020603050405020304" pitchFamily="18" charset="0"/>
              </a:rPr>
              <a:t>S</a:t>
            </a:r>
            <a:r>
              <a:rPr lang="zh-CN" altLang="en-US" dirty="0">
                <a:solidFill>
                  <a:srgbClr val="010000"/>
                </a:solidFill>
                <a:latin typeface="Times New Roman" panose="02020603050405020304" pitchFamily="18" charset="0"/>
              </a:rPr>
              <a:t>极。</a:t>
            </a:r>
            <a:endParaRPr lang="zh-CN" altLang="en-US" sz="2400" dirty="0">
              <a:solidFill>
                <a:srgbClr val="010000"/>
              </a:solidFill>
              <a:latin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1043305" y="1997075"/>
            <a:ext cx="3142805" cy="3168000"/>
          </a:xfrm>
          <a:prstGeom prst="rect">
            <a:avLst/>
          </a:prstGeom>
          <a:ln>
            <a:solidFill>
              <a:srgbClr val="00B050"/>
            </a:solidFill>
          </a:ln>
        </p:spPr>
      </p:pic>
      <p:sp>
        <p:nvSpPr>
          <p:cNvPr id="9" name="Text Box 17"/>
          <p:cNvSpPr txBox="1">
            <a:spLocks noChangeArrowheads="1"/>
          </p:cNvSpPr>
          <p:nvPr/>
        </p:nvSpPr>
        <p:spPr bwMode="auto">
          <a:xfrm>
            <a:off x="44450" y="5746115"/>
            <a:ext cx="8940165" cy="1038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just">
              <a:lnSpc>
                <a:spcPct val="110000"/>
              </a:lnSpc>
              <a:spcBef>
                <a:spcPct val="0"/>
              </a:spcBef>
              <a:buClrTx/>
              <a:buSzTx/>
              <a:buFontTx/>
              <a:buNone/>
            </a:pPr>
            <a:r>
              <a:rPr lang="en-US" altLang="zh-CN" b="1" i="1" noProof="0" dirty="0" smtClean="0">
                <a:ln>
                  <a:noFill/>
                </a:ln>
                <a:solidFill>
                  <a:srgbClr val="007032"/>
                </a:solidFill>
                <a:effectLst/>
                <a:uLnTx/>
                <a:uFillTx/>
                <a:latin typeface="Times New Roman" panose="02020603050405020304" pitchFamily="18" charset="0"/>
                <a:sym typeface="+mn-ea"/>
              </a:rPr>
              <a:t>                                                     </a:t>
            </a:r>
            <a:r>
              <a:rPr lang="en-US" altLang="zh-CN" b="1" i="1" noProof="0" dirty="0" smtClean="0">
                <a:ln>
                  <a:noFill/>
                </a:ln>
                <a:solidFill>
                  <a:srgbClr val="0000FF"/>
                </a:solidFill>
                <a:effectLst/>
                <a:uLnTx/>
                <a:uFillTx/>
                <a:latin typeface="Times New Roman" panose="02020603050405020304" pitchFamily="18" charset="0"/>
                <a:sym typeface="+mn-ea"/>
              </a:rPr>
              <a:t>V</a:t>
            </a:r>
            <a:r>
              <a:rPr lang="en-US" altLang="zh-CN" b="1" baseline="-25000" noProof="0" dirty="0" smtClean="0">
                <a:ln>
                  <a:noFill/>
                </a:ln>
                <a:solidFill>
                  <a:srgbClr val="0000FF"/>
                </a:solidFill>
                <a:effectLst/>
                <a:uLnTx/>
                <a:uFillTx/>
                <a:latin typeface="Times New Roman" panose="02020603050405020304" pitchFamily="18" charset="0"/>
                <a:sym typeface="+mn-ea"/>
              </a:rPr>
              <a:t>DS</a:t>
            </a:r>
            <a:r>
              <a:rPr lang="en-US" altLang="zh-CN" b="1" baseline="-25000" noProof="0" dirty="0" smtClean="0">
                <a:ln>
                  <a:noFill/>
                </a:ln>
                <a:solidFill>
                  <a:srgbClr val="007032"/>
                </a:solidFill>
                <a:effectLst/>
                <a:uLnTx/>
                <a:uFillTx/>
                <a:latin typeface="Times New Roman" panose="02020603050405020304" pitchFamily="18" charset="0"/>
                <a:sym typeface="+mn-ea"/>
              </a:rPr>
              <a:t> </a:t>
            </a:r>
            <a:r>
              <a:rPr lang="zh-CN" altLang="en-US" dirty="0">
                <a:solidFill>
                  <a:srgbClr val="010000"/>
                </a:solidFill>
                <a:latin typeface="Times New Roman" panose="02020603050405020304" pitchFamily="18" charset="0"/>
              </a:rPr>
              <a:t>增加的部分</a:t>
            </a:r>
            <a:r>
              <a:rPr lang="zh-CN" altLang="en-US" dirty="0" smtClean="0">
                <a:solidFill>
                  <a:srgbClr val="010000"/>
                </a:solidFill>
                <a:latin typeface="Times New Roman" panose="02020603050405020304" pitchFamily="18" charset="0"/>
              </a:rPr>
              <a:t>基本降落</a:t>
            </a:r>
            <a:r>
              <a:rPr lang="zh-CN" altLang="en-US" dirty="0">
                <a:solidFill>
                  <a:srgbClr val="010000"/>
                </a:solidFill>
                <a:latin typeface="Times New Roman" panose="02020603050405020304" pitchFamily="18" charset="0"/>
              </a:rPr>
              <a:t>在随之加长的夹断沟道上，</a:t>
            </a:r>
            <a:r>
              <a:rPr lang="en-US" altLang="zh-CN" noProof="0" dirty="0" smtClean="0">
                <a:ln>
                  <a:noFill/>
                </a:ln>
                <a:solidFill>
                  <a:srgbClr val="010000"/>
                </a:solidFill>
                <a:effectLst/>
                <a:uLnTx/>
                <a:uFillTx/>
                <a:latin typeface="Times New Roman" panose="02020603050405020304" pitchFamily="18" charset="0"/>
                <a:sym typeface="+mn-ea"/>
              </a:rPr>
              <a:t> </a:t>
            </a:r>
            <a:r>
              <a:rPr lang="en-US" altLang="zh-CN" b="1" i="1" dirty="0">
                <a:solidFill>
                  <a:srgbClr val="FF0000"/>
                </a:solidFill>
                <a:latin typeface="Times New Roman" panose="02020603050405020304" pitchFamily="18" charset="0"/>
                <a:sym typeface="+mn-ea"/>
              </a:rPr>
              <a:t>I</a:t>
            </a:r>
            <a:r>
              <a:rPr lang="en-US" altLang="zh-CN" b="1" baseline="-25000" dirty="0">
                <a:solidFill>
                  <a:srgbClr val="FF0000"/>
                </a:solidFill>
                <a:latin typeface="Times New Roman" panose="02020603050405020304" pitchFamily="18" charset="0"/>
                <a:sym typeface="+mn-ea"/>
              </a:rPr>
              <a:t>D </a:t>
            </a:r>
            <a:r>
              <a:rPr lang="en-US" altLang="zh-CN" baseline="-25000" dirty="0">
                <a:solidFill>
                  <a:srgbClr val="010000"/>
                </a:solidFill>
                <a:latin typeface="Times New Roman" panose="02020603050405020304" pitchFamily="18" charset="0"/>
              </a:rPr>
              <a:t> </a:t>
            </a:r>
            <a:r>
              <a:rPr lang="zh-CN" altLang="en-US" dirty="0">
                <a:solidFill>
                  <a:srgbClr val="010000"/>
                </a:solidFill>
                <a:latin typeface="Times New Roman" panose="02020603050405020304" pitchFamily="18" charset="0"/>
              </a:rPr>
              <a:t>基本趋于不变</a:t>
            </a:r>
            <a:r>
              <a:rPr lang="en-US" altLang="zh-CN" dirty="0">
                <a:solidFill>
                  <a:srgbClr val="010000"/>
                </a:solidFill>
                <a:latin typeface="Times New Roman" panose="02020603050405020304" pitchFamily="18" charset="0"/>
              </a:rPr>
              <a:t>—</a:t>
            </a:r>
            <a:r>
              <a:rPr lang="zh-CN" altLang="en-US" b="1" dirty="0">
                <a:solidFill>
                  <a:srgbClr val="FF0000"/>
                </a:solidFill>
                <a:highlight>
                  <a:srgbClr val="FFFF00"/>
                </a:highlight>
                <a:latin typeface="Times New Roman" panose="02020603050405020304" pitchFamily="18" charset="0"/>
                <a:sym typeface="+mn-ea"/>
              </a:rPr>
              <a:t>恒流区</a:t>
            </a:r>
            <a:r>
              <a:rPr lang="zh-CN" altLang="en-US" dirty="0">
                <a:solidFill>
                  <a:srgbClr val="010000"/>
                </a:solidFill>
                <a:latin typeface="Times New Roman" panose="02020603050405020304" pitchFamily="18" charset="0"/>
              </a:rPr>
              <a:t>。</a:t>
            </a:r>
            <a:endParaRPr lang="zh-CN" altLang="en-US" sz="2400" dirty="0">
              <a:solidFill>
                <a:srgbClr val="010000"/>
              </a:solidFill>
              <a:latin typeface="Times New Roman" panose="02020603050405020304" pitchFamily="18" charset="0"/>
            </a:endParaRPr>
          </a:p>
        </p:txBody>
      </p:sp>
      <p:grpSp>
        <p:nvGrpSpPr>
          <p:cNvPr id="32" name="组合 31"/>
          <p:cNvGrpSpPr/>
          <p:nvPr/>
        </p:nvGrpSpPr>
        <p:grpSpPr>
          <a:xfrm>
            <a:off x="1584960" y="3644265"/>
            <a:ext cx="2410460" cy="428625"/>
            <a:chOff x="4615" y="8405"/>
            <a:chExt cx="3796" cy="675"/>
          </a:xfrm>
        </p:grpSpPr>
        <p:grpSp>
          <p:nvGrpSpPr>
            <p:cNvPr id="27" name="组合 26"/>
            <p:cNvGrpSpPr/>
            <p:nvPr/>
          </p:nvGrpSpPr>
          <p:grpSpPr>
            <a:xfrm>
              <a:off x="7255" y="8405"/>
              <a:ext cx="1156" cy="670"/>
              <a:chOff x="2444" y="2692"/>
              <a:chExt cx="1156" cy="670"/>
            </a:xfrm>
            <a:solidFill>
              <a:srgbClr val="DE0BF1">
                <a:alpha val="30000"/>
              </a:srgbClr>
            </a:solidFill>
          </p:grpSpPr>
          <p:sp>
            <p:nvSpPr>
              <p:cNvPr id="28" name="矩形 27"/>
              <p:cNvSpPr/>
              <p:nvPr>
                <p:custDataLst>
                  <p:tags r:id="rId2"/>
                </p:custDataLst>
              </p:nvPr>
            </p:nvSpPr>
            <p:spPr>
              <a:xfrm>
                <a:off x="2444" y="2974"/>
                <a:ext cx="212" cy="2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矩形 28"/>
              <p:cNvSpPr/>
              <p:nvPr>
                <p:custDataLst>
                  <p:tags r:id="rId3"/>
                </p:custDataLst>
              </p:nvPr>
            </p:nvSpPr>
            <p:spPr>
              <a:xfrm>
                <a:off x="3410" y="2692"/>
                <a:ext cx="190" cy="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custDataLst>
                  <p:tags r:id="rId4"/>
                </p:custDataLst>
              </p:nvPr>
            </p:nvSpPr>
            <p:spPr>
              <a:xfrm>
                <a:off x="2653" y="3151"/>
                <a:ext cx="894" cy="2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7" name="组合 16"/>
            <p:cNvGrpSpPr/>
            <p:nvPr/>
          </p:nvGrpSpPr>
          <p:grpSpPr>
            <a:xfrm>
              <a:off x="4615" y="8436"/>
              <a:ext cx="1183" cy="644"/>
              <a:chOff x="2202" y="2749"/>
              <a:chExt cx="1183" cy="644"/>
            </a:xfrm>
            <a:solidFill>
              <a:srgbClr val="DE0BF1">
                <a:alpha val="30000"/>
              </a:srgbClr>
            </a:solidFill>
          </p:grpSpPr>
          <p:sp>
            <p:nvSpPr>
              <p:cNvPr id="41" name="矩形 40"/>
              <p:cNvSpPr/>
              <p:nvPr>
                <p:custDataLst>
                  <p:tags r:id="rId5"/>
                </p:custDataLst>
              </p:nvPr>
            </p:nvSpPr>
            <p:spPr>
              <a:xfrm>
                <a:off x="2202" y="2749"/>
                <a:ext cx="215" cy="6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矩形 42"/>
              <p:cNvSpPr/>
              <p:nvPr>
                <p:custDataLst>
                  <p:tags r:id="rId6"/>
                </p:custDataLst>
              </p:nvPr>
            </p:nvSpPr>
            <p:spPr>
              <a:xfrm>
                <a:off x="2305" y="3173"/>
                <a:ext cx="971" cy="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矩形 41"/>
              <p:cNvSpPr/>
              <p:nvPr>
                <p:custDataLst>
                  <p:tags r:id="rId7"/>
                </p:custDataLst>
              </p:nvPr>
            </p:nvSpPr>
            <p:spPr>
              <a:xfrm>
                <a:off x="3226" y="3191"/>
                <a:ext cx="159" cy="1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4" name="矩形 43"/>
            <p:cNvSpPr/>
            <p:nvPr>
              <p:custDataLst>
                <p:tags r:id="rId8"/>
              </p:custDataLst>
            </p:nvPr>
          </p:nvSpPr>
          <p:spPr>
            <a:xfrm rot="20760000">
              <a:off x="5750" y="8696"/>
              <a:ext cx="1701" cy="227"/>
            </a:xfrm>
            <a:prstGeom prst="rect">
              <a:avLst/>
            </a:prstGeom>
            <a:solidFill>
              <a:srgbClr val="DE0BF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8" name="等腰三角形 17"/>
          <p:cNvSpPr/>
          <p:nvPr>
            <p:custDataLst>
              <p:tags r:id="rId9"/>
            </p:custDataLst>
          </p:nvPr>
        </p:nvSpPr>
        <p:spPr>
          <a:xfrm rot="4980000">
            <a:off x="2671445" y="3200400"/>
            <a:ext cx="264160" cy="1111885"/>
          </a:xfrm>
          <a:prstGeom prst="triangle">
            <a:avLst/>
          </a:prstGeom>
          <a:solidFill>
            <a:srgbClr val="0000FF">
              <a:alpha val="24000"/>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1" name="组合 30"/>
          <p:cNvGrpSpPr/>
          <p:nvPr/>
        </p:nvGrpSpPr>
        <p:grpSpPr>
          <a:xfrm>
            <a:off x="4949190" y="1988185"/>
            <a:ext cx="3335020" cy="3167380"/>
            <a:chOff x="7794" y="3131"/>
            <a:chExt cx="5252" cy="4988"/>
          </a:xfrm>
        </p:grpSpPr>
        <p:grpSp>
          <p:nvGrpSpPr>
            <p:cNvPr id="24" name="组合 23"/>
            <p:cNvGrpSpPr/>
            <p:nvPr/>
          </p:nvGrpSpPr>
          <p:grpSpPr>
            <a:xfrm>
              <a:off x="7794" y="3131"/>
              <a:ext cx="5252" cy="4988"/>
              <a:chOff x="7794" y="3131"/>
              <a:chExt cx="5252" cy="4988"/>
            </a:xfrm>
          </p:grpSpPr>
          <p:pic>
            <p:nvPicPr>
              <p:cNvPr id="5" name="图片 4"/>
              <p:cNvPicPr>
                <a:picLocks noChangeAspect="1"/>
              </p:cNvPicPr>
              <p:nvPr/>
            </p:nvPicPr>
            <p:blipFill>
              <a:blip r:embed="rId10"/>
              <a:stretch>
                <a:fillRect/>
              </a:stretch>
            </p:blipFill>
            <p:spPr>
              <a:xfrm>
                <a:off x="7794" y="3131"/>
                <a:ext cx="5253" cy="4989"/>
              </a:xfrm>
              <a:prstGeom prst="rect">
                <a:avLst/>
              </a:prstGeom>
              <a:ln>
                <a:solidFill>
                  <a:srgbClr val="00B050"/>
                </a:solidFill>
              </a:ln>
            </p:spPr>
          </p:pic>
          <p:grpSp>
            <p:nvGrpSpPr>
              <p:cNvPr id="8" name="组合 7"/>
              <p:cNvGrpSpPr/>
              <p:nvPr/>
            </p:nvGrpSpPr>
            <p:grpSpPr>
              <a:xfrm>
                <a:off x="8798" y="5740"/>
                <a:ext cx="3925" cy="681"/>
                <a:chOff x="4615" y="8436"/>
                <a:chExt cx="3925" cy="681"/>
              </a:xfrm>
            </p:grpSpPr>
            <p:grpSp>
              <p:nvGrpSpPr>
                <p:cNvPr id="11" name="组合 10"/>
                <p:cNvGrpSpPr/>
                <p:nvPr/>
              </p:nvGrpSpPr>
              <p:grpSpPr>
                <a:xfrm>
                  <a:off x="7255" y="8453"/>
                  <a:ext cx="1285" cy="622"/>
                  <a:chOff x="2444" y="2740"/>
                  <a:chExt cx="1285" cy="622"/>
                </a:xfrm>
                <a:solidFill>
                  <a:srgbClr val="DE0BF1">
                    <a:alpha val="30000"/>
                  </a:srgbClr>
                </a:solidFill>
              </p:grpSpPr>
              <p:sp>
                <p:nvSpPr>
                  <p:cNvPr id="13" name="矩形 12"/>
                  <p:cNvSpPr/>
                  <p:nvPr>
                    <p:custDataLst>
                      <p:tags r:id="rId11"/>
                    </p:custDataLst>
                  </p:nvPr>
                </p:nvSpPr>
                <p:spPr>
                  <a:xfrm>
                    <a:off x="2444" y="2753"/>
                    <a:ext cx="212" cy="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custDataLst>
                      <p:tags r:id="rId12"/>
                    </p:custDataLst>
                  </p:nvPr>
                </p:nvSpPr>
                <p:spPr>
                  <a:xfrm>
                    <a:off x="3539" y="2740"/>
                    <a:ext cx="190" cy="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custDataLst>
                      <p:tags r:id="rId13"/>
                    </p:custDataLst>
                  </p:nvPr>
                </p:nvSpPr>
                <p:spPr>
                  <a:xfrm>
                    <a:off x="2653" y="3151"/>
                    <a:ext cx="1004" cy="2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6" name="组合 15"/>
                <p:cNvGrpSpPr/>
                <p:nvPr/>
              </p:nvGrpSpPr>
              <p:grpSpPr>
                <a:xfrm>
                  <a:off x="4615" y="8436"/>
                  <a:ext cx="1153" cy="681"/>
                  <a:chOff x="2202" y="2749"/>
                  <a:chExt cx="1153" cy="681"/>
                </a:xfrm>
                <a:solidFill>
                  <a:srgbClr val="DE0BF1">
                    <a:alpha val="30000"/>
                  </a:srgbClr>
                </a:solidFill>
              </p:grpSpPr>
              <p:sp>
                <p:nvSpPr>
                  <p:cNvPr id="19" name="矩形 18"/>
                  <p:cNvSpPr/>
                  <p:nvPr>
                    <p:custDataLst>
                      <p:tags r:id="rId14"/>
                    </p:custDataLst>
                  </p:nvPr>
                </p:nvSpPr>
                <p:spPr>
                  <a:xfrm>
                    <a:off x="2202" y="2749"/>
                    <a:ext cx="215" cy="6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custDataLst>
                      <p:tags r:id="rId15"/>
                    </p:custDataLst>
                  </p:nvPr>
                </p:nvSpPr>
                <p:spPr>
                  <a:xfrm>
                    <a:off x="2305" y="3173"/>
                    <a:ext cx="971" cy="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custDataLst>
                      <p:tags r:id="rId16"/>
                    </p:custDataLst>
                  </p:nvPr>
                </p:nvSpPr>
                <p:spPr>
                  <a:xfrm>
                    <a:off x="3196" y="3208"/>
                    <a:ext cx="159" cy="2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2" name="矩形 21"/>
                <p:cNvSpPr/>
                <p:nvPr>
                  <p:custDataLst>
                    <p:tags r:id="rId17"/>
                  </p:custDataLst>
                </p:nvPr>
              </p:nvSpPr>
              <p:spPr>
                <a:xfrm rot="20640000">
                  <a:off x="5717" y="8598"/>
                  <a:ext cx="1701" cy="227"/>
                </a:xfrm>
                <a:prstGeom prst="rect">
                  <a:avLst/>
                </a:prstGeom>
                <a:solidFill>
                  <a:srgbClr val="DE0BF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3" name="等腰三角形 22"/>
              <p:cNvSpPr/>
              <p:nvPr>
                <p:custDataLst>
                  <p:tags r:id="rId18"/>
                </p:custDataLst>
              </p:nvPr>
            </p:nvSpPr>
            <p:spPr>
              <a:xfrm rot="4860000">
                <a:off x="10311" y="5206"/>
                <a:ext cx="416" cy="1353"/>
              </a:xfrm>
              <a:prstGeom prst="triangle">
                <a:avLst/>
              </a:prstGeom>
              <a:solidFill>
                <a:srgbClr val="0000FF">
                  <a:alpha val="24000"/>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4" name="文本框 33"/>
            <p:cNvSpPr txBox="1"/>
            <p:nvPr>
              <p:custDataLst>
                <p:tags r:id="rId19"/>
              </p:custDataLst>
            </p:nvPr>
          </p:nvSpPr>
          <p:spPr>
            <a:xfrm>
              <a:off x="9626" y="4065"/>
              <a:ext cx="902" cy="677"/>
            </a:xfrm>
            <a:prstGeom prst="rect">
              <a:avLst/>
            </a:prstGeom>
            <a:noFill/>
          </p:spPr>
          <p:txBody>
            <a:bodyPr wrap="none" rtlCol="0" anchor="t">
              <a:spAutoFit/>
            </a:bodyPr>
            <a:p>
              <a:pPr marL="0" indent="0">
                <a:lnSpc>
                  <a:spcPct val="110000"/>
                </a:lnSpc>
                <a:buNone/>
              </a:pPr>
              <a:r>
                <a:rPr lang="en-US" altLang="zh-CN" sz="2000" b="1" i="1" dirty="0">
                  <a:solidFill>
                    <a:srgbClr val="007032"/>
                  </a:solidFill>
                  <a:effectLst>
                    <a:outerShdw blurRad="38100" dist="38100" dir="2700000" algn="tl">
                      <a:srgbClr val="000000">
                        <a:alpha val="43137"/>
                      </a:srgbClr>
                    </a:outerShdw>
                  </a:effectLst>
                  <a:sym typeface="+mn-ea"/>
                </a:rPr>
                <a:t>V</a:t>
              </a:r>
              <a:r>
                <a:rPr lang="en-US" altLang="zh-CN" sz="2000" b="1" baseline="-25000" dirty="0">
                  <a:solidFill>
                    <a:srgbClr val="007032"/>
                  </a:solidFill>
                  <a:effectLst>
                    <a:outerShdw blurRad="38100" dist="38100" dir="2700000" algn="tl">
                      <a:srgbClr val="000000">
                        <a:alpha val="43137"/>
                      </a:srgbClr>
                    </a:outerShdw>
                  </a:effectLst>
                  <a:sym typeface="+mn-ea"/>
                </a:rPr>
                <a:t>GS</a:t>
              </a:r>
              <a:endParaRPr lang="en-US" altLang="zh-CN" sz="2000" b="1" baseline="-25000" dirty="0" smtClean="0">
                <a:solidFill>
                  <a:srgbClr val="00703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endParaRPr>
            </a:p>
          </p:txBody>
        </p:sp>
        <p:sp>
          <p:nvSpPr>
            <p:cNvPr id="35" name="文本框 34"/>
            <p:cNvSpPr txBox="1"/>
            <p:nvPr>
              <p:custDataLst>
                <p:tags r:id="rId20"/>
              </p:custDataLst>
            </p:nvPr>
          </p:nvSpPr>
          <p:spPr>
            <a:xfrm>
              <a:off x="11055" y="3438"/>
              <a:ext cx="888" cy="677"/>
            </a:xfrm>
            <a:prstGeom prst="rect">
              <a:avLst/>
            </a:prstGeom>
            <a:noFill/>
          </p:spPr>
          <p:txBody>
            <a:bodyPr wrap="none" rtlCol="0" anchor="t">
              <a:spAutoFit/>
            </a:bodyPr>
            <a:p>
              <a:pPr marL="0" indent="0" algn="ctr">
                <a:lnSpc>
                  <a:spcPct val="110000"/>
                </a:lnSpc>
                <a:buNone/>
              </a:pPr>
              <a:r>
                <a:rPr lang="en-US" altLang="zh-CN" sz="2000" b="1" i="1" noProof="0" dirty="0" smtClean="0">
                  <a:ln>
                    <a:noFill/>
                  </a:ln>
                  <a:solidFill>
                    <a:srgbClr val="0000FF"/>
                  </a:solidFill>
                  <a:effectLst/>
                  <a:uLnTx/>
                  <a:uFillTx/>
                  <a:sym typeface="+mn-ea"/>
                </a:rPr>
                <a:t>V</a:t>
              </a:r>
              <a:r>
                <a:rPr lang="en-US" altLang="zh-CN" sz="2000" b="1" baseline="-25000" noProof="0" dirty="0" smtClean="0">
                  <a:ln>
                    <a:noFill/>
                  </a:ln>
                  <a:solidFill>
                    <a:srgbClr val="0000FF"/>
                  </a:solidFill>
                  <a:effectLst/>
                  <a:uLnTx/>
                  <a:uFillTx/>
                  <a:sym typeface="+mn-ea"/>
                </a:rPr>
                <a:t>DS</a:t>
              </a:r>
              <a:endParaRPr lang="en-US" altLang="zh-CN" sz="2000" b="1" baseline="-25000" noProof="0" dirty="0" smtClean="0">
                <a:ln>
                  <a:noFill/>
                </a:ln>
                <a:solidFill>
                  <a:srgbClr val="0000FF"/>
                </a:solidFill>
                <a:effectLst/>
                <a:uLnTx/>
                <a:uFillTx/>
                <a:latin typeface="Times New Roman" panose="02020603050405020304" pitchFamily="18" charset="0"/>
                <a:cs typeface="Times New Roman" panose="02020603050405020304" pitchFamily="18" charset="0"/>
                <a:sym typeface="+mn-ea"/>
              </a:endParaRPr>
            </a:p>
          </p:txBody>
        </p:sp>
      </p:grpSp>
      <p:sp>
        <p:nvSpPr>
          <p:cNvPr id="26" name="文本框 25"/>
          <p:cNvSpPr txBox="1"/>
          <p:nvPr>
            <p:custDataLst>
              <p:tags r:id="rId21"/>
            </p:custDataLst>
          </p:nvPr>
        </p:nvSpPr>
        <p:spPr>
          <a:xfrm>
            <a:off x="2123440" y="2610485"/>
            <a:ext cx="572770" cy="429895"/>
          </a:xfrm>
          <a:prstGeom prst="rect">
            <a:avLst/>
          </a:prstGeom>
          <a:noFill/>
        </p:spPr>
        <p:txBody>
          <a:bodyPr wrap="none" rtlCol="0" anchor="t">
            <a:spAutoFit/>
          </a:bodyPr>
          <a:p>
            <a:pPr marL="0" indent="0">
              <a:lnSpc>
                <a:spcPct val="110000"/>
              </a:lnSpc>
              <a:buNone/>
            </a:pPr>
            <a:r>
              <a:rPr lang="en-US" altLang="zh-CN" sz="2000" b="1" i="1" dirty="0">
                <a:solidFill>
                  <a:srgbClr val="007032"/>
                </a:solidFill>
                <a:effectLst>
                  <a:outerShdw blurRad="38100" dist="38100" dir="2700000" algn="tl">
                    <a:srgbClr val="000000">
                      <a:alpha val="43137"/>
                    </a:srgbClr>
                  </a:outerShdw>
                </a:effectLst>
                <a:sym typeface="+mn-ea"/>
              </a:rPr>
              <a:t>V</a:t>
            </a:r>
            <a:r>
              <a:rPr lang="en-US" altLang="zh-CN" sz="2000" b="1" baseline="-25000" dirty="0">
                <a:solidFill>
                  <a:srgbClr val="007032"/>
                </a:solidFill>
                <a:effectLst>
                  <a:outerShdw blurRad="38100" dist="38100" dir="2700000" algn="tl">
                    <a:srgbClr val="000000">
                      <a:alpha val="43137"/>
                    </a:srgbClr>
                  </a:outerShdw>
                </a:effectLst>
                <a:sym typeface="+mn-ea"/>
              </a:rPr>
              <a:t>GS</a:t>
            </a:r>
            <a:endParaRPr lang="en-US" altLang="zh-CN" sz="2000" b="1" baseline="-25000" dirty="0" smtClean="0">
              <a:solidFill>
                <a:srgbClr val="00703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endParaRPr>
          </a:p>
        </p:txBody>
      </p:sp>
      <p:sp>
        <p:nvSpPr>
          <p:cNvPr id="30" name="文本框 29"/>
          <p:cNvSpPr txBox="1"/>
          <p:nvPr>
            <p:custDataLst>
              <p:tags r:id="rId22"/>
            </p:custDataLst>
          </p:nvPr>
        </p:nvSpPr>
        <p:spPr>
          <a:xfrm>
            <a:off x="3030538" y="2212340"/>
            <a:ext cx="563880" cy="429895"/>
          </a:xfrm>
          <a:prstGeom prst="rect">
            <a:avLst/>
          </a:prstGeom>
          <a:noFill/>
        </p:spPr>
        <p:txBody>
          <a:bodyPr wrap="none" rtlCol="0" anchor="t">
            <a:spAutoFit/>
          </a:bodyPr>
          <a:p>
            <a:pPr marL="0" indent="0" algn="ctr">
              <a:lnSpc>
                <a:spcPct val="110000"/>
              </a:lnSpc>
              <a:buNone/>
            </a:pPr>
            <a:r>
              <a:rPr lang="en-US" altLang="zh-CN" sz="2000" b="1" i="1" noProof="0" dirty="0" smtClean="0">
                <a:ln>
                  <a:noFill/>
                </a:ln>
                <a:solidFill>
                  <a:srgbClr val="0000FF"/>
                </a:solidFill>
                <a:effectLst/>
                <a:uLnTx/>
                <a:uFillTx/>
                <a:sym typeface="+mn-ea"/>
              </a:rPr>
              <a:t>V</a:t>
            </a:r>
            <a:r>
              <a:rPr lang="en-US" altLang="zh-CN" sz="2000" b="1" baseline="-25000" noProof="0" dirty="0" smtClean="0">
                <a:ln>
                  <a:noFill/>
                </a:ln>
                <a:solidFill>
                  <a:srgbClr val="0000FF"/>
                </a:solidFill>
                <a:effectLst/>
                <a:uLnTx/>
                <a:uFillTx/>
                <a:sym typeface="+mn-ea"/>
              </a:rPr>
              <a:t>DS</a:t>
            </a:r>
            <a:endParaRPr lang="en-US" altLang="zh-CN" sz="2000" b="1" baseline="-25000" noProof="0" dirty="0" smtClean="0">
              <a:ln>
                <a:noFill/>
              </a:ln>
              <a:solidFill>
                <a:srgbClr val="0000FF"/>
              </a:solidFill>
              <a:effectLst/>
              <a:uLnTx/>
              <a:uFillTx/>
              <a:latin typeface="Times New Roman" panose="02020603050405020304" pitchFamily="18" charset="0"/>
              <a:cs typeface="Times New Roman" panose="02020603050405020304" pitchFamily="18" charset="0"/>
              <a:sym typeface="+mn-ea"/>
            </a:endParaRPr>
          </a:p>
        </p:txBody>
      </p:sp>
      <p:sp>
        <p:nvSpPr>
          <p:cNvPr id="33" name="文本框 32"/>
          <p:cNvSpPr txBox="1"/>
          <p:nvPr/>
        </p:nvSpPr>
        <p:spPr>
          <a:xfrm>
            <a:off x="6108700" y="2577465"/>
            <a:ext cx="572770" cy="429895"/>
          </a:xfrm>
          <a:prstGeom prst="rect">
            <a:avLst/>
          </a:prstGeom>
          <a:solidFill>
            <a:srgbClr val="FFFF00"/>
          </a:solidFill>
        </p:spPr>
        <p:txBody>
          <a:bodyPr wrap="none" rtlCol="0" anchor="t">
            <a:spAutoFit/>
          </a:bodyPr>
          <a:p>
            <a:pPr marL="0" indent="0">
              <a:lnSpc>
                <a:spcPct val="110000"/>
              </a:lnSpc>
              <a:buNone/>
            </a:pPr>
            <a:r>
              <a:rPr lang="en-US" altLang="zh-CN" sz="2000" b="1" i="1" dirty="0">
                <a:solidFill>
                  <a:srgbClr val="007032"/>
                </a:solidFill>
                <a:effectLst>
                  <a:outerShdw blurRad="38100" dist="38100" dir="2700000" algn="tl">
                    <a:srgbClr val="000000">
                      <a:alpha val="43137"/>
                    </a:srgbClr>
                  </a:outerShdw>
                </a:effectLst>
                <a:sym typeface="+mn-ea"/>
              </a:rPr>
              <a:t>V</a:t>
            </a:r>
            <a:r>
              <a:rPr lang="en-US" altLang="zh-CN" sz="2000" b="1" baseline="-25000" dirty="0">
                <a:solidFill>
                  <a:srgbClr val="007032"/>
                </a:solidFill>
                <a:effectLst>
                  <a:outerShdw blurRad="38100" dist="38100" dir="2700000" algn="tl">
                    <a:srgbClr val="000000">
                      <a:alpha val="43137"/>
                    </a:srgbClr>
                  </a:outerShdw>
                </a:effectLst>
                <a:sym typeface="+mn-ea"/>
              </a:rPr>
              <a:t>GS</a:t>
            </a:r>
            <a:endParaRPr lang="en-US" altLang="zh-CN" sz="2000" b="1" baseline="-25000" dirty="0" smtClean="0">
              <a:solidFill>
                <a:srgbClr val="00703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linds(horizont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linds(horizontal)">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9" grpId="0" autoUpdateAnimBg="0"/>
      <p:bldP spid="10" grpId="0" bldLvl="0" animBg="1"/>
      <p:bldP spid="12" grpId="0" bldLvl="0" animBg="1"/>
      <p:bldP spid="33" grpId="0" bldLvl="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
        <p:nvSpPr>
          <p:cNvPr id="3" name="文本框 2"/>
          <p:cNvSpPr txBox="1"/>
          <p:nvPr/>
        </p:nvSpPr>
        <p:spPr>
          <a:xfrm>
            <a:off x="-33655" y="2277110"/>
            <a:ext cx="1203325" cy="497205"/>
          </a:xfrm>
          <a:prstGeom prst="rect">
            <a:avLst/>
          </a:prstGeom>
          <a:noFill/>
        </p:spPr>
        <p:txBody>
          <a:bodyPr wrap="square" rtlCol="0" anchor="t">
            <a:spAutoFit/>
          </a:bodyPr>
          <a:p>
            <a:pPr marL="0" indent="0">
              <a:lnSpc>
                <a:spcPct val="110000"/>
              </a:lnSpc>
              <a:buNone/>
            </a:pPr>
            <a:r>
              <a:rPr lang="en-US" altLang="zh-CN" i="1" noProof="0" smtClean="0">
                <a:ln>
                  <a:noFill/>
                </a:ln>
                <a:solidFill>
                  <a:srgbClr val="F52950"/>
                </a:solidFill>
                <a:effectLst/>
                <a:highlight>
                  <a:srgbClr val="FFFF00"/>
                </a:highlight>
                <a:uLnTx/>
                <a:uFillTx/>
                <a:cs typeface="Times New Roman" panose="02020603050405020304" pitchFamily="18" charset="0"/>
                <a:sym typeface="+mn-ea"/>
              </a:rPr>
              <a:t>V </a:t>
            </a:r>
            <a:r>
              <a:rPr lang="en-US" altLang="zh-CN" baseline="-25000" noProof="0" smtClean="0">
                <a:ln>
                  <a:noFill/>
                </a:ln>
                <a:solidFill>
                  <a:srgbClr val="F52950"/>
                </a:solidFill>
                <a:effectLst/>
                <a:highlight>
                  <a:srgbClr val="FFFF00"/>
                </a:highlight>
                <a:uLnTx/>
                <a:uFillTx/>
                <a:cs typeface="Times New Roman" panose="02020603050405020304" pitchFamily="18" charset="0"/>
                <a:sym typeface="+mn-ea"/>
              </a:rPr>
              <a:t>GS(th)</a:t>
            </a:r>
            <a:endParaRPr lang="en-US" altLang="zh-CN" sz="2400" b="1" baseline="-25000" noProof="0" dirty="0" smtClean="0">
              <a:ln>
                <a:noFill/>
              </a:ln>
              <a:solidFill>
                <a:srgbClr val="F52950"/>
              </a:solidFill>
              <a:effectLst/>
              <a:highlight>
                <a:srgbClr val="FFFF00"/>
              </a:highlight>
              <a:uLnTx/>
              <a:uFillTx/>
              <a:latin typeface="Times New Roman" panose="02020603050405020304" pitchFamily="18" charset="0"/>
              <a:cs typeface="Times New Roman" panose="02020603050405020304" pitchFamily="18" charset="0"/>
              <a:sym typeface="+mn-ea"/>
            </a:endParaRPr>
          </a:p>
        </p:txBody>
      </p:sp>
      <p:sp>
        <p:nvSpPr>
          <p:cNvPr id="4" name="文本框 3"/>
          <p:cNvSpPr txBox="1"/>
          <p:nvPr/>
        </p:nvSpPr>
        <p:spPr>
          <a:xfrm>
            <a:off x="1406525" y="1124585"/>
            <a:ext cx="2530475" cy="565150"/>
          </a:xfrm>
          <a:prstGeom prst="rect">
            <a:avLst/>
          </a:prstGeom>
          <a:noFill/>
        </p:spPr>
        <p:txBody>
          <a:bodyPr wrap="square" rtlCol="0" anchor="t">
            <a:spAutoFit/>
          </a:bodyPr>
          <a:p>
            <a:pPr marL="342900" indent="-342900">
              <a:lnSpc>
                <a:spcPct val="110000"/>
              </a:lnSpc>
              <a:buFont typeface="Wingdings" panose="05000000000000000000" charset="0"/>
              <a:buChar char="Ø"/>
            </a:pPr>
            <a:r>
              <a:rPr lang="en-US" altLang="zh-CN" b="1" i="1" dirty="0">
                <a:solidFill>
                  <a:srgbClr val="007032"/>
                </a:solidFill>
                <a:effectLst>
                  <a:outerShdw blurRad="38100" dist="38100" dir="2700000" algn="tl">
                    <a:srgbClr val="000000">
                      <a:alpha val="43137"/>
                    </a:srgbClr>
                  </a:outerShdw>
                </a:effectLst>
                <a:sym typeface="+mn-ea"/>
              </a:rPr>
              <a:t>V</a:t>
            </a:r>
            <a:r>
              <a:rPr lang="en-US" altLang="zh-CN" b="1" baseline="-25000" dirty="0">
                <a:solidFill>
                  <a:srgbClr val="007032"/>
                </a:solidFill>
                <a:effectLst>
                  <a:outerShdw blurRad="38100" dist="38100" dir="2700000" algn="tl">
                    <a:srgbClr val="000000">
                      <a:alpha val="43137"/>
                    </a:srgbClr>
                  </a:outerShdw>
                </a:effectLst>
                <a:sym typeface="+mn-ea"/>
              </a:rPr>
              <a:t>GS</a:t>
            </a:r>
            <a:r>
              <a:rPr lang="en-US" altLang="zh-CN" b="1" baseline="-25000" dirty="0">
                <a:solidFill>
                  <a:srgbClr val="0000FF"/>
                </a:solidFill>
                <a:sym typeface="+mn-ea"/>
              </a:rPr>
              <a:t> </a:t>
            </a:r>
            <a:r>
              <a:rPr lang="zh-CN" altLang="en-US" sz="2800" noProof="0" dirty="0" smtClean="0">
                <a:ln>
                  <a:noFill/>
                </a:ln>
                <a:solidFill>
                  <a:srgbClr val="F52950"/>
                </a:solidFill>
                <a:effectLst/>
                <a:uLnTx/>
                <a:uFillTx/>
                <a:sym typeface="+mn-ea"/>
              </a:rPr>
              <a:t>＜</a:t>
            </a:r>
            <a:r>
              <a:rPr lang="en-US" altLang="zh-CN" sz="2800" noProof="0" dirty="0" smtClean="0">
                <a:ln>
                  <a:noFill/>
                </a:ln>
                <a:solidFill>
                  <a:srgbClr val="F52950"/>
                </a:solidFill>
                <a:effectLst/>
                <a:uLnTx/>
                <a:uFillTx/>
                <a:sym typeface="+mn-ea"/>
              </a:rPr>
              <a:t> </a:t>
            </a:r>
            <a:r>
              <a:rPr lang="en-US" altLang="zh-CN" i="1" noProof="0" smtClean="0">
                <a:ln>
                  <a:noFill/>
                </a:ln>
                <a:solidFill>
                  <a:srgbClr val="F52950"/>
                </a:solidFill>
                <a:effectLst/>
                <a:highlight>
                  <a:srgbClr val="FFFF00"/>
                </a:highlight>
                <a:uLnTx/>
                <a:uFillTx/>
                <a:sym typeface="+mn-ea"/>
              </a:rPr>
              <a:t>V </a:t>
            </a:r>
            <a:r>
              <a:rPr lang="en-US" altLang="zh-CN" baseline="-25000" noProof="0" smtClean="0">
                <a:ln>
                  <a:noFill/>
                </a:ln>
                <a:solidFill>
                  <a:srgbClr val="F52950"/>
                </a:solidFill>
                <a:effectLst/>
                <a:highlight>
                  <a:srgbClr val="FFFF00"/>
                </a:highlight>
                <a:uLnTx/>
                <a:uFillTx/>
                <a:sym typeface="+mn-ea"/>
              </a:rPr>
              <a:t>GS(th)</a:t>
            </a:r>
            <a:r>
              <a:rPr lang="en-US" altLang="zh-CN" sz="2800" baseline="-25000" noProof="0" dirty="0" smtClean="0">
                <a:ln>
                  <a:noFill/>
                </a:ln>
                <a:solidFill>
                  <a:srgbClr val="F52950"/>
                </a:solidFill>
                <a:effectLst/>
                <a:uLnTx/>
                <a:uFillTx/>
                <a:sym typeface="+mn-ea"/>
              </a:rPr>
              <a:t> </a:t>
            </a:r>
            <a:endParaRPr lang="zh-CN" altLang="en-US" sz="2400" b="1" noProof="0" dirty="0" smtClean="0">
              <a:ln>
                <a:noFill/>
              </a:ln>
              <a:solidFill>
                <a:srgbClr val="007032"/>
              </a:solidFill>
              <a:effectLst/>
              <a:highlight>
                <a:srgbClr val="FFFF00"/>
              </a:highlight>
              <a:uLnTx/>
              <a:uFillTx/>
              <a:latin typeface="Times New Roman" panose="02020603050405020304" pitchFamily="18" charset="0"/>
              <a:cs typeface="Times New Roman" panose="02020603050405020304" pitchFamily="18" charset="0"/>
              <a:sym typeface="+mn-ea"/>
            </a:endParaRPr>
          </a:p>
        </p:txBody>
      </p:sp>
      <p:sp>
        <p:nvSpPr>
          <p:cNvPr id="5" name="左大括号 4"/>
          <p:cNvSpPr/>
          <p:nvPr/>
        </p:nvSpPr>
        <p:spPr>
          <a:xfrm>
            <a:off x="1046480" y="1412875"/>
            <a:ext cx="287655" cy="223202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p>
            <a:endParaRPr lang="zh-CN" altLang="en-US"/>
          </a:p>
        </p:txBody>
      </p:sp>
      <p:sp>
        <p:nvSpPr>
          <p:cNvPr id="6" name="文本框 5"/>
          <p:cNvSpPr txBox="1"/>
          <p:nvPr/>
        </p:nvSpPr>
        <p:spPr>
          <a:xfrm>
            <a:off x="1406525" y="3357245"/>
            <a:ext cx="3319145" cy="565150"/>
          </a:xfrm>
          <a:prstGeom prst="rect">
            <a:avLst/>
          </a:prstGeom>
          <a:noFill/>
        </p:spPr>
        <p:txBody>
          <a:bodyPr wrap="square" rtlCol="0" anchor="t">
            <a:spAutoFit/>
          </a:bodyPr>
          <a:p>
            <a:pPr marL="342900" indent="-342900">
              <a:lnSpc>
                <a:spcPct val="110000"/>
              </a:lnSpc>
              <a:buFont typeface="Wingdings" panose="05000000000000000000" charset="0"/>
              <a:buChar char="Ø"/>
            </a:pPr>
            <a:r>
              <a:rPr lang="en-US" altLang="zh-CN" b="1" i="1" dirty="0">
                <a:solidFill>
                  <a:srgbClr val="007032"/>
                </a:solidFill>
                <a:effectLst>
                  <a:outerShdw blurRad="38100" dist="38100" dir="2700000" algn="tl">
                    <a:srgbClr val="000000">
                      <a:alpha val="43137"/>
                    </a:srgbClr>
                  </a:outerShdw>
                </a:effectLst>
                <a:sym typeface="+mn-ea"/>
              </a:rPr>
              <a:t>V</a:t>
            </a:r>
            <a:r>
              <a:rPr lang="en-US" altLang="zh-CN" b="1" baseline="-25000" dirty="0">
                <a:solidFill>
                  <a:srgbClr val="007032"/>
                </a:solidFill>
                <a:effectLst>
                  <a:outerShdw blurRad="38100" dist="38100" dir="2700000" algn="tl">
                    <a:srgbClr val="000000">
                      <a:alpha val="43137"/>
                    </a:srgbClr>
                  </a:outerShdw>
                </a:effectLst>
                <a:sym typeface="+mn-ea"/>
              </a:rPr>
              <a:t>GS</a:t>
            </a:r>
            <a:r>
              <a:rPr lang="en-US" altLang="zh-CN" b="1" baseline="-25000" dirty="0">
                <a:solidFill>
                  <a:srgbClr val="0000FF"/>
                </a:solidFill>
                <a:sym typeface="+mn-ea"/>
              </a:rPr>
              <a:t> </a:t>
            </a:r>
            <a:r>
              <a:rPr lang="en-US" altLang="zh-CN" sz="2800" noProof="0" dirty="0" smtClean="0">
                <a:ln>
                  <a:noFill/>
                </a:ln>
                <a:solidFill>
                  <a:srgbClr val="F52950"/>
                </a:solidFill>
                <a:effectLst/>
                <a:uLnTx/>
                <a:uFillTx/>
                <a:sym typeface="+mn-ea"/>
              </a:rPr>
              <a:t>＞</a:t>
            </a:r>
            <a:r>
              <a:rPr lang="en-US" altLang="zh-CN" sz="2800" noProof="0" dirty="0" smtClean="0">
                <a:ln>
                  <a:noFill/>
                </a:ln>
                <a:solidFill>
                  <a:srgbClr val="F52950"/>
                </a:solidFill>
                <a:effectLst/>
                <a:uLnTx/>
                <a:uFillTx/>
                <a:sym typeface="+mn-ea"/>
              </a:rPr>
              <a:t> </a:t>
            </a:r>
            <a:r>
              <a:rPr lang="en-US" altLang="zh-CN" i="1" noProof="0" smtClean="0">
                <a:ln>
                  <a:noFill/>
                </a:ln>
                <a:solidFill>
                  <a:srgbClr val="F52950"/>
                </a:solidFill>
                <a:effectLst/>
                <a:highlight>
                  <a:srgbClr val="FFFF00"/>
                </a:highlight>
                <a:uLnTx/>
                <a:uFillTx/>
                <a:sym typeface="+mn-ea"/>
              </a:rPr>
              <a:t>V </a:t>
            </a:r>
            <a:r>
              <a:rPr lang="en-US" altLang="zh-CN" baseline="-25000" noProof="0" smtClean="0">
                <a:ln>
                  <a:noFill/>
                </a:ln>
                <a:solidFill>
                  <a:srgbClr val="F52950"/>
                </a:solidFill>
                <a:effectLst/>
                <a:highlight>
                  <a:srgbClr val="FFFF00"/>
                </a:highlight>
                <a:uLnTx/>
                <a:uFillTx/>
                <a:sym typeface="+mn-ea"/>
              </a:rPr>
              <a:t>GS(th)</a:t>
            </a:r>
            <a:endParaRPr lang="en-US" altLang="zh-CN" b="1" baseline="-25000" noProof="0" dirty="0" smtClean="0">
              <a:ln>
                <a:noFill/>
              </a:ln>
              <a:solidFill>
                <a:srgbClr val="F52950"/>
              </a:solidFill>
              <a:effectLst/>
              <a:highlight>
                <a:srgbClr val="FFFF00"/>
              </a:highlight>
              <a:uLnTx/>
              <a:uFillTx/>
              <a:latin typeface="Times New Roman" panose="02020603050405020304" pitchFamily="18" charset="0"/>
              <a:cs typeface="Times New Roman" panose="02020603050405020304" pitchFamily="18" charset="0"/>
              <a:sym typeface="+mn-ea"/>
            </a:endParaRPr>
          </a:p>
        </p:txBody>
      </p:sp>
      <p:sp>
        <p:nvSpPr>
          <p:cNvPr id="7" name="左大括号 6"/>
          <p:cNvSpPr/>
          <p:nvPr/>
        </p:nvSpPr>
        <p:spPr>
          <a:xfrm>
            <a:off x="4715510" y="2637155"/>
            <a:ext cx="287655" cy="223202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p>
            <a:endParaRPr lang="zh-CN" altLang="en-US"/>
          </a:p>
        </p:txBody>
      </p:sp>
      <p:sp>
        <p:nvSpPr>
          <p:cNvPr id="8" name="文本框 7"/>
          <p:cNvSpPr txBox="1"/>
          <p:nvPr/>
        </p:nvSpPr>
        <p:spPr>
          <a:xfrm>
            <a:off x="5003165" y="2348865"/>
            <a:ext cx="2204720" cy="497205"/>
          </a:xfrm>
          <a:prstGeom prst="rect">
            <a:avLst/>
          </a:prstGeom>
          <a:noFill/>
        </p:spPr>
        <p:txBody>
          <a:bodyPr wrap="square" rtlCol="0" anchor="t">
            <a:spAutoFit/>
          </a:bodyPr>
          <a:p>
            <a:pPr marL="342900" indent="-342900">
              <a:lnSpc>
                <a:spcPct val="110000"/>
              </a:lnSpc>
              <a:buFont typeface="Wingdings" panose="05000000000000000000" charset="0"/>
              <a:buChar char="Ø"/>
            </a:pPr>
            <a:r>
              <a:rPr lang="en-US" altLang="zh-CN" b="1" i="1" noProof="0" dirty="0" smtClean="0">
                <a:ln>
                  <a:noFill/>
                </a:ln>
                <a:solidFill>
                  <a:srgbClr val="0000FF"/>
                </a:solidFill>
                <a:effectLst/>
                <a:uLnTx/>
                <a:uFillTx/>
                <a:sym typeface="+mn-ea"/>
              </a:rPr>
              <a:t>V</a:t>
            </a:r>
            <a:r>
              <a:rPr lang="en-US" altLang="zh-CN" b="1" baseline="-25000" noProof="0" dirty="0" smtClean="0">
                <a:ln>
                  <a:noFill/>
                </a:ln>
                <a:solidFill>
                  <a:srgbClr val="0000FF"/>
                </a:solidFill>
                <a:effectLst/>
                <a:uLnTx/>
                <a:uFillTx/>
                <a:sym typeface="+mn-ea"/>
              </a:rPr>
              <a:t>DS</a:t>
            </a:r>
            <a:r>
              <a:rPr lang="zh-CN" altLang="en-US" dirty="0">
                <a:solidFill>
                  <a:srgbClr val="010000"/>
                </a:solidFill>
                <a:sym typeface="+mn-ea"/>
              </a:rPr>
              <a:t>比较小</a:t>
            </a:r>
            <a:endParaRPr lang="zh-CN" altLang="en-US" sz="2400" b="1" dirty="0" smtClean="0">
              <a:solidFill>
                <a:srgbClr val="010000"/>
              </a:solidFill>
              <a:latin typeface="Times New Roman" panose="02020603050405020304" pitchFamily="18" charset="0"/>
              <a:cs typeface="Times New Roman" panose="02020603050405020304" pitchFamily="18" charset="0"/>
              <a:sym typeface="+mn-ea"/>
            </a:endParaRPr>
          </a:p>
        </p:txBody>
      </p:sp>
      <p:grpSp>
        <p:nvGrpSpPr>
          <p:cNvPr id="11" name="组合 10"/>
          <p:cNvGrpSpPr/>
          <p:nvPr/>
        </p:nvGrpSpPr>
        <p:grpSpPr>
          <a:xfrm>
            <a:off x="3852545" y="3140710"/>
            <a:ext cx="1488440" cy="621665"/>
            <a:chOff x="6179" y="5287"/>
            <a:chExt cx="2344" cy="979"/>
          </a:xfrm>
        </p:grpSpPr>
        <p:sp>
          <p:nvSpPr>
            <p:cNvPr id="9" name="文本框 8"/>
            <p:cNvSpPr txBox="1"/>
            <p:nvPr/>
          </p:nvSpPr>
          <p:spPr>
            <a:xfrm>
              <a:off x="6179" y="5287"/>
              <a:ext cx="2344" cy="783"/>
            </a:xfrm>
            <a:prstGeom prst="rect">
              <a:avLst/>
            </a:prstGeom>
            <a:noFill/>
          </p:spPr>
          <p:txBody>
            <a:bodyPr wrap="square" rtlCol="0" anchor="t">
              <a:spAutoFit/>
            </a:bodyPr>
            <a:p>
              <a:pPr marL="0" indent="0">
                <a:lnSpc>
                  <a:spcPct val="110000"/>
                </a:lnSpc>
                <a:buNone/>
              </a:pPr>
              <a:r>
                <a:rPr lang="en-US" altLang="zh-CN" b="1" i="1" noProof="0" dirty="0" smtClean="0">
                  <a:ln>
                    <a:noFill/>
                  </a:ln>
                  <a:solidFill>
                    <a:srgbClr val="0000FF"/>
                  </a:solidFill>
                  <a:effectLst/>
                  <a:uLnTx/>
                  <a:uFillTx/>
                  <a:sym typeface="+mn-ea"/>
                </a:rPr>
                <a:t>V </a:t>
              </a:r>
              <a:r>
                <a:rPr lang="en-US" altLang="zh-CN" b="1" baseline="-25000" noProof="0" dirty="0" smtClean="0">
                  <a:ln>
                    <a:noFill/>
                  </a:ln>
                  <a:solidFill>
                    <a:srgbClr val="0000FF"/>
                  </a:solidFill>
                  <a:effectLst/>
                  <a:uLnTx/>
                  <a:uFillTx/>
                  <a:sym typeface="+mn-ea"/>
                </a:rPr>
                <a:t>DS</a:t>
              </a:r>
              <a:r>
                <a:rPr lang="en-US" altLang="zh-CN" baseline="-25000" noProof="0" dirty="0" smtClean="0">
                  <a:ln>
                    <a:noFill/>
                  </a:ln>
                  <a:solidFill>
                    <a:srgbClr val="F52950"/>
                  </a:solidFill>
                  <a:effectLst/>
                  <a:uLnTx/>
                  <a:uFillTx/>
                  <a:sym typeface="+mn-ea"/>
                </a:rPr>
                <a:t> </a:t>
              </a:r>
              <a:endParaRPr lang="en-US" altLang="zh-CN" sz="2400" b="1" baseline="-25000" noProof="0" dirty="0" smtClean="0">
                <a:ln>
                  <a:noFill/>
                </a:ln>
                <a:solidFill>
                  <a:srgbClr val="F52950"/>
                </a:solidFill>
                <a:effectLst/>
                <a:uLnTx/>
                <a:uFillTx/>
                <a:latin typeface="Times New Roman" panose="02020603050405020304" pitchFamily="18" charset="0"/>
                <a:cs typeface="Times New Roman" panose="02020603050405020304" pitchFamily="18" charset="0"/>
                <a:sym typeface="+mn-ea"/>
              </a:endParaRPr>
            </a:p>
          </p:txBody>
        </p:sp>
        <p:cxnSp>
          <p:nvCxnSpPr>
            <p:cNvPr id="10" name="直接箭头连接符 9"/>
            <p:cNvCxnSpPr/>
            <p:nvPr/>
          </p:nvCxnSpPr>
          <p:spPr>
            <a:xfrm>
              <a:off x="6256" y="6266"/>
              <a:ext cx="944" cy="0"/>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7019925" y="2348865"/>
            <a:ext cx="1887855" cy="497205"/>
          </a:xfrm>
          <a:prstGeom prst="rect">
            <a:avLst/>
          </a:prstGeom>
          <a:noFill/>
        </p:spPr>
        <p:txBody>
          <a:bodyPr wrap="square" rtlCol="0" anchor="t">
            <a:spAutoFit/>
          </a:bodyPr>
          <a:p>
            <a:pPr marL="0" indent="0">
              <a:lnSpc>
                <a:spcPct val="110000"/>
              </a:lnSpc>
              <a:buNone/>
            </a:pPr>
            <a:r>
              <a:rPr lang="zh-CN" altLang="en-US" b="1" dirty="0">
                <a:solidFill>
                  <a:srgbClr val="0000FF"/>
                </a:solidFill>
                <a:highlight>
                  <a:srgbClr val="FFFF00"/>
                </a:highlight>
                <a:sym typeface="+mn-ea"/>
              </a:rPr>
              <a:t>可变电阻区</a:t>
            </a:r>
            <a:endParaRPr lang="zh-CN" altLang="en-US" sz="2400" b="1" dirty="0" smtClean="0">
              <a:solidFill>
                <a:srgbClr val="0000FF"/>
              </a:solidFill>
              <a:highlight>
                <a:srgbClr val="FFFF00"/>
              </a:highlight>
              <a:latin typeface="Times New Roman" panose="02020603050405020304" pitchFamily="18" charset="0"/>
              <a:cs typeface="Times New Roman" panose="02020603050405020304" pitchFamily="18" charset="0"/>
              <a:sym typeface="+mn-ea"/>
            </a:endParaRPr>
          </a:p>
        </p:txBody>
      </p:sp>
      <p:sp>
        <p:nvSpPr>
          <p:cNvPr id="13" name="文本框 12"/>
          <p:cNvSpPr txBox="1"/>
          <p:nvPr/>
        </p:nvSpPr>
        <p:spPr>
          <a:xfrm>
            <a:off x="4986655" y="3265170"/>
            <a:ext cx="2890520" cy="497205"/>
          </a:xfrm>
          <a:prstGeom prst="rect">
            <a:avLst/>
          </a:prstGeom>
          <a:noFill/>
        </p:spPr>
        <p:txBody>
          <a:bodyPr wrap="square" rtlCol="0" anchor="t">
            <a:spAutoFit/>
          </a:bodyPr>
          <a:p>
            <a:pPr marL="342900" indent="-342900">
              <a:lnSpc>
                <a:spcPct val="110000"/>
              </a:lnSpc>
              <a:buFont typeface="Wingdings" panose="05000000000000000000" charset="0"/>
              <a:buChar char="Ø"/>
            </a:pPr>
            <a:r>
              <a:rPr lang="en-US" altLang="zh-CN" b="1" i="1" noProof="0" dirty="0" smtClean="0">
                <a:ln>
                  <a:noFill/>
                </a:ln>
                <a:solidFill>
                  <a:srgbClr val="0000FF"/>
                </a:solidFill>
                <a:effectLst/>
                <a:uLnTx/>
                <a:uFillTx/>
                <a:sym typeface="+mn-ea"/>
              </a:rPr>
              <a:t>V</a:t>
            </a:r>
            <a:r>
              <a:rPr lang="en-US" altLang="zh-CN" b="1" baseline="-25000" noProof="0" dirty="0" smtClean="0">
                <a:ln>
                  <a:noFill/>
                </a:ln>
                <a:solidFill>
                  <a:srgbClr val="0000FF"/>
                </a:solidFill>
                <a:effectLst/>
                <a:uLnTx/>
                <a:uFillTx/>
                <a:sym typeface="+mn-ea"/>
              </a:rPr>
              <a:t>DS</a:t>
            </a:r>
            <a:r>
              <a:rPr lang="zh-CN" altLang="en-US" dirty="0">
                <a:solidFill>
                  <a:srgbClr val="010000"/>
                </a:solidFill>
                <a:sym typeface="+mn-ea"/>
              </a:rPr>
              <a:t>增大到某值</a:t>
            </a:r>
            <a:endParaRPr lang="zh-CN" altLang="en-US" sz="2400" b="1" dirty="0" smtClean="0">
              <a:solidFill>
                <a:srgbClr val="010000"/>
              </a:solidFill>
              <a:latin typeface="Times New Roman" panose="02020603050405020304" pitchFamily="18" charset="0"/>
              <a:cs typeface="Times New Roman" panose="02020603050405020304" pitchFamily="18" charset="0"/>
              <a:sym typeface="+mn-ea"/>
            </a:endParaRPr>
          </a:p>
        </p:txBody>
      </p:sp>
      <p:sp>
        <p:nvSpPr>
          <p:cNvPr id="14" name="文本框 13"/>
          <p:cNvSpPr txBox="1"/>
          <p:nvPr/>
        </p:nvSpPr>
        <p:spPr>
          <a:xfrm>
            <a:off x="7596505" y="3213100"/>
            <a:ext cx="1350010" cy="497205"/>
          </a:xfrm>
          <a:prstGeom prst="rect">
            <a:avLst/>
          </a:prstGeom>
          <a:noFill/>
        </p:spPr>
        <p:txBody>
          <a:bodyPr wrap="square" rtlCol="0" anchor="t">
            <a:spAutoFit/>
          </a:bodyPr>
          <a:p>
            <a:pPr marL="0" indent="0">
              <a:lnSpc>
                <a:spcPct val="110000"/>
              </a:lnSpc>
              <a:buNone/>
            </a:pPr>
            <a:r>
              <a:rPr lang="zh-CN" altLang="en-US" b="1" dirty="0">
                <a:solidFill>
                  <a:srgbClr val="FF6600"/>
                </a:solidFill>
                <a:effectLst>
                  <a:outerShdw blurRad="38100" dist="38100" dir="2700000" algn="tl">
                    <a:srgbClr val="000000">
                      <a:alpha val="43137"/>
                    </a:srgbClr>
                  </a:outerShdw>
                </a:effectLst>
                <a:highlight>
                  <a:srgbClr val="FFFF00"/>
                </a:highlight>
                <a:cs typeface="Times New Roman" panose="02020603050405020304" pitchFamily="18" charset="0"/>
                <a:sym typeface="+mn-ea"/>
              </a:rPr>
              <a:t>预夹断</a:t>
            </a:r>
            <a:endParaRPr lang="zh-CN" altLang="en-US" sz="2400" b="1" dirty="0" smtClean="0">
              <a:solidFill>
                <a:srgbClr val="0000FF"/>
              </a:solidFill>
              <a:highlight>
                <a:srgbClr val="FFFF00"/>
              </a:highlight>
              <a:latin typeface="Times New Roman" panose="02020603050405020304" pitchFamily="18" charset="0"/>
              <a:cs typeface="Times New Roman" panose="02020603050405020304" pitchFamily="18" charset="0"/>
              <a:sym typeface="+mn-ea"/>
            </a:endParaRPr>
          </a:p>
        </p:txBody>
      </p:sp>
      <p:sp>
        <p:nvSpPr>
          <p:cNvPr id="15" name="文本框 14"/>
          <p:cNvSpPr txBox="1"/>
          <p:nvPr/>
        </p:nvSpPr>
        <p:spPr>
          <a:xfrm>
            <a:off x="5003800" y="4201160"/>
            <a:ext cx="2405380" cy="497205"/>
          </a:xfrm>
          <a:prstGeom prst="rect">
            <a:avLst/>
          </a:prstGeom>
          <a:noFill/>
        </p:spPr>
        <p:txBody>
          <a:bodyPr wrap="square" rtlCol="0" anchor="t">
            <a:spAutoFit/>
          </a:bodyPr>
          <a:p>
            <a:pPr marL="342900" indent="-342900">
              <a:lnSpc>
                <a:spcPct val="110000"/>
              </a:lnSpc>
              <a:buFont typeface="Wingdings" panose="05000000000000000000" charset="0"/>
              <a:buChar char="Ø"/>
            </a:pPr>
            <a:r>
              <a:rPr lang="en-US" altLang="zh-CN" b="1" i="1" noProof="0" dirty="0" smtClean="0">
                <a:ln>
                  <a:noFill/>
                </a:ln>
                <a:solidFill>
                  <a:srgbClr val="0000FF"/>
                </a:solidFill>
                <a:effectLst/>
                <a:uLnTx/>
                <a:uFillTx/>
                <a:sym typeface="+mn-ea"/>
              </a:rPr>
              <a:t>V</a:t>
            </a:r>
            <a:r>
              <a:rPr lang="en-US" altLang="zh-CN" b="1" baseline="-25000" noProof="0" dirty="0" smtClean="0">
                <a:ln>
                  <a:noFill/>
                </a:ln>
                <a:solidFill>
                  <a:srgbClr val="0000FF"/>
                </a:solidFill>
                <a:effectLst/>
                <a:uLnTx/>
                <a:uFillTx/>
                <a:sym typeface="+mn-ea"/>
              </a:rPr>
              <a:t>DS</a:t>
            </a:r>
            <a:r>
              <a:rPr lang="zh-CN" altLang="en-US" dirty="0">
                <a:solidFill>
                  <a:srgbClr val="010000"/>
                </a:solidFill>
                <a:sym typeface="+mn-ea"/>
              </a:rPr>
              <a:t>继续</a:t>
            </a:r>
            <a:r>
              <a:rPr lang="zh-CN" altLang="en-US" dirty="0">
                <a:solidFill>
                  <a:srgbClr val="010000"/>
                </a:solidFill>
                <a:sym typeface="+mn-ea"/>
              </a:rPr>
              <a:t>增大</a:t>
            </a:r>
            <a:endParaRPr lang="zh-CN" altLang="en-US" sz="2400" b="1" dirty="0" smtClean="0">
              <a:solidFill>
                <a:srgbClr val="010000"/>
              </a:solidFill>
              <a:latin typeface="Times New Roman" panose="02020603050405020304" pitchFamily="18" charset="0"/>
              <a:cs typeface="Times New Roman" panose="02020603050405020304" pitchFamily="18" charset="0"/>
              <a:sym typeface="+mn-ea"/>
            </a:endParaRPr>
          </a:p>
        </p:txBody>
      </p:sp>
      <p:sp>
        <p:nvSpPr>
          <p:cNvPr id="16" name="文本框 15"/>
          <p:cNvSpPr txBox="1"/>
          <p:nvPr/>
        </p:nvSpPr>
        <p:spPr>
          <a:xfrm>
            <a:off x="7409815" y="4201160"/>
            <a:ext cx="1555115" cy="497205"/>
          </a:xfrm>
          <a:prstGeom prst="rect">
            <a:avLst/>
          </a:prstGeom>
          <a:noFill/>
        </p:spPr>
        <p:txBody>
          <a:bodyPr wrap="square" rtlCol="0" anchor="t">
            <a:spAutoFit/>
          </a:bodyPr>
          <a:p>
            <a:pPr marL="0" indent="0">
              <a:lnSpc>
                <a:spcPct val="110000"/>
              </a:lnSpc>
              <a:buNone/>
            </a:pPr>
            <a:r>
              <a:rPr lang="zh-CN" altLang="en-US" b="1" dirty="0">
                <a:solidFill>
                  <a:srgbClr val="FF0000"/>
                </a:solidFill>
                <a:highlight>
                  <a:srgbClr val="FFFF00"/>
                </a:highlight>
                <a:sym typeface="+mn-ea"/>
              </a:rPr>
              <a:t>恒流区</a:t>
            </a:r>
            <a:endParaRPr lang="zh-CN" altLang="en-US" sz="2400" b="1" dirty="0" smtClean="0">
              <a:solidFill>
                <a:srgbClr val="FF0000"/>
              </a:solidFill>
              <a:highlight>
                <a:srgbClr val="FFFF00"/>
              </a:highlight>
              <a:latin typeface="Times New Roman" panose="02020603050405020304" pitchFamily="18" charset="0"/>
              <a:cs typeface="Times New Roman" panose="02020603050405020304" pitchFamily="18" charset="0"/>
              <a:sym typeface="+mn-ea"/>
            </a:endParaRPr>
          </a:p>
        </p:txBody>
      </p:sp>
      <p:sp>
        <p:nvSpPr>
          <p:cNvPr id="17" name="文本框 16"/>
          <p:cNvSpPr txBox="1"/>
          <p:nvPr/>
        </p:nvSpPr>
        <p:spPr>
          <a:xfrm>
            <a:off x="5723255" y="4725035"/>
            <a:ext cx="3012440" cy="497205"/>
          </a:xfrm>
          <a:prstGeom prst="rect">
            <a:avLst/>
          </a:prstGeom>
          <a:noFill/>
        </p:spPr>
        <p:txBody>
          <a:bodyPr wrap="square" rtlCol="0" anchor="t">
            <a:spAutoFit/>
          </a:bodyPr>
          <a:p>
            <a:pPr marL="0" indent="0">
              <a:lnSpc>
                <a:spcPct val="110000"/>
              </a:lnSpc>
              <a:buNone/>
            </a:pPr>
            <a:r>
              <a:rPr lang="en-US" altLang="zh-CN" b="1" i="1" dirty="0">
                <a:solidFill>
                  <a:srgbClr val="FF0000"/>
                </a:solidFill>
                <a:sym typeface="+mn-ea"/>
              </a:rPr>
              <a:t>I</a:t>
            </a:r>
            <a:r>
              <a:rPr lang="en-US" altLang="zh-CN" b="1" baseline="-25000" dirty="0">
                <a:solidFill>
                  <a:srgbClr val="FF0000"/>
                </a:solidFill>
                <a:sym typeface="+mn-ea"/>
              </a:rPr>
              <a:t>D </a:t>
            </a:r>
            <a:r>
              <a:rPr lang="en-US" altLang="zh-CN" baseline="-25000" dirty="0">
                <a:solidFill>
                  <a:srgbClr val="010000"/>
                </a:solidFill>
                <a:sym typeface="+mn-ea"/>
              </a:rPr>
              <a:t> </a:t>
            </a:r>
            <a:r>
              <a:rPr lang="zh-CN" altLang="en-US" dirty="0">
                <a:solidFill>
                  <a:srgbClr val="010000"/>
                </a:solidFill>
                <a:sym typeface="+mn-ea"/>
              </a:rPr>
              <a:t>基本趋于不变</a:t>
            </a:r>
            <a:endParaRPr lang="zh-CN" altLang="en-US" sz="2400" b="1" dirty="0" smtClean="0">
              <a:solidFill>
                <a:srgbClr val="010000"/>
              </a:solidFill>
              <a:latin typeface="Times New Roman" panose="02020603050405020304" pitchFamily="18" charset="0"/>
              <a:cs typeface="Times New Roman" panose="02020603050405020304" pitchFamily="18" charset="0"/>
              <a:sym typeface="+mn-ea"/>
            </a:endParaRPr>
          </a:p>
        </p:txBody>
      </p:sp>
      <p:sp>
        <p:nvSpPr>
          <p:cNvPr id="18" name="文本框 17"/>
          <p:cNvSpPr txBox="1"/>
          <p:nvPr/>
        </p:nvSpPr>
        <p:spPr>
          <a:xfrm>
            <a:off x="5724525" y="5337810"/>
            <a:ext cx="2589530" cy="497205"/>
          </a:xfrm>
          <a:prstGeom prst="rect">
            <a:avLst/>
          </a:prstGeom>
          <a:noFill/>
        </p:spPr>
        <p:txBody>
          <a:bodyPr wrap="square" rtlCol="0" anchor="t">
            <a:spAutoFit/>
          </a:bodyPr>
          <a:p>
            <a:pPr marL="0" indent="0">
              <a:lnSpc>
                <a:spcPct val="110000"/>
              </a:lnSpc>
              <a:buNone/>
            </a:pPr>
            <a:r>
              <a:rPr lang="en-US" altLang="zh-CN" b="1" i="1" dirty="0">
                <a:solidFill>
                  <a:srgbClr val="FF0000"/>
                </a:solidFill>
                <a:sym typeface="+mn-ea"/>
              </a:rPr>
              <a:t>I</a:t>
            </a:r>
            <a:r>
              <a:rPr lang="en-US" altLang="zh-CN" b="1" baseline="-25000" dirty="0">
                <a:solidFill>
                  <a:srgbClr val="FF0000"/>
                </a:solidFill>
                <a:sym typeface="+mn-ea"/>
              </a:rPr>
              <a:t>D </a:t>
            </a:r>
            <a:r>
              <a:rPr lang="en-US" altLang="zh-CN" baseline="-25000" dirty="0">
                <a:solidFill>
                  <a:srgbClr val="010000"/>
                </a:solidFill>
                <a:sym typeface="+mn-ea"/>
              </a:rPr>
              <a:t> </a:t>
            </a:r>
            <a:r>
              <a:rPr lang="zh-CN" altLang="en-US" dirty="0">
                <a:solidFill>
                  <a:srgbClr val="010000"/>
                </a:solidFill>
                <a:sym typeface="+mn-ea"/>
              </a:rPr>
              <a:t>受</a:t>
            </a:r>
            <a:r>
              <a:rPr lang="en-US" altLang="zh-CN" b="1" i="1" dirty="0">
                <a:solidFill>
                  <a:srgbClr val="007032"/>
                </a:solidFill>
                <a:effectLst>
                  <a:outerShdw blurRad="38100" dist="38100" dir="2700000" algn="tl">
                    <a:srgbClr val="000000">
                      <a:alpha val="43137"/>
                    </a:srgbClr>
                  </a:outerShdw>
                </a:effectLst>
                <a:sym typeface="+mn-ea"/>
              </a:rPr>
              <a:t>V</a:t>
            </a:r>
            <a:r>
              <a:rPr lang="en-US" altLang="zh-CN" b="1" baseline="-25000" dirty="0">
                <a:solidFill>
                  <a:srgbClr val="007032"/>
                </a:solidFill>
                <a:effectLst>
                  <a:outerShdw blurRad="38100" dist="38100" dir="2700000" algn="tl">
                    <a:srgbClr val="000000">
                      <a:alpha val="43137"/>
                    </a:srgbClr>
                  </a:outerShdw>
                </a:effectLst>
                <a:sym typeface="+mn-ea"/>
              </a:rPr>
              <a:t>GS</a:t>
            </a:r>
            <a:r>
              <a:rPr lang="zh-CN" altLang="en-US" dirty="0">
                <a:solidFill>
                  <a:srgbClr val="010000"/>
                </a:solidFill>
                <a:sym typeface="+mn-ea"/>
              </a:rPr>
              <a:t>的控制</a:t>
            </a:r>
            <a:endParaRPr lang="zh-CN" altLang="en-US" b="1" baseline="-25000" dirty="0" smtClean="0">
              <a:solidFill>
                <a:srgbClr val="01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endParaRPr>
          </a:p>
        </p:txBody>
      </p:sp>
      <p:sp>
        <p:nvSpPr>
          <p:cNvPr id="19" name="文本框 18"/>
          <p:cNvSpPr txBox="1"/>
          <p:nvPr/>
        </p:nvSpPr>
        <p:spPr>
          <a:xfrm>
            <a:off x="3901440" y="1196975"/>
            <a:ext cx="1447800" cy="497205"/>
          </a:xfrm>
          <a:prstGeom prst="rect">
            <a:avLst/>
          </a:prstGeom>
          <a:noFill/>
        </p:spPr>
        <p:txBody>
          <a:bodyPr wrap="square" rtlCol="0" anchor="t">
            <a:spAutoFit/>
          </a:bodyPr>
          <a:p>
            <a:pPr marL="0" indent="0">
              <a:lnSpc>
                <a:spcPct val="110000"/>
              </a:lnSpc>
              <a:buNone/>
            </a:pPr>
            <a:r>
              <a:rPr lang="zh-CN" altLang="en-US" b="1" noProof="0" dirty="0" smtClean="0">
                <a:ln>
                  <a:noFill/>
                </a:ln>
                <a:solidFill>
                  <a:srgbClr val="007032"/>
                </a:solidFill>
                <a:effectLst/>
                <a:highlight>
                  <a:srgbClr val="FFFF00"/>
                </a:highlight>
                <a:uLnTx/>
                <a:uFillTx/>
                <a:sym typeface="+mn-ea"/>
              </a:rPr>
              <a:t>夹断区</a:t>
            </a:r>
            <a:endParaRPr lang="zh-CN" altLang="en-US" sz="2400" b="1" noProof="0" dirty="0" smtClean="0">
              <a:ln>
                <a:noFill/>
              </a:ln>
              <a:solidFill>
                <a:srgbClr val="007032"/>
              </a:solidFill>
              <a:effectLst/>
              <a:highlight>
                <a:srgbClr val="FFFF00"/>
              </a:highlight>
              <a:uLnTx/>
              <a:uFillTx/>
              <a:latin typeface="Times New Roman" panose="02020603050405020304" pitchFamily="18" charset="0"/>
              <a:cs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left)">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left)">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wipe(left)">
                                      <p:cBhvr>
                                        <p:cTn id="61" dur="5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left)">
                                      <p:cBhvr>
                                        <p:cTn id="66" dur="500"/>
                                        <p:tgtEl>
                                          <p:spTgt spid="1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left)">
                                      <p:cBhvr>
                                        <p:cTn id="71" dur="500"/>
                                        <p:tgtEl>
                                          <p:spTgt spid="1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wipe(left)">
                                      <p:cBhvr>
                                        <p:cTn id="7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bldLvl="0" animBg="1"/>
      <p:bldP spid="6" grpId="0"/>
      <p:bldP spid="7" grpId="0" bldLvl="0" animBg="1"/>
      <p:bldP spid="8" grpId="0"/>
      <p:bldP spid="12" grpId="0"/>
      <p:bldP spid="13" grpId="0"/>
      <p:bldP spid="14" grpId="0"/>
      <p:bldP spid="15" grpId="0"/>
      <p:bldP spid="16" grpId="0"/>
      <p:bldP spid="17" grpId="0"/>
      <p:bldP spid="18" grpId="0"/>
      <p:bldP spid="19"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grpSp>
        <p:nvGrpSpPr>
          <p:cNvPr id="5" name="组合 4"/>
          <p:cNvGrpSpPr/>
          <p:nvPr/>
        </p:nvGrpSpPr>
        <p:grpSpPr>
          <a:xfrm>
            <a:off x="107315" y="1615440"/>
            <a:ext cx="8876030" cy="3119120"/>
            <a:chOff x="169" y="2544"/>
            <a:chExt cx="13978" cy="4912"/>
          </a:xfrm>
        </p:grpSpPr>
        <p:pic>
          <p:nvPicPr>
            <p:cNvPr id="101" name="图片 100"/>
            <p:cNvPicPr>
              <a:picLocks noChangeAspect="1"/>
            </p:cNvPicPr>
            <p:nvPr/>
          </p:nvPicPr>
          <p:blipFill>
            <a:blip r:embed="rId1"/>
            <a:srcRect b="13991"/>
            <a:stretch>
              <a:fillRect/>
            </a:stretch>
          </p:blipFill>
          <p:spPr>
            <a:xfrm>
              <a:off x="169" y="2544"/>
              <a:ext cx="13978" cy="4912"/>
            </a:xfrm>
            <a:prstGeom prst="rect">
              <a:avLst/>
            </a:prstGeom>
            <a:noFill/>
            <a:ln w="9525">
              <a:noFill/>
            </a:ln>
          </p:spPr>
        </p:pic>
        <p:cxnSp>
          <p:nvCxnSpPr>
            <p:cNvPr id="3" name="直接箭头连接符 2"/>
            <p:cNvCxnSpPr/>
            <p:nvPr/>
          </p:nvCxnSpPr>
          <p:spPr>
            <a:xfrm flipH="1">
              <a:off x="8886" y="5159"/>
              <a:ext cx="856" cy="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a:off x="12529" y="5159"/>
              <a:ext cx="737" cy="0"/>
            </a:xfrm>
            <a:prstGeom prst="straightConnector1">
              <a:avLst/>
            </a:prstGeom>
            <a:ln w="5715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1355090" y="3161030"/>
            <a:ext cx="758825" cy="452755"/>
            <a:chOff x="2312" y="2721"/>
            <a:chExt cx="965" cy="601"/>
          </a:xfrm>
          <a:solidFill>
            <a:srgbClr val="DE0BF1">
              <a:alpha val="22000"/>
            </a:srgbClr>
          </a:solidFill>
        </p:grpSpPr>
        <p:sp>
          <p:nvSpPr>
            <p:cNvPr id="18" name="矩形 17"/>
            <p:cNvSpPr/>
            <p:nvPr>
              <p:custDataLst>
                <p:tags r:id="rId2"/>
              </p:custDataLst>
            </p:nvPr>
          </p:nvSpPr>
          <p:spPr>
            <a:xfrm>
              <a:off x="2312" y="2721"/>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custDataLst>
                <p:tags r:id="rId3"/>
              </p:custDataLst>
            </p:nvPr>
          </p:nvSpPr>
          <p:spPr>
            <a:xfrm>
              <a:off x="3118" y="2721"/>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custDataLst>
                <p:tags r:id="rId4"/>
              </p:custDataLst>
            </p:nvPr>
          </p:nvSpPr>
          <p:spPr>
            <a:xfrm>
              <a:off x="2472" y="3143"/>
              <a:ext cx="680" cy="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2" name="组合 21"/>
          <p:cNvGrpSpPr/>
          <p:nvPr/>
        </p:nvGrpSpPr>
        <p:grpSpPr>
          <a:xfrm>
            <a:off x="2874645" y="3146425"/>
            <a:ext cx="758825" cy="452755"/>
            <a:chOff x="2312" y="2721"/>
            <a:chExt cx="965" cy="601"/>
          </a:xfrm>
          <a:solidFill>
            <a:srgbClr val="DE0BF1">
              <a:alpha val="22000"/>
            </a:srgbClr>
          </a:solidFill>
        </p:grpSpPr>
        <p:sp>
          <p:nvSpPr>
            <p:cNvPr id="23" name="矩形 22"/>
            <p:cNvSpPr/>
            <p:nvPr>
              <p:custDataLst>
                <p:tags r:id="rId5"/>
              </p:custDataLst>
            </p:nvPr>
          </p:nvSpPr>
          <p:spPr>
            <a:xfrm>
              <a:off x="2312" y="2721"/>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custDataLst>
                <p:tags r:id="rId6"/>
              </p:custDataLst>
            </p:nvPr>
          </p:nvSpPr>
          <p:spPr>
            <a:xfrm>
              <a:off x="3118" y="2721"/>
              <a:ext cx="159" cy="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custDataLst>
                <p:tags r:id="rId7"/>
              </p:custDataLst>
            </p:nvPr>
          </p:nvSpPr>
          <p:spPr>
            <a:xfrm>
              <a:off x="2472" y="3143"/>
              <a:ext cx="680" cy="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6" name="Rectangle 4"/>
          <p:cNvSpPr>
            <a:spLocks noChangeArrowheads="1"/>
          </p:cNvSpPr>
          <p:nvPr>
            <p:custDataLst>
              <p:tags r:id="rId8"/>
            </p:custDataLst>
          </p:nvPr>
        </p:nvSpPr>
        <p:spPr bwMode="auto">
          <a:xfrm>
            <a:off x="606425" y="4797425"/>
            <a:ext cx="38004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80000"/>
              </a:lnSpc>
              <a:spcBef>
                <a:spcPct val="20000"/>
              </a:spcBef>
              <a:spcAft>
                <a:spcPts val="0"/>
              </a:spcAft>
              <a:buClr>
                <a:srgbClr val="FF9966"/>
              </a:buClr>
              <a:buSzPct val="50000"/>
              <a:buFont typeface="Monotype Sorts" pitchFamily="2" charset="2"/>
              <a:buNone/>
              <a:defRPr/>
            </a:pPr>
            <a:r>
              <a:rPr kumimoji="1" lang="en-US" altLang="zh-CN" sz="2000" b="0" i="0" u="none" strike="noStrike" kern="0" cap="none" spc="0" normalizeH="0" baseline="0" noProof="0" dirty="0" smtClean="0">
                <a:ln>
                  <a:noFill/>
                </a:ln>
                <a:solidFill>
                  <a:srgbClr val="FF5050"/>
                </a:solidFill>
                <a:effectLst/>
                <a:uLnTx/>
                <a:uFillTx/>
                <a:latin typeface="Times New Roman" panose="02020603050405020304" pitchFamily="18" charset="0"/>
                <a:ea typeface="宋体" panose="02010600030101010101" pitchFamily="2" charset="-122"/>
              </a:rPr>
              <a:t>N</a:t>
            </a:r>
            <a:r>
              <a:rPr kumimoji="1" lang="zh-CN" altLang="en-US" sz="2000" b="0" i="0" u="none" strike="noStrike" kern="0" cap="none" spc="0" normalizeH="0" baseline="0" noProof="0" dirty="0">
                <a:ln>
                  <a:noFill/>
                </a:ln>
                <a:solidFill>
                  <a:srgbClr val="FF5050"/>
                </a:solidFill>
                <a:effectLst/>
                <a:uLnTx/>
                <a:uFillTx/>
                <a:latin typeface="Times New Roman" panose="02020603050405020304" pitchFamily="18" charset="0"/>
                <a:ea typeface="宋体" panose="02010600030101010101" pitchFamily="2" charset="-122"/>
              </a:rPr>
              <a:t>沟道</a:t>
            </a:r>
            <a:r>
              <a:rPr kumimoji="1" lang="zh-CN" altLang="en-US" sz="2000" b="0" i="0" u="none" strike="noStrike" kern="0" cap="none" spc="0" normalizeH="0" baseline="0" noProof="0" dirty="0">
                <a:ln>
                  <a:noFill/>
                </a:ln>
                <a:solidFill>
                  <a:srgbClr val="FF5050"/>
                </a:solidFill>
                <a:effectLst/>
                <a:uLnTx/>
                <a:uFillTx/>
                <a:latin typeface="Times New Roman" panose="02020603050405020304" pitchFamily="18" charset="0"/>
                <a:ea typeface="宋体" panose="02010600030101010101" pitchFamily="2" charset="-122"/>
              </a:rPr>
              <a:t>增强型</a:t>
            </a:r>
            <a:endParaRPr kumimoji="1" lang="zh-CN" altLang="en-US" sz="2000" b="0" i="0" u="none" strike="noStrike" kern="0" cap="none" spc="0" normalizeH="0" baseline="0" noProof="0" dirty="0">
              <a:ln>
                <a:noFill/>
              </a:ln>
              <a:solidFill>
                <a:srgbClr val="FF5050"/>
              </a:solidFill>
              <a:effectLst/>
              <a:uLnTx/>
              <a:uFillTx/>
              <a:latin typeface="Times New Roman" panose="02020603050405020304" pitchFamily="18" charset="0"/>
              <a:ea typeface="宋体" panose="02010600030101010101" pitchFamily="2" charset="-122"/>
            </a:endParaRPr>
          </a:p>
          <a:p>
            <a:pPr marL="0" marR="0" lvl="0" indent="0" algn="ctr" defTabSz="914400" eaLnBrk="1" fontAlgn="auto" latinLnBrk="0" hangingPunct="1">
              <a:lnSpc>
                <a:spcPct val="80000"/>
              </a:lnSpc>
              <a:spcBef>
                <a:spcPct val="20000"/>
              </a:spcBef>
              <a:spcAft>
                <a:spcPts val="0"/>
              </a:spcAft>
              <a:buClr>
                <a:srgbClr val="FF9966"/>
              </a:buClr>
              <a:buSzPct val="50000"/>
              <a:buFont typeface="Monotype Sorts" pitchFamily="2" charset="2"/>
              <a:buNone/>
              <a:defRPr/>
            </a:pPr>
            <a:r>
              <a:rPr kumimoji="1" lang="zh-CN" altLang="en-US" sz="2000" b="0" i="0" u="none" strike="noStrike" kern="0" cap="none" spc="0" normalizeH="0" baseline="0" noProof="0" dirty="0">
                <a:ln>
                  <a:noFill/>
                </a:ln>
                <a:solidFill>
                  <a:srgbClr val="FF5050"/>
                </a:solidFill>
                <a:effectLst/>
                <a:uLnTx/>
                <a:uFillTx/>
                <a:latin typeface="Times New Roman" panose="02020603050405020304" pitchFamily="18" charset="0"/>
                <a:ea typeface="宋体" panose="02010600030101010101" pitchFamily="2" charset="-122"/>
              </a:rPr>
              <a:t>绝缘栅场效应管</a:t>
            </a:r>
            <a:r>
              <a:rPr kumimoji="1" lang="zh-CN" altLang="zh-CN" sz="2000" b="0" i="0" u="none" strike="noStrike" kern="0" cap="none" spc="0" normalizeH="0" baseline="0" noProof="0" dirty="0">
                <a:ln>
                  <a:noFill/>
                </a:ln>
                <a:solidFill>
                  <a:srgbClr val="FF5050"/>
                </a:solidFill>
                <a:effectLst/>
                <a:uLnTx/>
                <a:uFillTx/>
                <a:latin typeface="Times New Roman" panose="02020603050405020304" pitchFamily="18" charset="0"/>
                <a:ea typeface="宋体" panose="02010600030101010101" pitchFamily="2" charset="-122"/>
              </a:rPr>
              <a:t>   （</a:t>
            </a:r>
            <a:r>
              <a:rPr kumimoji="1" lang="en-US" altLang="zh-CN" sz="2000" b="0" i="0" u="none" strike="noStrike" kern="0" cap="none" spc="0" normalizeH="0" baseline="0" noProof="0" dirty="0">
                <a:ln>
                  <a:noFill/>
                </a:ln>
                <a:solidFill>
                  <a:srgbClr val="FF5050"/>
                </a:solidFill>
                <a:effectLst/>
                <a:uLnTx/>
                <a:uFillTx/>
                <a:latin typeface="Times New Roman" panose="02020603050405020304" pitchFamily="18" charset="0"/>
                <a:ea typeface="宋体" panose="02010600030101010101" pitchFamily="2" charset="-122"/>
              </a:rPr>
              <a:t>MOSFET</a:t>
            </a:r>
            <a:r>
              <a:rPr kumimoji="1" lang="zh-CN" altLang="en-US" sz="2000" b="0" i="0" u="none" strike="noStrike" kern="0" cap="none" spc="0" normalizeH="0" baseline="0" noProof="0" dirty="0">
                <a:ln>
                  <a:noFill/>
                </a:ln>
                <a:solidFill>
                  <a:srgbClr val="FF5050"/>
                </a:solidFill>
                <a:effectLst/>
                <a:uLnTx/>
                <a:uFillTx/>
                <a:latin typeface="Times New Roman" panose="02020603050405020304" pitchFamily="18" charset="0"/>
                <a:ea typeface="宋体" panose="02010600030101010101" pitchFamily="2" charset="-122"/>
              </a:rPr>
              <a:t>）</a:t>
            </a:r>
            <a:endParaRPr kumimoji="1" lang="zh-CN" altLang="en-US" sz="2000" b="0" i="0" u="none" strike="noStrike" kern="0" cap="none" spc="0" normalizeH="0" baseline="0" noProof="0" dirty="0">
              <a:ln>
                <a:noFill/>
              </a:ln>
              <a:solidFill>
                <a:srgbClr val="FF5050"/>
              </a:solidFill>
              <a:effectLst/>
              <a:uLnTx/>
              <a:uFillTx/>
              <a:latin typeface="Times New Roman" panose="02020603050405020304" pitchFamily="18" charset="0"/>
              <a:ea typeface="宋体" panose="02010600030101010101" pitchFamily="2" charset="-122"/>
            </a:endParaRPr>
          </a:p>
          <a:p>
            <a:pPr marL="0" marR="0" lvl="0" indent="0" algn="ctr" defTabSz="914400" eaLnBrk="1" fontAlgn="auto" latinLnBrk="0" hangingPunct="1">
              <a:lnSpc>
                <a:spcPct val="80000"/>
              </a:lnSpc>
              <a:spcBef>
                <a:spcPct val="20000"/>
              </a:spcBef>
              <a:spcAft>
                <a:spcPts val="0"/>
              </a:spcAft>
              <a:buClr>
                <a:srgbClr val="FF9966"/>
              </a:buClr>
              <a:buSzPct val="50000"/>
              <a:buFont typeface="Monotype Sorts" pitchFamily="2" charset="2"/>
              <a:buNone/>
              <a:defRPr/>
            </a:pPr>
            <a:r>
              <a:rPr kumimoji="1" lang="zh-CN" altLang="en-US" sz="2000" b="0" i="0" u="none" strike="noStrike" kern="0" cap="none" spc="0" normalizeH="0" baseline="0" noProof="0" dirty="0">
                <a:ln>
                  <a:noFill/>
                </a:ln>
                <a:solidFill>
                  <a:srgbClr val="FF5050"/>
                </a:solidFill>
                <a:effectLst/>
                <a:uLnTx/>
                <a:uFillTx/>
                <a:latin typeface="Times New Roman" panose="02020603050405020304" pitchFamily="18" charset="0"/>
                <a:ea typeface="宋体" panose="02010600030101010101" pitchFamily="2" charset="-122"/>
              </a:rPr>
              <a:t>结构示意图</a:t>
            </a:r>
            <a:endParaRPr kumimoji="1" lang="zh-CN" altLang="en-US" sz="2000" b="0" i="0" u="none" strike="noStrike" kern="0" cap="none" spc="0" normalizeH="0" baseline="0" noProof="0" dirty="0">
              <a:ln>
                <a:noFill/>
              </a:ln>
              <a:solidFill>
                <a:srgbClr val="009999"/>
              </a:solidFill>
              <a:effectLst/>
              <a:uLnTx/>
              <a:uFillTx/>
              <a:latin typeface="Arial" panose="020B0604020202020204" pitchFamily="34" charset="0"/>
              <a:ea typeface="宋体" panose="02010600030101010101" pitchFamily="2" charset="-122"/>
            </a:endParaRPr>
          </a:p>
        </p:txBody>
      </p:sp>
      <p:sp>
        <p:nvSpPr>
          <p:cNvPr id="8" name="矩形 7"/>
          <p:cNvSpPr/>
          <p:nvPr/>
        </p:nvSpPr>
        <p:spPr>
          <a:xfrm>
            <a:off x="6983730" y="2348865"/>
            <a:ext cx="2160270" cy="2592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9"/>
          <a:stretch>
            <a:fillRect/>
          </a:stretch>
        </p:blipFill>
        <p:spPr>
          <a:xfrm>
            <a:off x="6732270" y="2181225"/>
            <a:ext cx="2316480" cy="26282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298315" y="2637155"/>
            <a:ext cx="4773930" cy="4131310"/>
            <a:chOff x="7223" y="4011"/>
            <a:chExt cx="7518" cy="6506"/>
          </a:xfrm>
        </p:grpSpPr>
        <p:pic>
          <p:nvPicPr>
            <p:cNvPr id="3" name="Picture 15" descr="C:\My Documents\2.14.bmp"/>
            <p:cNvPicPr>
              <a:picLocks noChangeAspect="1" noChangeArrowheads="1"/>
            </p:cNvPicPr>
            <p:nvPr/>
          </p:nvPicPr>
          <p:blipFill>
            <a:blip r:embed="rId1">
              <a:lum bright="12000"/>
              <a:extLst>
                <a:ext uri="{28A0092B-C50C-407E-A947-70E740481C1C}">
                  <a14:useLocalDpi xmlns:a14="http://schemas.microsoft.com/office/drawing/2010/main" val="0"/>
                </a:ext>
              </a:extLst>
            </a:blip>
            <a:srcRect/>
            <a:stretch>
              <a:fillRect/>
            </a:stretch>
          </p:blipFill>
          <p:spPr bwMode="auto">
            <a:xfrm>
              <a:off x="8445" y="4011"/>
              <a:ext cx="5373" cy="4663"/>
            </a:xfrm>
            <a:prstGeom prst="rect">
              <a:avLst/>
            </a:prstGeom>
            <a:blipFill dpi="0" rotWithShape="0">
              <a:blip r:embed="rId2">
                <a:lum bright="12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Rectangle 3"/>
            <p:cNvSpPr txBox="1">
              <a:spLocks noChangeArrowheads="1"/>
            </p:cNvSpPr>
            <p:nvPr/>
          </p:nvSpPr>
          <p:spPr bwMode="auto">
            <a:xfrm>
              <a:off x="7223" y="9282"/>
              <a:ext cx="7518" cy="1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ctr" defTabSz="914400" rtl="0" eaLnBrk="1" fontAlgn="base" latinLnBrk="0" hangingPunct="1">
                <a:lnSpc>
                  <a:spcPct val="100000"/>
                </a:lnSpc>
                <a:spcBef>
                  <a:spcPct val="20000"/>
                </a:spcBef>
                <a:spcAft>
                  <a:spcPct val="0"/>
                </a:spcAft>
                <a:buClr>
                  <a:srgbClr val="FF9966"/>
                </a:buClr>
                <a:buSzPct val="50000"/>
                <a:buFont typeface="Monotype Sorts" pitchFamily="2" charset="2"/>
                <a:buNone/>
                <a:defRPr/>
              </a:pPr>
              <a:r>
                <a:rPr lang="en-US" altLang="zh-CN" sz="2000"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sz="2000"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sz="2000" b="1" baseline="-25000" dirty="0">
                  <a:solidFill>
                    <a:srgbClr val="0000FF"/>
                  </a:solidFill>
                  <a:latin typeface="Times New Roman" panose="02020603050405020304" pitchFamily="18" charset="0"/>
                  <a:sym typeface="+mn-ea"/>
                </a:rPr>
                <a:t> </a:t>
              </a:r>
              <a:r>
                <a:rPr kumimoji="1" lang="en-US" altLang="zh-CN" sz="2000" b="0" i="0" u="none" strike="noStrike" kern="1200" cap="none" spc="0" normalizeH="0" baseline="-25000" noProof="0" dirty="0" smtClean="0">
                  <a:ln>
                    <a:noFill/>
                  </a:ln>
                  <a:solidFill>
                    <a:srgbClr val="FF5050"/>
                  </a:solidFill>
                  <a:effectLst/>
                  <a:uLnTx/>
                  <a:uFillTx/>
                  <a:latin typeface="Times New Roman" panose="02020603050405020304" pitchFamily="18" charset="0"/>
                  <a:ea typeface="宋体" panose="02010600030101010101" pitchFamily="2" charset="-122"/>
                </a:rPr>
                <a:t> </a:t>
              </a:r>
              <a:r>
                <a:rPr kumimoji="1" lang="zh-CN" altLang="en-US" sz="2000" b="0" i="0" u="none" strike="noStrike" kern="1200" cap="none" spc="0" normalizeH="0" baseline="0" noProof="0" dirty="0" smtClean="0">
                  <a:ln>
                    <a:noFill/>
                  </a:ln>
                  <a:solidFill>
                    <a:srgbClr val="FF5050"/>
                  </a:solidFill>
                  <a:effectLst/>
                  <a:uLnTx/>
                  <a:uFillTx/>
                  <a:latin typeface="Times New Roman" panose="02020603050405020304" pitchFamily="18" charset="0"/>
                  <a:ea typeface="宋体" panose="02010600030101010101" pitchFamily="2" charset="-122"/>
                </a:rPr>
                <a:t>对漏极电流</a:t>
              </a:r>
              <a:r>
                <a:rPr kumimoji="1" lang="en-US" altLang="zh-CN" sz="2000" b="0" i="0" u="none" strike="noStrike" kern="1200" cap="none" spc="0" normalizeH="0" baseline="0" noProof="0" dirty="0" smtClean="0">
                  <a:ln>
                    <a:noFill/>
                  </a:ln>
                  <a:solidFill>
                    <a:srgbClr val="FF5050"/>
                  </a:solidFill>
                  <a:effectLst/>
                  <a:uLnTx/>
                  <a:uFillTx/>
                  <a:latin typeface="Times New Roman" panose="02020603050405020304" pitchFamily="18" charset="0"/>
                  <a:ea typeface="宋体" panose="02010600030101010101" pitchFamily="2" charset="-122"/>
                </a:rPr>
                <a:t> </a:t>
              </a:r>
              <a:r>
                <a:rPr lang="en-US" altLang="zh-CN" sz="2000" b="1" i="1" noProof="0" dirty="0" smtClean="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sym typeface="+mn-ea"/>
                </a:rPr>
                <a:t>I</a:t>
              </a:r>
              <a:r>
                <a:rPr lang="en-US" altLang="zh-CN" sz="2000" b="1" baseline="-25000" noProof="0" dirty="0" smtClean="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sym typeface="+mn-ea"/>
                </a:rPr>
                <a:t>D</a:t>
              </a:r>
              <a:r>
                <a:rPr lang="en-US" altLang="zh-CN" sz="2000" baseline="-25000" noProof="0" dirty="0" smtClean="0">
                  <a:ln>
                    <a:noFill/>
                  </a:ln>
                  <a:solidFill>
                    <a:srgbClr val="FF0000"/>
                  </a:solidFill>
                  <a:effectLst/>
                  <a:uLnTx/>
                  <a:uFillTx/>
                  <a:latin typeface="Times New Roman" panose="02020603050405020304" pitchFamily="18" charset="0"/>
                  <a:ea typeface="宋体" panose="02010600030101010101" pitchFamily="2" charset="-122"/>
                  <a:sym typeface="+mn-ea"/>
                </a:rPr>
                <a:t> </a:t>
              </a:r>
              <a:r>
                <a:rPr kumimoji="1" lang="zh-CN" altLang="en-US" sz="2000" b="0" i="0" u="none" strike="noStrike" kern="1200" cap="none" spc="0" normalizeH="0" baseline="0" noProof="0" dirty="0" smtClean="0">
                  <a:ln>
                    <a:noFill/>
                  </a:ln>
                  <a:solidFill>
                    <a:srgbClr val="FF5050"/>
                  </a:solidFill>
                  <a:effectLst/>
                  <a:uLnTx/>
                  <a:uFillTx/>
                  <a:latin typeface="Times New Roman" panose="02020603050405020304" pitchFamily="18" charset="0"/>
                  <a:ea typeface="宋体" panose="02010600030101010101" pitchFamily="2" charset="-122"/>
                </a:rPr>
                <a:t>的控制特性</a:t>
              </a:r>
              <a:endParaRPr kumimoji="1" lang="zh-CN" altLang="en-US" sz="2000" b="0" i="0" u="none" strike="noStrike" kern="1200" cap="none" spc="0" normalizeH="0" baseline="0" noProof="0" dirty="0" smtClean="0">
                <a:ln>
                  <a:noFill/>
                </a:ln>
                <a:solidFill>
                  <a:srgbClr val="FF5050"/>
                </a:solidFill>
                <a:effectLst/>
                <a:uLnTx/>
                <a:uFillTx/>
                <a:latin typeface="Times New Roman" panose="02020603050405020304" pitchFamily="18" charset="0"/>
                <a:ea typeface="宋体" panose="02010600030101010101" pitchFamily="2" charset="-122"/>
              </a:endParaRPr>
            </a:p>
            <a:p>
              <a:pPr marL="342900" marR="0" lvl="0" indent="-342900" algn="ctr" defTabSz="914400" rtl="0" eaLnBrk="1" fontAlgn="base" latinLnBrk="0" hangingPunct="1">
                <a:lnSpc>
                  <a:spcPct val="100000"/>
                </a:lnSpc>
                <a:spcBef>
                  <a:spcPct val="20000"/>
                </a:spcBef>
                <a:spcAft>
                  <a:spcPct val="0"/>
                </a:spcAft>
                <a:buClr>
                  <a:srgbClr val="FF9966"/>
                </a:buClr>
                <a:buSzPct val="50000"/>
                <a:buFont typeface="Monotype Sorts" pitchFamily="2" charset="2"/>
                <a:buNone/>
                <a:defRPr/>
              </a:pPr>
              <a:r>
                <a:rPr kumimoji="1" lang="zh-CN" altLang="en-US" sz="2000" b="0" i="0" u="none" strike="noStrike" kern="1200" cap="none" spc="0" normalizeH="0" baseline="0" noProof="0" dirty="0" smtClean="0">
                  <a:ln>
                    <a:noFill/>
                  </a:ln>
                  <a:solidFill>
                    <a:srgbClr val="FF5050"/>
                  </a:solidFill>
                  <a:effectLst/>
                  <a:uLnTx/>
                  <a:uFillTx/>
                  <a:latin typeface="Times New Roman" panose="02020603050405020304" pitchFamily="18" charset="0"/>
                  <a:ea typeface="宋体" panose="02010600030101010101" pitchFamily="2" charset="-122"/>
                </a:rPr>
                <a:t>——转移特性曲线</a:t>
              </a:r>
              <a:r>
                <a:rPr kumimoji="1" lang="zh-CN" altLang="en-US"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a:t>
              </a:r>
              <a:endParaRPr kumimoji="1" lang="zh-CN" altLang="en-US" sz="2400" b="0" i="0" u="none" strike="noStrike" kern="1200" cap="none" spc="0" normalizeH="0" baseline="0" noProof="0" dirty="0" smtClean="0">
                <a:ln>
                  <a:noFill/>
                </a:ln>
                <a:solidFill>
                  <a:srgbClr val="F00000"/>
                </a:solidFill>
                <a:effectLst/>
                <a:uLnTx/>
                <a:uFillTx/>
                <a:latin typeface="Arial" panose="020B0604020202020204"/>
                <a:ea typeface="宋体" panose="02010600030101010101" pitchFamily="2" charset="-122"/>
              </a:endParaRPr>
            </a:p>
          </p:txBody>
        </p:sp>
      </p:grpSp>
      <p:sp>
        <p:nvSpPr>
          <p:cNvPr id="6" name="Rectangle 3"/>
          <p:cNvSpPr txBox="1">
            <a:spLocks noChangeArrowheads="1"/>
          </p:cNvSpPr>
          <p:nvPr/>
        </p:nvSpPr>
        <p:spPr bwMode="auto">
          <a:xfrm>
            <a:off x="612140" y="1052195"/>
            <a:ext cx="3311525" cy="619125"/>
          </a:xfrm>
          <a:prstGeom prst="rect">
            <a:avLst/>
          </a:prstGeom>
          <a:noFill/>
          <a:ln>
            <a:noFill/>
          </a:ln>
          <a:effectLst/>
          <a:extLst>
            <a:ext uri="{909E8E84-426E-40DD-AFC4-6F175D3DCCD1}">
              <a14:hiddenFill xmlns:a14="http://schemas.microsoft.com/office/drawing/2010/main">
                <a:solidFill>
                  <a:schemeClr val="accent5">
                    <a:lumMod val="40000"/>
                    <a:lumOff val="6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latinLnBrk="0" hangingPunct="1">
              <a:lnSpc>
                <a:spcPct val="120000"/>
              </a:lnSpc>
              <a:spcBef>
                <a:spcPts val="0"/>
              </a:spcBef>
              <a:buClr>
                <a:srgbClr val="FF9966"/>
              </a:buClr>
              <a:buSzPct val="50000"/>
              <a:buFont typeface="Monotype Sorts" pitchFamily="2" charset="2"/>
              <a:buNone/>
              <a:defRPr/>
            </a:pPr>
            <a:r>
              <a:rPr kumimoji="1" lang="zh-CN" altLang="en-US" b="1" i="0" u="none" strike="noStrike" kern="1200" cap="none" spc="0" normalizeH="0" baseline="0" dirty="0">
                <a:solidFill>
                  <a:srgbClr val="008000"/>
                </a:solidFill>
                <a:latin typeface="Times New Roman" panose="02020603050405020304" pitchFamily="18" charset="0"/>
              </a:rPr>
              <a:t>(a)</a:t>
            </a:r>
            <a:r>
              <a:rPr kumimoji="1" lang="zh-CN" altLang="en-US" b="1" i="1" u="none" strike="noStrike" kern="1200" cap="none" spc="0" normalizeH="0" baseline="0" dirty="0">
                <a:solidFill>
                  <a:srgbClr val="008000"/>
                </a:solidFill>
                <a:latin typeface="Times New Roman" panose="02020603050405020304" pitchFamily="18" charset="0"/>
              </a:rPr>
              <a:t>转移</a:t>
            </a:r>
            <a:r>
              <a:rPr kumimoji="1" lang="en-US" altLang="zh-CN" b="1" i="1" u="none" strike="noStrike" kern="1200" cap="none" spc="0" normalizeH="0" baseline="0" dirty="0">
                <a:solidFill>
                  <a:srgbClr val="008000"/>
                </a:solidFill>
                <a:latin typeface="Times New Roman" panose="02020603050405020304" pitchFamily="18" charset="0"/>
              </a:rPr>
              <a:t> </a:t>
            </a:r>
            <a:r>
              <a:rPr kumimoji="1" lang="zh-CN" altLang="en-US" b="1" i="0" u="none" strike="noStrike" kern="1200" cap="none" spc="0" normalizeH="0" baseline="0" dirty="0">
                <a:solidFill>
                  <a:srgbClr val="008000"/>
                </a:solidFill>
                <a:latin typeface="Times New Roman" panose="02020603050405020304" pitchFamily="18" charset="0"/>
              </a:rPr>
              <a:t>特性曲线</a:t>
            </a:r>
            <a:endParaRPr kumimoji="1" lang="zh-CN" altLang="en-US" b="1" i="0" u="none" strike="noStrike" kern="1200" cap="none" spc="0" normalizeH="0" baseline="0" dirty="0">
              <a:solidFill>
                <a:srgbClr val="008000"/>
              </a:solidFill>
              <a:latin typeface="Times New Roman" panose="02020603050405020304" pitchFamily="18" charset="0"/>
            </a:endParaRPr>
          </a:p>
        </p:txBody>
      </p:sp>
      <p:sp>
        <p:nvSpPr>
          <p:cNvPr id="8" name="Rectangle 3"/>
          <p:cNvSpPr txBox="1">
            <a:spLocks noChangeArrowheads="1"/>
          </p:cNvSpPr>
          <p:nvPr/>
        </p:nvSpPr>
        <p:spPr bwMode="auto">
          <a:xfrm>
            <a:off x="612140" y="1556385"/>
            <a:ext cx="8001000" cy="1160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latinLnBrk="0" hangingPunct="1">
              <a:lnSpc>
                <a:spcPct val="120000"/>
              </a:lnSpc>
              <a:spcBef>
                <a:spcPts val="0"/>
              </a:spcBef>
              <a:spcAft>
                <a:spcPct val="0"/>
              </a:spcAft>
              <a:buClr>
                <a:srgbClr val="FF9966"/>
              </a:buClr>
              <a:buSzPct val="50000"/>
              <a:buFont typeface="Monotype Sorts" pitchFamily="2" charset="2"/>
              <a:buNone/>
              <a:defRPr/>
            </a:pPr>
            <a:r>
              <a:rPr kumimoji="1" lang="zh-CN"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定义：当</a:t>
            </a:r>
            <a:r>
              <a:rPr kumimoji="1" lang="en-US" altLang="zh-CN"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 </a:t>
            </a:r>
            <a:r>
              <a:rPr lang="en-US" altLang="zh-CN" b="1" i="1" noProof="0" dirty="0" smtClean="0">
                <a:ln>
                  <a:noFill/>
                </a:ln>
                <a:solidFill>
                  <a:srgbClr val="0000FF"/>
                </a:solidFill>
                <a:effectLst/>
                <a:uLnTx/>
                <a:uFillTx/>
                <a:latin typeface="Times New Roman" panose="02020603050405020304" pitchFamily="18" charset="0"/>
                <a:sym typeface="+mn-ea"/>
              </a:rPr>
              <a:t>V</a:t>
            </a:r>
            <a:r>
              <a:rPr lang="en-US" altLang="zh-CN" b="1" baseline="-25000" noProof="0" dirty="0" smtClean="0">
                <a:ln>
                  <a:noFill/>
                </a:ln>
                <a:solidFill>
                  <a:srgbClr val="0000FF"/>
                </a:solidFill>
                <a:effectLst/>
                <a:uLnTx/>
                <a:uFillTx/>
                <a:latin typeface="Times New Roman" panose="02020603050405020304" pitchFamily="18" charset="0"/>
                <a:sym typeface="+mn-ea"/>
              </a:rPr>
              <a:t>DS</a:t>
            </a:r>
            <a:r>
              <a:rPr kumimoji="1" lang="en-US" altLang="zh-CN"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 </a:t>
            </a:r>
            <a:r>
              <a:rPr kumimoji="1" lang="zh-CN" altLang="en-US"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一定时，</a:t>
            </a:r>
            <a:r>
              <a:rPr lang="en-US" altLang="zh-CN"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b="1" baseline="-25000" dirty="0">
                <a:solidFill>
                  <a:srgbClr val="0000FF"/>
                </a:solidFill>
                <a:latin typeface="Times New Roman" panose="02020603050405020304" pitchFamily="18" charset="0"/>
                <a:sym typeface="+mn-ea"/>
              </a:rPr>
              <a:t>  </a:t>
            </a:r>
            <a:r>
              <a:rPr kumimoji="1" lang="zh-CN" altLang="en-US"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对漏极电流</a:t>
            </a:r>
            <a:r>
              <a:rPr kumimoji="1" lang="en-US" altLang="zh-CN"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 </a:t>
            </a:r>
            <a:r>
              <a:rPr lang="en-US" altLang="zh-CN" b="1" i="1" noProof="0" dirty="0" smtClean="0">
                <a:ln>
                  <a:noFill/>
                </a:ln>
                <a:solidFill>
                  <a:srgbClr val="FF0000"/>
                </a:solidFill>
                <a:effectLst/>
                <a:uLnTx/>
                <a:uFillTx/>
                <a:latin typeface="Times New Roman" panose="02020603050405020304" pitchFamily="18" charset="0"/>
                <a:ea typeface="宋体" panose="02010600030101010101" pitchFamily="2" charset="-122"/>
                <a:sym typeface="+mn-ea"/>
              </a:rPr>
              <a:t>I</a:t>
            </a:r>
            <a:r>
              <a:rPr lang="en-US" altLang="zh-CN" b="1" baseline="-25000" noProof="0" dirty="0" smtClean="0">
                <a:ln>
                  <a:noFill/>
                </a:ln>
                <a:solidFill>
                  <a:srgbClr val="FF0000"/>
                </a:solidFill>
                <a:effectLst/>
                <a:uLnTx/>
                <a:uFillTx/>
                <a:latin typeface="Times New Roman" panose="02020603050405020304" pitchFamily="18" charset="0"/>
                <a:ea typeface="宋体" panose="02010600030101010101" pitchFamily="2" charset="-122"/>
                <a:sym typeface="+mn-ea"/>
              </a:rPr>
              <a:t>D</a:t>
            </a:r>
            <a:r>
              <a:rPr lang="en-US" altLang="zh-CN" baseline="-25000" noProof="0" dirty="0" smtClean="0">
                <a:ln>
                  <a:noFill/>
                </a:ln>
                <a:solidFill>
                  <a:schemeClr val="tx1"/>
                </a:solidFill>
                <a:effectLst/>
                <a:uLnTx/>
                <a:uFillTx/>
                <a:latin typeface="Times New Roman" panose="02020603050405020304" pitchFamily="18" charset="0"/>
                <a:ea typeface="宋体" panose="02010600030101010101" pitchFamily="2" charset="-122"/>
                <a:sym typeface="+mn-ea"/>
              </a:rPr>
              <a:t> </a:t>
            </a:r>
            <a:r>
              <a:rPr kumimoji="1" lang="zh-CN" altLang="en-US"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的控制</a:t>
            </a:r>
            <a:endParaRPr kumimoji="1" lang="zh-CN" altLang="en-US"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endParaRPr>
          </a:p>
          <a:p>
            <a:pPr marL="0" marR="0" lvl="0" indent="0" algn="l" defTabSz="914400" rtl="0" eaLnBrk="1" latinLnBrk="0" hangingPunct="1">
              <a:lnSpc>
                <a:spcPct val="120000"/>
              </a:lnSpc>
              <a:spcBef>
                <a:spcPts val="0"/>
              </a:spcBef>
              <a:spcAft>
                <a:spcPct val="0"/>
              </a:spcAft>
              <a:buClr>
                <a:srgbClr val="FF9966"/>
              </a:buClr>
              <a:buSzPct val="50000"/>
              <a:buFont typeface="Monotype Sorts" pitchFamily="2" charset="2"/>
              <a:buNone/>
              <a:defRPr/>
            </a:pPr>
            <a:r>
              <a:rPr kumimoji="1" lang="zh-CN" altLang="en-US"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 </a:t>
            </a:r>
            <a:r>
              <a:rPr kumimoji="1" lang="en-US" altLang="zh-CN"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           </a:t>
            </a:r>
            <a:r>
              <a:rPr kumimoji="1" lang="zh-CN" altLang="en-US"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曲线关系</a:t>
            </a:r>
            <a:r>
              <a:rPr kumimoji="1" lang="en-US" altLang="zh-CN"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 </a:t>
            </a:r>
            <a:r>
              <a:rPr lang="en-US" altLang="zh-CN" b="1" i="1" noProof="0" dirty="0" smtClean="0">
                <a:ln>
                  <a:noFill/>
                </a:ln>
                <a:solidFill>
                  <a:srgbClr val="FF0000"/>
                </a:solidFill>
                <a:effectLst/>
                <a:uLnTx/>
                <a:uFillTx/>
                <a:latin typeface="Times New Roman" panose="02020603050405020304" pitchFamily="18" charset="0"/>
                <a:ea typeface="宋体" panose="02010600030101010101" pitchFamily="2" charset="-122"/>
                <a:sym typeface="+mn-ea"/>
              </a:rPr>
              <a:t>I</a:t>
            </a:r>
            <a:r>
              <a:rPr lang="en-US" altLang="zh-CN" b="1" baseline="-25000" noProof="0" dirty="0" smtClean="0">
                <a:ln>
                  <a:noFill/>
                </a:ln>
                <a:solidFill>
                  <a:srgbClr val="FF0000"/>
                </a:solidFill>
                <a:effectLst/>
                <a:uLnTx/>
                <a:uFillTx/>
                <a:latin typeface="Times New Roman" panose="02020603050405020304" pitchFamily="18" charset="0"/>
                <a:ea typeface="宋体" panose="02010600030101010101" pitchFamily="2" charset="-122"/>
                <a:sym typeface="+mn-ea"/>
              </a:rPr>
              <a:t>D</a:t>
            </a:r>
            <a:r>
              <a:rPr lang="en-US" altLang="zh-CN" baseline="-25000" noProof="0" dirty="0" smtClean="0">
                <a:ln>
                  <a:noFill/>
                </a:ln>
                <a:solidFill>
                  <a:srgbClr val="010000"/>
                </a:solidFill>
                <a:effectLst/>
                <a:uLnTx/>
                <a:uFillTx/>
                <a:latin typeface="Times New Roman" panose="02020603050405020304" pitchFamily="18" charset="0"/>
                <a:ea typeface="宋体" panose="02010600030101010101" pitchFamily="2" charset="-122"/>
                <a:sym typeface="+mn-ea"/>
              </a:rPr>
              <a:t> </a:t>
            </a:r>
            <a:r>
              <a:rPr lang="en-US" altLang="zh-CN" noProof="0" dirty="0" smtClean="0">
                <a:ln>
                  <a:noFill/>
                </a:ln>
                <a:solidFill>
                  <a:srgbClr val="010000"/>
                </a:solidFill>
                <a:effectLst/>
                <a:uLnTx/>
                <a:uFillTx/>
                <a:latin typeface="Times New Roman" panose="02020603050405020304" pitchFamily="18" charset="0"/>
                <a:ea typeface="宋体" panose="02010600030101010101" pitchFamily="2" charset="-122"/>
                <a:sym typeface="+mn-ea"/>
              </a:rPr>
              <a:t>= </a:t>
            </a:r>
            <a:r>
              <a:rPr lang="en-US" altLang="zh-CN" i="1" noProof="0" dirty="0" smtClean="0">
                <a:ln>
                  <a:noFill/>
                </a:ln>
                <a:solidFill>
                  <a:srgbClr val="010000"/>
                </a:solidFill>
                <a:effectLst/>
                <a:uLnTx/>
                <a:uFillTx/>
                <a:latin typeface="Times New Roman" panose="02020603050405020304" pitchFamily="18" charset="0"/>
                <a:ea typeface="宋体" panose="02010600030101010101" pitchFamily="2" charset="-122"/>
                <a:sym typeface="+mn-ea"/>
              </a:rPr>
              <a:t>f</a:t>
            </a:r>
            <a:r>
              <a:rPr lang="en-US" altLang="zh-CN" noProof="0" dirty="0" smtClean="0">
                <a:ln>
                  <a:noFill/>
                </a:ln>
                <a:solidFill>
                  <a:srgbClr val="010000"/>
                </a:solidFill>
                <a:effectLst/>
                <a:uLnTx/>
                <a:uFillTx/>
                <a:latin typeface="Times New Roman" panose="02020603050405020304" pitchFamily="18" charset="0"/>
                <a:ea typeface="宋体" panose="02010600030101010101" pitchFamily="2" charset="-122"/>
                <a:sym typeface="+mn-ea"/>
              </a:rPr>
              <a:t>(</a:t>
            </a:r>
            <a:r>
              <a:rPr lang="en-US" altLang="zh-CN"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noProof="0" dirty="0" smtClean="0">
                <a:ln>
                  <a:noFill/>
                </a:ln>
                <a:solidFill>
                  <a:srgbClr val="010000"/>
                </a:solidFill>
                <a:effectLst/>
                <a:uLnTx/>
                <a:uFillTx/>
                <a:latin typeface="Times New Roman" panose="02020603050405020304" pitchFamily="18" charset="0"/>
                <a:ea typeface="宋体" panose="02010600030101010101" pitchFamily="2" charset="-122"/>
                <a:sym typeface="+mn-ea"/>
              </a:rPr>
              <a:t>)</a:t>
            </a:r>
            <a:r>
              <a:rPr lang="en-US" altLang="zh-CN" noProof="0" dirty="0" smtClean="0">
                <a:ln>
                  <a:noFill/>
                </a:ln>
                <a:solidFill>
                  <a:srgbClr val="010000"/>
                </a:solidFill>
                <a:effectLst/>
                <a:uLnTx/>
                <a:uFillTx/>
                <a:latin typeface="Times New Roman" panose="02020603050405020304" pitchFamily="18" charset="0"/>
                <a:ea typeface="宋体" panose="02010600030101010101" pitchFamily="2" charset="-122"/>
                <a:sym typeface="Symbol" panose="05050102010706020507" pitchFamily="18" charset="2"/>
              </a:rPr>
              <a:t></a:t>
            </a:r>
            <a:r>
              <a:rPr lang="en-US" altLang="zh-CN" b="1" i="1" baseline="-12000" noProof="0" dirty="0" smtClean="0">
                <a:ln>
                  <a:noFill/>
                </a:ln>
                <a:solidFill>
                  <a:srgbClr val="0000FF"/>
                </a:solidFill>
                <a:effectLst/>
                <a:uLnTx/>
                <a:uFillTx/>
                <a:latin typeface="Times New Roman" panose="02020603050405020304" pitchFamily="18" charset="0"/>
                <a:ea typeface="宋体" panose="02010600030101010101" pitchFamily="2" charset="-122"/>
                <a:sym typeface="+mn-ea"/>
              </a:rPr>
              <a:t>V</a:t>
            </a:r>
            <a:r>
              <a:rPr lang="en-US" altLang="zh-CN" b="1" baseline="-30000" noProof="0" dirty="0" smtClean="0">
                <a:ln>
                  <a:noFill/>
                </a:ln>
                <a:solidFill>
                  <a:srgbClr val="0000FF"/>
                </a:solidFill>
                <a:effectLst/>
                <a:uLnTx/>
                <a:uFillTx/>
                <a:latin typeface="Times New Roman" panose="02020603050405020304" pitchFamily="18" charset="0"/>
                <a:ea typeface="宋体" panose="02010600030101010101" pitchFamily="2" charset="-122"/>
                <a:sym typeface="+mn-ea"/>
              </a:rPr>
              <a:t>DS</a:t>
            </a:r>
            <a:r>
              <a:rPr lang="en-US" altLang="zh-CN" baseline="-12000" noProof="0" dirty="0" smtClean="0">
                <a:ln>
                  <a:noFill/>
                </a:ln>
                <a:solidFill>
                  <a:srgbClr val="010000"/>
                </a:solidFill>
                <a:effectLst/>
                <a:uLnTx/>
                <a:uFillTx/>
                <a:latin typeface="Times New Roman" panose="02020603050405020304" pitchFamily="18" charset="0"/>
                <a:ea typeface="宋体" panose="02010600030101010101" pitchFamily="2" charset="-122"/>
                <a:sym typeface="+mn-ea"/>
              </a:rPr>
              <a:t>=</a:t>
            </a:r>
            <a:r>
              <a:rPr lang="en-US" altLang="zh-CN" baseline="-12000" noProof="0" dirty="0" err="1" smtClean="0">
                <a:ln>
                  <a:noFill/>
                </a:ln>
                <a:solidFill>
                  <a:srgbClr val="010000"/>
                </a:solidFill>
                <a:effectLst/>
                <a:uLnTx/>
                <a:uFillTx/>
                <a:latin typeface="Times New Roman" panose="02020603050405020304" pitchFamily="18" charset="0"/>
                <a:ea typeface="宋体" panose="02010600030101010101" pitchFamily="2" charset="-122"/>
                <a:sym typeface="+mn-ea"/>
              </a:rPr>
              <a:t>const</a:t>
            </a:r>
            <a:r>
              <a:rPr lang="en-US" altLang="zh-CN" baseline="-12000" noProof="0" dirty="0" smtClean="0">
                <a:ln>
                  <a:noFill/>
                </a:ln>
                <a:solidFill>
                  <a:srgbClr val="010000"/>
                </a:solidFill>
                <a:effectLst/>
                <a:uLnTx/>
                <a:uFillTx/>
                <a:latin typeface="Times New Roman" panose="02020603050405020304" pitchFamily="18" charset="0"/>
                <a:ea typeface="宋体" panose="02010600030101010101" pitchFamily="2" charset="-122"/>
                <a:sym typeface="+mn-ea"/>
              </a:rPr>
              <a:t>   </a:t>
            </a:r>
            <a:endParaRPr kumimoji="1" lang="en-US" altLang="zh-CN"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endParaRPr>
          </a:p>
        </p:txBody>
      </p:sp>
      <p:grpSp>
        <p:nvGrpSpPr>
          <p:cNvPr id="13" name="组合 12"/>
          <p:cNvGrpSpPr/>
          <p:nvPr/>
        </p:nvGrpSpPr>
        <p:grpSpPr>
          <a:xfrm>
            <a:off x="5364480" y="5445125"/>
            <a:ext cx="908685" cy="460375"/>
            <a:chOff x="8900" y="8349"/>
            <a:chExt cx="1431" cy="725"/>
          </a:xfrm>
        </p:grpSpPr>
        <p:sp>
          <p:nvSpPr>
            <p:cNvPr id="11" name="文本框 10"/>
            <p:cNvSpPr txBox="1"/>
            <p:nvPr/>
          </p:nvSpPr>
          <p:spPr>
            <a:xfrm>
              <a:off x="8900" y="8349"/>
              <a:ext cx="1431" cy="725"/>
            </a:xfrm>
            <a:prstGeom prst="rect">
              <a:avLst/>
            </a:prstGeom>
            <a:solidFill>
              <a:srgbClr val="FFFF00"/>
            </a:solidFill>
          </p:spPr>
          <p:txBody>
            <a:bodyPr wrap="none" rtlCol="0" anchor="t">
              <a:spAutoFit/>
            </a:bodyPr>
            <a:p>
              <a:pPr>
                <a:spcBef>
                  <a:spcPct val="0"/>
                </a:spcBef>
                <a:buClrTx/>
                <a:buSzTx/>
                <a:buFontTx/>
                <a:buNone/>
              </a:pPr>
              <a:r>
                <a:rPr lang="en-US" altLang="zh-CN" i="1" dirty="0">
                  <a:solidFill>
                    <a:srgbClr val="F52950"/>
                  </a:solidFill>
                  <a:sym typeface="+mn-ea"/>
                </a:rPr>
                <a:t>V</a:t>
              </a:r>
              <a:r>
                <a:rPr lang="en-US" altLang="zh-CN" baseline="-25000" dirty="0">
                  <a:solidFill>
                    <a:srgbClr val="F52950"/>
                  </a:solidFill>
                  <a:sym typeface="+mn-ea"/>
                </a:rPr>
                <a:t>GS(</a:t>
              </a:r>
              <a:r>
                <a:rPr lang="en-US" altLang="zh-CN" baseline="-25000" dirty="0" err="1">
                  <a:solidFill>
                    <a:srgbClr val="F52950"/>
                  </a:solidFill>
                  <a:sym typeface="+mn-ea"/>
                </a:rPr>
                <a:t>th</a:t>
              </a:r>
              <a:r>
                <a:rPr lang="en-US" altLang="zh-CN" baseline="-25000" dirty="0">
                  <a:solidFill>
                    <a:srgbClr val="F52950"/>
                  </a:solidFill>
                  <a:sym typeface="+mn-ea"/>
                </a:rPr>
                <a:t>)</a:t>
              </a:r>
              <a:endParaRPr lang="zh-CN" altLang="en-US" sz="2400" b="1" dirty="0" smtClean="0">
                <a:latin typeface="Times New Roman" panose="02020603050405020304" pitchFamily="18" charset="0"/>
                <a:cs typeface="Times New Roman" panose="02020603050405020304" pitchFamily="18" charset="0"/>
              </a:endParaRPr>
            </a:p>
          </p:txBody>
        </p:sp>
        <p:cxnSp>
          <p:nvCxnSpPr>
            <p:cNvPr id="12" name="直接箭头连接符 11"/>
            <p:cNvCxnSpPr/>
            <p:nvPr/>
          </p:nvCxnSpPr>
          <p:spPr>
            <a:xfrm flipV="1">
              <a:off x="9806" y="8350"/>
              <a:ext cx="114" cy="22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4" name="灯片编号占位符 13"/>
          <p:cNvSpPr>
            <a:spLocks noGrp="1"/>
          </p:cNvSpPr>
          <p:nvPr>
            <p:ph type="sldNum" sz="quarter" idx="12"/>
          </p:nvPr>
        </p:nvSpPr>
        <p:spPr/>
        <p:txBody>
          <a:bodyPr/>
          <a:p>
            <a:fld id="{9A0DB2DC-4C9A-4742-B13C-FB6460FD3503}" type="slidenum">
              <a:rPr lang="zh-CN" altLang="en-US" dirty="0"/>
            </a:fld>
            <a:endParaRPr lang="zh-CN" altLang="en-US" dirty="0"/>
          </a:p>
        </p:txBody>
      </p:sp>
      <p:sp>
        <p:nvSpPr>
          <p:cNvPr id="7" name="Text Box 12"/>
          <p:cNvSpPr txBox="1">
            <a:spLocks noChangeArrowheads="1"/>
          </p:cNvSpPr>
          <p:nvPr/>
        </p:nvSpPr>
        <p:spPr bwMode="auto">
          <a:xfrm>
            <a:off x="234950" y="542925"/>
            <a:ext cx="3634740" cy="607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l">
              <a:lnSpc>
                <a:spcPct val="120000"/>
              </a:lnSpc>
              <a:spcBef>
                <a:spcPct val="0"/>
              </a:spcBef>
              <a:buClrTx/>
              <a:buSzTx/>
              <a:buFontTx/>
              <a:buNone/>
            </a:pPr>
            <a:r>
              <a:rPr lang="zh-CN" altLang="en-US" b="1" dirty="0">
                <a:solidFill>
                  <a:srgbClr val="FF6600"/>
                </a:solidFill>
                <a:latin typeface="Times New Roman" panose="02020603050405020304" pitchFamily="18" charset="0"/>
                <a:cs typeface="Times New Roman" panose="02020603050405020304" pitchFamily="18" charset="0"/>
              </a:rPr>
              <a:t>③特性曲线</a:t>
            </a:r>
            <a:endParaRPr lang="zh-CN" altLang="en-US" sz="2400" b="1" dirty="0">
              <a:solidFill>
                <a:srgbClr val="47A965"/>
              </a:solidFill>
              <a:latin typeface="Times New Roman" panose="02020603050405020304" pitchFamily="18" charset="0"/>
              <a:cs typeface="Times New Roman" panose="02020603050405020304" pitchFamily="18" charset="0"/>
            </a:endParaRPr>
          </a:p>
        </p:txBody>
      </p:sp>
      <p:grpSp>
        <p:nvGrpSpPr>
          <p:cNvPr id="20" name="组合 19"/>
          <p:cNvGrpSpPr/>
          <p:nvPr/>
        </p:nvGrpSpPr>
        <p:grpSpPr>
          <a:xfrm>
            <a:off x="3131820" y="3141345"/>
            <a:ext cx="2016760" cy="2376170"/>
            <a:chOff x="4932" y="5060"/>
            <a:chExt cx="3176" cy="3742"/>
          </a:xfrm>
        </p:grpSpPr>
        <p:sp>
          <p:nvSpPr>
            <p:cNvPr id="19" name="圆角矩形 18"/>
            <p:cNvSpPr/>
            <p:nvPr/>
          </p:nvSpPr>
          <p:spPr>
            <a:xfrm>
              <a:off x="4932" y="5060"/>
              <a:ext cx="3176" cy="3742"/>
            </a:xfrm>
            <a:prstGeom prst="roundRect">
              <a:avLst/>
            </a:prstGeom>
            <a:solidFill>
              <a:srgbClr val="000000">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p:cNvPicPr>
              <a:picLocks noChangeAspect="1"/>
            </p:cNvPicPr>
            <p:nvPr/>
          </p:nvPicPr>
          <p:blipFill>
            <a:blip r:embed="rId3"/>
            <a:srcRect b="862"/>
            <a:stretch>
              <a:fillRect/>
            </a:stretch>
          </p:blipFill>
          <p:spPr>
            <a:xfrm>
              <a:off x="5499" y="5854"/>
              <a:ext cx="2160" cy="2759"/>
            </a:xfrm>
            <a:prstGeom prst="rect">
              <a:avLst/>
            </a:prstGeom>
          </p:spPr>
        </p:pic>
      </p:grpSp>
      <p:pic>
        <p:nvPicPr>
          <p:cNvPr id="15" name="图片 14"/>
          <p:cNvPicPr>
            <a:picLocks noChangeAspect="1"/>
          </p:cNvPicPr>
          <p:nvPr/>
        </p:nvPicPr>
        <p:blipFill>
          <a:blip r:embed="rId4"/>
          <a:stretch>
            <a:fillRect/>
          </a:stretch>
        </p:blipFill>
        <p:spPr>
          <a:xfrm>
            <a:off x="179705" y="3068955"/>
            <a:ext cx="2741930" cy="2604135"/>
          </a:xfrm>
          <a:prstGeom prst="rect">
            <a:avLst/>
          </a:prstGeom>
          <a:ln>
            <a:solidFill>
              <a:srgbClr val="00B050"/>
            </a:solidFill>
          </a:ln>
        </p:spPr>
      </p:pic>
      <p:sp>
        <p:nvSpPr>
          <p:cNvPr id="16" name="文本框 15"/>
          <p:cNvSpPr txBox="1"/>
          <p:nvPr/>
        </p:nvSpPr>
        <p:spPr>
          <a:xfrm>
            <a:off x="4394835" y="3355975"/>
            <a:ext cx="411480" cy="478155"/>
          </a:xfrm>
          <a:prstGeom prst="rect">
            <a:avLst/>
          </a:prstGeom>
          <a:noFill/>
        </p:spPr>
        <p:txBody>
          <a:bodyPr wrap="none" rtlCol="0">
            <a:spAutoFit/>
          </a:bodyPr>
          <a:p>
            <a:pPr marL="0" indent="0" algn="ctr" latinLnBrk="0">
              <a:lnSpc>
                <a:spcPct val="70000"/>
              </a:lnSpc>
              <a:buNone/>
            </a:pPr>
            <a:r>
              <a:rPr lang="en-US" altLang="zh-CN" sz="1800" b="1" i="1" dirty="0" smtClean="0">
                <a:solidFill>
                  <a:srgbClr val="FF0000"/>
                </a:solidFill>
                <a:latin typeface="Times New Roman" panose="02020603050405020304" pitchFamily="18" charset="0"/>
                <a:cs typeface="Times New Roman" panose="02020603050405020304" pitchFamily="18" charset="0"/>
              </a:rPr>
              <a:t>I</a:t>
            </a:r>
            <a:r>
              <a:rPr lang="en-US" altLang="zh-CN" sz="1800" b="1" baseline="-25000" dirty="0" smtClean="0">
                <a:solidFill>
                  <a:srgbClr val="FF0000"/>
                </a:solidFill>
                <a:latin typeface="Times New Roman" panose="02020603050405020304" pitchFamily="18" charset="0"/>
                <a:cs typeface="Times New Roman" panose="02020603050405020304" pitchFamily="18" charset="0"/>
              </a:rPr>
              <a:t>D</a:t>
            </a:r>
            <a:endParaRPr lang="en-US" altLang="zh-CN" sz="1800" b="1" baseline="-25000" dirty="0" smtClean="0">
              <a:solidFill>
                <a:srgbClr val="FF0000"/>
              </a:solidFill>
              <a:latin typeface="Times New Roman" panose="02020603050405020304" pitchFamily="18" charset="0"/>
              <a:cs typeface="Times New Roman" panose="02020603050405020304" pitchFamily="18" charset="0"/>
            </a:endParaRPr>
          </a:p>
          <a:p>
            <a:pPr marL="0" indent="0" algn="ctr" latinLnBrk="0">
              <a:lnSpc>
                <a:spcPct val="70000"/>
              </a:lnSpc>
              <a:buNone/>
            </a:pPr>
            <a:r>
              <a:rPr lang="en-US" altLang="zh-CN" sz="1800" b="1" i="1" dirty="0" smtClean="0">
                <a:solidFill>
                  <a:srgbClr val="FF0000"/>
                </a:solidFill>
                <a:cs typeface="Times New Roman" panose="02020603050405020304" pitchFamily="18" charset="0"/>
                <a:sym typeface="+mn-ea"/>
              </a:rPr>
              <a:t>←</a:t>
            </a:r>
            <a:endParaRPr lang="en-US" altLang="zh-CN" sz="1800" b="1" i="1" baseline="-25000" dirty="0" smtClean="0">
              <a:solidFill>
                <a:srgbClr val="FF0000"/>
              </a:solidFill>
              <a:latin typeface="Times New Roman" panose="02020603050405020304" pitchFamily="18" charset="0"/>
              <a:cs typeface="Times New Roman" panose="02020603050405020304" pitchFamily="18" charset="0"/>
              <a:sym typeface="+mn-ea"/>
            </a:endParaRPr>
          </a:p>
        </p:txBody>
      </p:sp>
      <p:sp>
        <p:nvSpPr>
          <p:cNvPr id="17" name="文本框 16"/>
          <p:cNvSpPr txBox="1"/>
          <p:nvPr/>
        </p:nvSpPr>
        <p:spPr>
          <a:xfrm>
            <a:off x="3251200" y="4165600"/>
            <a:ext cx="570865" cy="1004570"/>
          </a:xfrm>
          <a:prstGeom prst="rect">
            <a:avLst/>
          </a:prstGeom>
          <a:noFill/>
        </p:spPr>
        <p:txBody>
          <a:bodyPr wrap="none" rtlCol="0">
            <a:spAutoFit/>
          </a:bodyPr>
          <a:p>
            <a:pPr marL="0" indent="0" algn="ctr">
              <a:lnSpc>
                <a:spcPct val="110000"/>
              </a:lnSpc>
              <a:buNone/>
            </a:pPr>
            <a:r>
              <a:rPr lang="en-US" altLang="zh-CN" sz="1800" b="1" dirty="0" smtClean="0">
                <a:latin typeface="Times New Roman" panose="02020603050405020304" pitchFamily="18" charset="0"/>
                <a:cs typeface="Times New Roman" panose="02020603050405020304" pitchFamily="18" charset="0"/>
              </a:rPr>
              <a:t>+</a:t>
            </a:r>
            <a:endParaRPr lang="en-US" altLang="zh-CN" sz="1800" b="1" dirty="0" smtClean="0">
              <a:latin typeface="Times New Roman" panose="02020603050405020304" pitchFamily="18" charset="0"/>
              <a:cs typeface="Times New Roman" panose="02020603050405020304" pitchFamily="18" charset="0"/>
            </a:endParaRPr>
          </a:p>
          <a:p>
            <a:pPr marL="0" indent="0" algn="ctr">
              <a:lnSpc>
                <a:spcPct val="110000"/>
              </a:lnSpc>
              <a:buNone/>
            </a:pPr>
            <a:r>
              <a:rPr lang="en-US" altLang="zh-CN" sz="1800" b="1" i="1" dirty="0">
                <a:solidFill>
                  <a:srgbClr val="007032"/>
                </a:solidFill>
                <a:effectLst>
                  <a:outerShdw blurRad="38100" dist="38100" dir="2700000" algn="tl">
                    <a:srgbClr val="000000">
                      <a:alpha val="43137"/>
                    </a:srgbClr>
                  </a:outerShdw>
                </a:effectLst>
                <a:sym typeface="+mn-ea"/>
              </a:rPr>
              <a:t>V</a:t>
            </a:r>
            <a:r>
              <a:rPr lang="en-US" altLang="zh-CN" sz="1800" b="1" baseline="-25000" dirty="0">
                <a:solidFill>
                  <a:srgbClr val="007032"/>
                </a:solidFill>
                <a:effectLst>
                  <a:outerShdw blurRad="38100" dist="38100" dir="2700000" algn="tl">
                    <a:srgbClr val="000000">
                      <a:alpha val="43137"/>
                    </a:srgbClr>
                  </a:outerShdw>
                </a:effectLst>
                <a:sym typeface="+mn-ea"/>
              </a:rPr>
              <a:t>GS</a:t>
            </a:r>
            <a:r>
              <a:rPr lang="en-US" altLang="zh-CN" sz="1800" baseline="-25000" noProof="0" dirty="0" smtClean="0">
                <a:ln>
                  <a:noFill/>
                </a:ln>
                <a:effectLst/>
                <a:uLnTx/>
                <a:uFillTx/>
                <a:sym typeface="+mn-ea"/>
              </a:rPr>
              <a:t> </a:t>
            </a:r>
            <a:endParaRPr lang="en-US" altLang="zh-CN" sz="1800" b="1" dirty="0" smtClean="0">
              <a:latin typeface="Times New Roman" panose="02020603050405020304" pitchFamily="18" charset="0"/>
              <a:cs typeface="Times New Roman" panose="02020603050405020304" pitchFamily="18" charset="0"/>
            </a:endParaRPr>
          </a:p>
          <a:p>
            <a:pPr marL="0" indent="0" algn="ctr">
              <a:lnSpc>
                <a:spcPct val="110000"/>
              </a:lnSpc>
              <a:buNone/>
            </a:pPr>
            <a:r>
              <a:rPr lang="en-US" altLang="zh-CN" sz="1800" b="1" dirty="0" smtClean="0">
                <a:latin typeface="Times New Roman" panose="02020603050405020304" pitchFamily="18" charset="0"/>
                <a:cs typeface="Times New Roman" panose="02020603050405020304" pitchFamily="18" charset="0"/>
              </a:rPr>
              <a:t>_</a:t>
            </a:r>
            <a:endParaRPr lang="en-US" altLang="zh-CN" sz="1800" b="1" dirty="0" smtClean="0">
              <a:latin typeface="Times New Roman" panose="02020603050405020304" pitchFamily="18" charset="0"/>
              <a:cs typeface="Times New Roman" panose="02020603050405020304" pitchFamily="18" charset="0"/>
            </a:endParaRPr>
          </a:p>
        </p:txBody>
      </p:sp>
      <p:sp>
        <p:nvSpPr>
          <p:cNvPr id="18" name="文本框 17"/>
          <p:cNvSpPr txBox="1"/>
          <p:nvPr/>
        </p:nvSpPr>
        <p:spPr>
          <a:xfrm>
            <a:off x="4507548" y="3789680"/>
            <a:ext cx="562610" cy="1337945"/>
          </a:xfrm>
          <a:prstGeom prst="rect">
            <a:avLst/>
          </a:prstGeom>
          <a:noFill/>
        </p:spPr>
        <p:txBody>
          <a:bodyPr wrap="none" rtlCol="0">
            <a:spAutoFit/>
          </a:bodyPr>
          <a:p>
            <a:pPr marL="0" indent="0" algn="ctr">
              <a:lnSpc>
                <a:spcPct val="150000"/>
              </a:lnSpc>
              <a:buNone/>
            </a:pPr>
            <a:r>
              <a:rPr lang="en-US" altLang="zh-CN" sz="1800" b="1" dirty="0" smtClean="0">
                <a:latin typeface="Times New Roman" panose="02020603050405020304" pitchFamily="18" charset="0"/>
                <a:cs typeface="Times New Roman" panose="02020603050405020304" pitchFamily="18" charset="0"/>
              </a:rPr>
              <a:t>+</a:t>
            </a:r>
            <a:endParaRPr lang="en-US" altLang="zh-CN" sz="1800" b="1" dirty="0" smtClean="0">
              <a:latin typeface="Times New Roman" panose="02020603050405020304" pitchFamily="18" charset="0"/>
              <a:cs typeface="Times New Roman" panose="02020603050405020304" pitchFamily="18" charset="0"/>
            </a:endParaRPr>
          </a:p>
          <a:p>
            <a:pPr marL="0" indent="0" algn="ctr">
              <a:lnSpc>
                <a:spcPct val="150000"/>
              </a:lnSpc>
              <a:buNone/>
            </a:pPr>
            <a:r>
              <a:rPr lang="en-US" altLang="zh-CN" sz="1800" b="1" i="1" noProof="0" dirty="0" smtClean="0">
                <a:ln>
                  <a:noFill/>
                </a:ln>
                <a:solidFill>
                  <a:srgbClr val="0000FF"/>
                </a:solidFill>
                <a:effectLst/>
                <a:uLnTx/>
                <a:uFillTx/>
                <a:sym typeface="+mn-ea"/>
              </a:rPr>
              <a:t>V</a:t>
            </a:r>
            <a:r>
              <a:rPr lang="en-US" altLang="zh-CN" sz="1800" b="1" baseline="-25000" noProof="0" dirty="0" smtClean="0">
                <a:ln>
                  <a:noFill/>
                </a:ln>
                <a:solidFill>
                  <a:srgbClr val="0000FF"/>
                </a:solidFill>
                <a:effectLst/>
                <a:uLnTx/>
                <a:uFillTx/>
                <a:sym typeface="+mn-ea"/>
              </a:rPr>
              <a:t>DS</a:t>
            </a:r>
            <a:r>
              <a:rPr lang="en-US" altLang="zh-CN" sz="1800" baseline="-25000" noProof="0" dirty="0" smtClean="0">
                <a:ln>
                  <a:noFill/>
                </a:ln>
                <a:effectLst/>
                <a:uLnTx/>
                <a:uFillTx/>
                <a:sym typeface="+mn-ea"/>
              </a:rPr>
              <a:t> </a:t>
            </a:r>
            <a:endParaRPr lang="en-US" altLang="zh-CN" sz="1800" b="1" dirty="0" smtClean="0">
              <a:latin typeface="Times New Roman" panose="02020603050405020304" pitchFamily="18" charset="0"/>
              <a:cs typeface="Times New Roman" panose="02020603050405020304" pitchFamily="18" charset="0"/>
            </a:endParaRPr>
          </a:p>
          <a:p>
            <a:pPr marL="0" indent="0" algn="ctr">
              <a:lnSpc>
                <a:spcPct val="150000"/>
              </a:lnSpc>
              <a:buNone/>
            </a:pPr>
            <a:r>
              <a:rPr lang="en-US" altLang="zh-CN" sz="1800" b="1" dirty="0" smtClean="0">
                <a:latin typeface="Times New Roman" panose="02020603050405020304" pitchFamily="18" charset="0"/>
                <a:cs typeface="Times New Roman" panose="02020603050405020304" pitchFamily="18" charset="0"/>
              </a:rPr>
              <a:t>_</a:t>
            </a:r>
            <a:endParaRPr lang="en-US" altLang="zh-CN" sz="1800" b="1" dirty="0" smtClean="0">
              <a:latin typeface="Times New Roman" panose="02020603050405020304" pitchFamily="18" charset="0"/>
              <a:cs typeface="Times New Roman" panose="02020603050405020304" pitchFamily="18" charset="0"/>
            </a:endParaRPr>
          </a:p>
        </p:txBody>
      </p:sp>
      <p:grpSp>
        <p:nvGrpSpPr>
          <p:cNvPr id="23" name="组合 22"/>
          <p:cNvGrpSpPr/>
          <p:nvPr/>
        </p:nvGrpSpPr>
        <p:grpSpPr>
          <a:xfrm>
            <a:off x="3926840" y="4077335"/>
            <a:ext cx="218440" cy="145270"/>
            <a:chOff x="6184" y="6421"/>
            <a:chExt cx="344" cy="229"/>
          </a:xfrm>
        </p:grpSpPr>
        <p:cxnSp>
          <p:nvCxnSpPr>
            <p:cNvPr id="21" name="直接箭头连接符 20"/>
            <p:cNvCxnSpPr/>
            <p:nvPr/>
          </p:nvCxnSpPr>
          <p:spPr>
            <a:xfrm flipH="1">
              <a:off x="6184" y="6421"/>
              <a:ext cx="340" cy="0"/>
            </a:xfrm>
            <a:prstGeom prst="straightConnector1">
              <a:avLst/>
            </a:prstGeom>
            <a:ln w="38100">
              <a:solidFill>
                <a:srgbClr val="DE0BF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28" y="6423"/>
              <a:ext cx="0" cy="227"/>
            </a:xfrm>
            <a:prstGeom prst="line">
              <a:avLst/>
            </a:prstGeom>
            <a:ln w="38100">
              <a:solidFill>
                <a:srgbClr val="DE0BF1"/>
              </a:solidFill>
            </a:ln>
          </p:spPr>
          <p:style>
            <a:lnRef idx="1">
              <a:schemeClr val="accent1"/>
            </a:lnRef>
            <a:fillRef idx="0">
              <a:schemeClr val="accent1"/>
            </a:fillRef>
            <a:effectRef idx="0">
              <a:schemeClr val="accent1"/>
            </a:effectRef>
            <a:fontRef idx="minor">
              <a:schemeClr val="tx1"/>
            </a:fontRef>
          </p:style>
        </p:cxnSp>
      </p:grpSp>
      <p:sp>
        <p:nvSpPr>
          <p:cNvPr id="24" name="文本框 23"/>
          <p:cNvSpPr txBox="1"/>
          <p:nvPr/>
        </p:nvSpPr>
        <p:spPr>
          <a:xfrm>
            <a:off x="6299835" y="2708910"/>
            <a:ext cx="639445" cy="497205"/>
          </a:xfrm>
          <a:prstGeom prst="rect">
            <a:avLst/>
          </a:prstGeom>
          <a:solidFill>
            <a:schemeClr val="bg1"/>
          </a:solidFill>
        </p:spPr>
        <p:txBody>
          <a:bodyPr wrap="none" rtlCol="0" anchor="t">
            <a:spAutoFit/>
          </a:bodyPr>
          <a:p>
            <a:pPr marL="0" indent="0">
              <a:lnSpc>
                <a:spcPct val="110000"/>
              </a:lnSpc>
              <a:buNone/>
            </a:pPr>
            <a:r>
              <a:rPr lang="en-US" altLang="zh-CN" b="1" i="1" noProof="0" dirty="0" smtClean="0">
                <a:ln>
                  <a:noFill/>
                </a:ln>
                <a:solidFill>
                  <a:srgbClr val="0000FF"/>
                </a:solidFill>
                <a:effectLst/>
                <a:uLnTx/>
                <a:uFillTx/>
                <a:sym typeface="+mn-ea"/>
              </a:rPr>
              <a:t>V</a:t>
            </a:r>
            <a:r>
              <a:rPr lang="en-US" altLang="zh-CN" b="1" baseline="-25000" noProof="0" dirty="0" smtClean="0">
                <a:ln>
                  <a:noFill/>
                </a:ln>
                <a:solidFill>
                  <a:srgbClr val="0000FF"/>
                </a:solidFill>
                <a:effectLst/>
                <a:uLnTx/>
                <a:uFillTx/>
                <a:sym typeface="+mn-ea"/>
              </a:rPr>
              <a:t>DS</a:t>
            </a:r>
            <a:endParaRPr lang="zh-CN" altLang="en-US" sz="2400" b="1" dirty="0" smtClean="0">
              <a:latin typeface="Times New Roman" panose="02020603050405020304" pitchFamily="18" charset="0"/>
              <a:cs typeface="Times New Roman" panose="02020603050405020304" pitchFamily="18" charset="0"/>
            </a:endParaRPr>
          </a:p>
        </p:txBody>
      </p:sp>
      <p:grpSp>
        <p:nvGrpSpPr>
          <p:cNvPr id="32" name="组合 31"/>
          <p:cNvGrpSpPr/>
          <p:nvPr/>
        </p:nvGrpSpPr>
        <p:grpSpPr>
          <a:xfrm>
            <a:off x="694690" y="4415074"/>
            <a:ext cx="2082590" cy="392511"/>
            <a:chOff x="973" y="6953"/>
            <a:chExt cx="3868" cy="709"/>
          </a:xfrm>
        </p:grpSpPr>
        <p:sp>
          <p:nvSpPr>
            <p:cNvPr id="25" name="矩形 24"/>
            <p:cNvSpPr/>
            <p:nvPr>
              <p:custDataLst>
                <p:tags r:id="rId5"/>
              </p:custDataLst>
            </p:nvPr>
          </p:nvSpPr>
          <p:spPr>
            <a:xfrm>
              <a:off x="3613" y="7048"/>
              <a:ext cx="212" cy="520"/>
            </a:xfrm>
            <a:prstGeom prst="rect">
              <a:avLst/>
            </a:prstGeom>
            <a:solidFill>
              <a:srgbClr val="DE0BF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p:custDataLst>
                <p:tags r:id="rId6"/>
              </p:custDataLst>
            </p:nvPr>
          </p:nvSpPr>
          <p:spPr>
            <a:xfrm>
              <a:off x="4651" y="7035"/>
              <a:ext cx="190" cy="459"/>
            </a:xfrm>
            <a:prstGeom prst="rect">
              <a:avLst/>
            </a:prstGeom>
            <a:solidFill>
              <a:srgbClr val="DE0BF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custDataLst>
                <p:tags r:id="rId7"/>
              </p:custDataLst>
            </p:nvPr>
          </p:nvSpPr>
          <p:spPr>
            <a:xfrm>
              <a:off x="3822" y="7446"/>
              <a:ext cx="1004" cy="211"/>
            </a:xfrm>
            <a:prstGeom prst="rect">
              <a:avLst/>
            </a:prstGeom>
            <a:solidFill>
              <a:srgbClr val="DE0BF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custDataLst>
                <p:tags r:id="rId8"/>
              </p:custDataLst>
            </p:nvPr>
          </p:nvSpPr>
          <p:spPr>
            <a:xfrm>
              <a:off x="973" y="7018"/>
              <a:ext cx="215" cy="614"/>
            </a:xfrm>
            <a:prstGeom prst="rect">
              <a:avLst/>
            </a:prstGeom>
            <a:solidFill>
              <a:srgbClr val="DE0BF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矩形 28"/>
            <p:cNvSpPr/>
            <p:nvPr>
              <p:custDataLst>
                <p:tags r:id="rId9"/>
              </p:custDataLst>
            </p:nvPr>
          </p:nvSpPr>
          <p:spPr>
            <a:xfrm>
              <a:off x="1076" y="7442"/>
              <a:ext cx="971" cy="220"/>
            </a:xfrm>
            <a:prstGeom prst="rect">
              <a:avLst/>
            </a:prstGeom>
            <a:solidFill>
              <a:srgbClr val="DE0BF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矩形 29"/>
            <p:cNvSpPr/>
            <p:nvPr>
              <p:custDataLst>
                <p:tags r:id="rId10"/>
              </p:custDataLst>
            </p:nvPr>
          </p:nvSpPr>
          <p:spPr>
            <a:xfrm rot="20640000">
              <a:off x="2075" y="7180"/>
              <a:ext cx="1701" cy="227"/>
            </a:xfrm>
            <a:prstGeom prst="rect">
              <a:avLst/>
            </a:prstGeom>
            <a:solidFill>
              <a:srgbClr val="DE0BF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等腰三角形 30"/>
            <p:cNvSpPr/>
            <p:nvPr>
              <p:custDataLst>
                <p:tags r:id="rId11"/>
              </p:custDataLst>
            </p:nvPr>
          </p:nvSpPr>
          <p:spPr>
            <a:xfrm rot="4860000">
              <a:off x="2486" y="6484"/>
              <a:ext cx="416" cy="1353"/>
            </a:xfrm>
            <a:prstGeom prst="triangle">
              <a:avLst/>
            </a:prstGeom>
            <a:solidFill>
              <a:srgbClr val="0000FF">
                <a:alpha val="24000"/>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linds(horizontal)">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linds(horizontal)">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linds(horizontal)">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blinds(horizontal)">
                                      <p:cBhvr>
                                        <p:cTn id="5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8" grpId="0" bldLvl="0" animBg="1"/>
      <p:bldP spid="16" grpId="0"/>
      <p:bldP spid="17" grpId="0"/>
      <p:bldP spid="18" grpId="0"/>
      <p:bldP spid="24" grpId="0" bldLvl="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p:txBody>
          <a:bodyPr/>
          <a:p>
            <a:fld id="{9A0DB2DC-4C9A-4742-B13C-FB6460FD3503}" type="slidenum">
              <a:rPr lang="zh-CN" altLang="en-US" dirty="0"/>
            </a:fld>
            <a:endParaRPr lang="zh-CN" altLang="en-US" dirty="0"/>
          </a:p>
        </p:txBody>
      </p:sp>
      <p:sp>
        <p:nvSpPr>
          <p:cNvPr id="6" name="Rectangle 3"/>
          <p:cNvSpPr txBox="1">
            <a:spLocks noChangeArrowheads="1"/>
          </p:cNvSpPr>
          <p:nvPr/>
        </p:nvSpPr>
        <p:spPr bwMode="auto">
          <a:xfrm>
            <a:off x="258445" y="712470"/>
            <a:ext cx="3997325" cy="619125"/>
          </a:xfrm>
          <a:prstGeom prst="rect">
            <a:avLst/>
          </a:prstGeom>
          <a:noFill/>
          <a:ln>
            <a:noFill/>
          </a:ln>
          <a:effectLst/>
          <a:extLst>
            <a:ext uri="{909E8E84-426E-40DD-AFC4-6F175D3DCCD1}">
              <a14:hiddenFill xmlns:a14="http://schemas.microsoft.com/office/drawing/2010/main">
                <a:solidFill>
                  <a:schemeClr val="accent6">
                    <a:lumMod val="40000"/>
                    <a:lumOff val="6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ctr" defTabSz="914400" rtl="0" eaLnBrk="1" latinLnBrk="0" hangingPunct="1">
              <a:lnSpc>
                <a:spcPct val="120000"/>
              </a:lnSpc>
              <a:spcBef>
                <a:spcPts val="0"/>
              </a:spcBef>
              <a:spcAft>
                <a:spcPct val="0"/>
              </a:spcAft>
              <a:buClr>
                <a:srgbClr val="FF9966"/>
              </a:buClr>
              <a:buSzPct val="50000"/>
              <a:buFont typeface="Monotype Sorts" pitchFamily="2" charset="2"/>
              <a:buNone/>
              <a:defRPr/>
            </a:pPr>
            <a:r>
              <a:rPr lang="en-US" altLang="zh-CN" b="1" dirty="0">
                <a:solidFill>
                  <a:srgbClr val="008000"/>
                </a:solidFill>
                <a:latin typeface="Times New Roman" panose="02020603050405020304" pitchFamily="18" charset="0"/>
                <a:sym typeface="+mn-ea"/>
              </a:rPr>
              <a:t>(b) </a:t>
            </a:r>
            <a:r>
              <a:rPr lang="zh-CN" altLang="en-US" b="1" dirty="0">
                <a:solidFill>
                  <a:srgbClr val="008000"/>
                </a:solidFill>
                <a:latin typeface="Times New Roman" panose="02020603050405020304" pitchFamily="18" charset="0"/>
                <a:sym typeface="+mn-ea"/>
              </a:rPr>
              <a:t>漏极输出特性曲线</a:t>
            </a:r>
            <a:endParaRPr kumimoji="1" lang="zh-CN" altLang="en-US"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endParaRPr>
          </a:p>
        </p:txBody>
      </p:sp>
      <p:sp>
        <p:nvSpPr>
          <p:cNvPr id="9" name="Text Box 18"/>
          <p:cNvSpPr txBox="1">
            <a:spLocks noChangeArrowheads="1"/>
          </p:cNvSpPr>
          <p:nvPr/>
        </p:nvSpPr>
        <p:spPr bwMode="auto">
          <a:xfrm>
            <a:off x="466725" y="1412875"/>
            <a:ext cx="8757920" cy="1038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51935C"/>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nSpc>
                <a:spcPct val="110000"/>
              </a:lnSpc>
              <a:spcBef>
                <a:spcPct val="0"/>
              </a:spcBef>
              <a:buClrTx/>
              <a:buSzTx/>
              <a:buFontTx/>
              <a:buNone/>
            </a:pPr>
            <a:r>
              <a:rPr lang="zh-CN" altLang="zh-CN" dirty="0">
                <a:solidFill>
                  <a:srgbClr val="010000"/>
                </a:solidFill>
                <a:latin typeface="Times New Roman" panose="02020603050405020304" pitchFamily="18" charset="0"/>
              </a:rPr>
              <a:t>定义：当</a:t>
            </a:r>
            <a:r>
              <a:rPr lang="en-US" altLang="zh-CN" dirty="0">
                <a:solidFill>
                  <a:srgbClr val="010000"/>
                </a:solidFill>
                <a:latin typeface="Times New Roman" panose="02020603050405020304" pitchFamily="18" charset="0"/>
              </a:rPr>
              <a:t> </a:t>
            </a:r>
            <a:r>
              <a:rPr lang="en-US" altLang="zh-CN"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b="1" baseline="-25000" dirty="0">
                <a:solidFill>
                  <a:srgbClr val="0000FF"/>
                </a:solidFill>
                <a:latin typeface="Times New Roman" panose="02020603050405020304" pitchFamily="18" charset="0"/>
                <a:sym typeface="+mn-ea"/>
              </a:rPr>
              <a:t> </a:t>
            </a:r>
            <a:r>
              <a:rPr lang="en-US" altLang="zh-CN" dirty="0">
                <a:solidFill>
                  <a:srgbClr val="010000"/>
                </a:solidFill>
                <a:latin typeface="Times New Roman" panose="02020603050405020304" pitchFamily="18" charset="0"/>
              </a:rPr>
              <a:t>＞</a:t>
            </a:r>
            <a:r>
              <a:rPr lang="en-US" altLang="zh-CN" i="1" noProof="0" smtClean="0">
                <a:ln>
                  <a:noFill/>
                </a:ln>
                <a:solidFill>
                  <a:srgbClr val="F52950"/>
                </a:solidFill>
                <a:effectLst/>
                <a:highlight>
                  <a:srgbClr val="FFFF00"/>
                </a:highlight>
                <a:uLnTx/>
                <a:uFillTx/>
                <a:latin typeface="Times New Roman" panose="02020603050405020304" pitchFamily="18" charset="0"/>
                <a:sym typeface="+mn-ea"/>
              </a:rPr>
              <a:t>V </a:t>
            </a:r>
            <a:r>
              <a:rPr lang="en-US" altLang="zh-CN" baseline="-25000" noProof="0" smtClean="0">
                <a:ln>
                  <a:noFill/>
                </a:ln>
                <a:solidFill>
                  <a:srgbClr val="F52950"/>
                </a:solidFill>
                <a:effectLst/>
                <a:highlight>
                  <a:srgbClr val="FFFF00"/>
                </a:highlight>
                <a:uLnTx/>
                <a:uFillTx/>
                <a:latin typeface="Times New Roman" panose="02020603050405020304" pitchFamily="18" charset="0"/>
                <a:sym typeface="+mn-ea"/>
              </a:rPr>
              <a:t>GS(th)</a:t>
            </a:r>
            <a:r>
              <a:rPr lang="en-US" altLang="zh-CN" baseline="-25000" dirty="0">
                <a:solidFill>
                  <a:srgbClr val="010000"/>
                </a:solidFill>
                <a:latin typeface="Times New Roman" panose="02020603050405020304" pitchFamily="18" charset="0"/>
              </a:rPr>
              <a:t>  </a:t>
            </a:r>
            <a:r>
              <a:rPr lang="zh-CN" altLang="en-US" dirty="0">
                <a:solidFill>
                  <a:srgbClr val="010000"/>
                </a:solidFill>
                <a:latin typeface="Times New Roman" panose="02020603050405020304" pitchFamily="18" charset="0"/>
              </a:rPr>
              <a:t>且固定为某一值时，</a:t>
            </a:r>
            <a:r>
              <a:rPr lang="zh-CN" altLang="zh-CN" dirty="0">
                <a:solidFill>
                  <a:srgbClr val="010000"/>
                </a:solidFill>
                <a:latin typeface="Times New Roman" panose="02020603050405020304" pitchFamily="18" charset="0"/>
              </a:rPr>
              <a:t> </a:t>
            </a:r>
            <a:r>
              <a:rPr lang="en-US" altLang="zh-CN" b="1" i="1" noProof="0" dirty="0" smtClean="0">
                <a:ln>
                  <a:noFill/>
                </a:ln>
                <a:solidFill>
                  <a:srgbClr val="0000FF"/>
                </a:solidFill>
                <a:effectLst/>
                <a:uLnTx/>
                <a:uFillTx/>
                <a:latin typeface="Times New Roman" panose="02020603050405020304" pitchFamily="18" charset="0"/>
                <a:sym typeface="+mn-ea"/>
              </a:rPr>
              <a:t>V</a:t>
            </a:r>
            <a:r>
              <a:rPr lang="en-US" altLang="zh-CN" b="1" baseline="-25000" noProof="0" dirty="0" smtClean="0">
                <a:ln>
                  <a:noFill/>
                </a:ln>
                <a:solidFill>
                  <a:srgbClr val="0000FF"/>
                </a:solidFill>
                <a:effectLst/>
                <a:uLnTx/>
                <a:uFillTx/>
                <a:latin typeface="Times New Roman" panose="02020603050405020304" pitchFamily="18" charset="0"/>
                <a:sym typeface="+mn-ea"/>
              </a:rPr>
              <a:t>DS</a:t>
            </a:r>
            <a:r>
              <a:rPr lang="en-US" altLang="zh-CN" b="1" baseline="-25000" noProof="0" dirty="0" smtClean="0">
                <a:ln>
                  <a:noFill/>
                </a:ln>
                <a:solidFill>
                  <a:srgbClr val="007032"/>
                </a:solidFill>
                <a:effectLst/>
                <a:uLnTx/>
                <a:uFillTx/>
                <a:latin typeface="Times New Roman" panose="02020603050405020304" pitchFamily="18" charset="0"/>
                <a:sym typeface="+mn-ea"/>
              </a:rPr>
              <a:t> </a:t>
            </a:r>
            <a:r>
              <a:rPr lang="zh-CN" altLang="en-US" dirty="0">
                <a:solidFill>
                  <a:srgbClr val="010000"/>
                </a:solidFill>
                <a:latin typeface="Times New Roman" panose="02020603050405020304" pitchFamily="18" charset="0"/>
              </a:rPr>
              <a:t>和</a:t>
            </a:r>
            <a:r>
              <a:rPr lang="en-US" altLang="zh-CN" dirty="0">
                <a:solidFill>
                  <a:srgbClr val="010000"/>
                </a:solidFill>
                <a:latin typeface="Times New Roman" panose="02020603050405020304" pitchFamily="18" charset="0"/>
              </a:rPr>
              <a:t> </a:t>
            </a:r>
            <a:r>
              <a:rPr lang="en-US" altLang="zh-CN" b="1" i="1" noProof="0" dirty="0" smtClean="0">
                <a:ln>
                  <a:noFill/>
                </a:ln>
                <a:solidFill>
                  <a:srgbClr val="FF0000"/>
                </a:solidFill>
                <a:effectLst/>
                <a:uLnTx/>
                <a:uFillTx/>
                <a:latin typeface="Times New Roman" panose="02020603050405020304" pitchFamily="18" charset="0"/>
                <a:sym typeface="+mn-ea"/>
              </a:rPr>
              <a:t>I</a:t>
            </a:r>
            <a:r>
              <a:rPr lang="en-US" altLang="zh-CN" b="1" baseline="-25000" noProof="0" dirty="0" smtClean="0">
                <a:ln>
                  <a:noFill/>
                </a:ln>
                <a:solidFill>
                  <a:srgbClr val="FF0000"/>
                </a:solidFill>
                <a:effectLst/>
                <a:uLnTx/>
                <a:uFillTx/>
                <a:latin typeface="Times New Roman" panose="02020603050405020304" pitchFamily="18" charset="0"/>
                <a:sym typeface="+mn-ea"/>
              </a:rPr>
              <a:t>D</a:t>
            </a:r>
            <a:r>
              <a:rPr lang="en-US" altLang="zh-CN" baseline="-25000" dirty="0">
                <a:solidFill>
                  <a:srgbClr val="010000"/>
                </a:solidFill>
                <a:latin typeface="Times New Roman" panose="02020603050405020304" pitchFamily="18" charset="0"/>
              </a:rPr>
              <a:t> </a:t>
            </a:r>
            <a:endParaRPr lang="zh-CN" altLang="en-US" dirty="0">
              <a:solidFill>
                <a:srgbClr val="010000"/>
              </a:solidFill>
              <a:latin typeface="Times New Roman" panose="02020603050405020304" pitchFamily="18" charset="0"/>
            </a:endParaRPr>
          </a:p>
          <a:p>
            <a:pPr>
              <a:lnSpc>
                <a:spcPct val="110000"/>
              </a:lnSpc>
              <a:spcBef>
                <a:spcPct val="0"/>
              </a:spcBef>
              <a:buClrTx/>
              <a:buSzTx/>
              <a:buFontTx/>
              <a:buNone/>
            </a:pPr>
            <a:r>
              <a:rPr lang="zh-CN" altLang="en-US" dirty="0">
                <a:solidFill>
                  <a:srgbClr val="010000"/>
                </a:solidFill>
                <a:latin typeface="Times New Roman" panose="02020603050405020304" pitchFamily="18" charset="0"/>
              </a:rPr>
              <a:t> </a:t>
            </a:r>
            <a:r>
              <a:rPr lang="en-US" altLang="zh-CN" dirty="0">
                <a:solidFill>
                  <a:srgbClr val="010000"/>
                </a:solidFill>
                <a:latin typeface="Times New Roman" panose="02020603050405020304" pitchFamily="18" charset="0"/>
              </a:rPr>
              <a:t>           </a:t>
            </a:r>
            <a:r>
              <a:rPr lang="zh-CN" altLang="en-US" dirty="0">
                <a:solidFill>
                  <a:srgbClr val="010000"/>
                </a:solidFill>
                <a:latin typeface="Times New Roman" panose="02020603050405020304" pitchFamily="18" charset="0"/>
                <a:sym typeface="+mn-ea"/>
              </a:rPr>
              <a:t>的</a:t>
            </a:r>
            <a:r>
              <a:rPr lang="zh-CN" altLang="en-US" dirty="0">
                <a:solidFill>
                  <a:srgbClr val="010000"/>
                </a:solidFill>
                <a:latin typeface="Times New Roman" panose="02020603050405020304" pitchFamily="18" charset="0"/>
              </a:rPr>
              <a:t>曲线关系</a:t>
            </a:r>
            <a:r>
              <a:rPr lang="zh-CN" altLang="en-US" dirty="0" smtClean="0">
                <a:solidFill>
                  <a:srgbClr val="010000"/>
                </a:solidFill>
                <a:latin typeface="Times New Roman" panose="02020603050405020304" pitchFamily="18" charset="0"/>
              </a:rPr>
              <a:t>，即</a:t>
            </a:r>
            <a:r>
              <a:rPr lang="en-US" altLang="zh-CN" dirty="0" smtClean="0">
                <a:solidFill>
                  <a:srgbClr val="010000"/>
                </a:solidFill>
                <a:latin typeface="Times New Roman" panose="02020603050405020304" pitchFamily="18" charset="0"/>
              </a:rPr>
              <a:t> </a:t>
            </a:r>
            <a:r>
              <a:rPr lang="en-US" altLang="zh-CN" b="1" i="1" noProof="0" dirty="0" smtClean="0">
                <a:ln>
                  <a:noFill/>
                </a:ln>
                <a:solidFill>
                  <a:srgbClr val="FF0000"/>
                </a:solidFill>
                <a:effectLst/>
                <a:uLnTx/>
                <a:uFillTx/>
                <a:latin typeface="Times New Roman" panose="02020603050405020304" pitchFamily="18" charset="0"/>
                <a:sym typeface="+mn-ea"/>
              </a:rPr>
              <a:t>I</a:t>
            </a:r>
            <a:r>
              <a:rPr lang="en-US" altLang="zh-CN" b="1" baseline="-25000" noProof="0" dirty="0" smtClean="0">
                <a:ln>
                  <a:noFill/>
                </a:ln>
                <a:solidFill>
                  <a:srgbClr val="FF0000"/>
                </a:solidFill>
                <a:effectLst/>
                <a:uLnTx/>
                <a:uFillTx/>
                <a:latin typeface="Times New Roman" panose="02020603050405020304" pitchFamily="18" charset="0"/>
                <a:sym typeface="+mn-ea"/>
              </a:rPr>
              <a:t>D</a:t>
            </a:r>
            <a:r>
              <a:rPr lang="en-US" altLang="zh-CN" baseline="-25000" dirty="0">
                <a:solidFill>
                  <a:srgbClr val="008000"/>
                </a:solidFill>
                <a:latin typeface="Times New Roman" panose="02020603050405020304" pitchFamily="18" charset="0"/>
              </a:rPr>
              <a:t> </a:t>
            </a:r>
            <a:r>
              <a:rPr lang="en-US" altLang="zh-CN" dirty="0">
                <a:solidFill>
                  <a:schemeClr val="tx1"/>
                </a:solidFill>
                <a:latin typeface="Times New Roman" panose="02020603050405020304" pitchFamily="18" charset="0"/>
              </a:rPr>
              <a:t>= </a:t>
            </a:r>
            <a:r>
              <a:rPr lang="en-US" altLang="zh-CN" i="1" dirty="0">
                <a:solidFill>
                  <a:schemeClr val="tx1"/>
                </a:solidFill>
                <a:latin typeface="Times New Roman" panose="02020603050405020304" pitchFamily="18" charset="0"/>
              </a:rPr>
              <a:t>f</a:t>
            </a:r>
            <a:r>
              <a:rPr lang="en-US" altLang="zh-CN" dirty="0">
                <a:solidFill>
                  <a:schemeClr val="tx1"/>
                </a:solidFill>
                <a:latin typeface="Times New Roman" panose="02020603050405020304" pitchFamily="18" charset="0"/>
              </a:rPr>
              <a:t>(</a:t>
            </a:r>
            <a:r>
              <a:rPr lang="en-US" altLang="zh-CN" b="1" i="1" noProof="0" dirty="0" smtClean="0">
                <a:ln>
                  <a:noFill/>
                </a:ln>
                <a:solidFill>
                  <a:srgbClr val="0000FF"/>
                </a:solidFill>
                <a:effectLst/>
                <a:uLnTx/>
                <a:uFillTx/>
                <a:latin typeface="Times New Roman" panose="02020603050405020304" pitchFamily="18" charset="0"/>
                <a:sym typeface="+mn-ea"/>
              </a:rPr>
              <a:t>V</a:t>
            </a:r>
            <a:r>
              <a:rPr lang="en-US" altLang="zh-CN" b="1" baseline="-25000" noProof="0" dirty="0" smtClean="0">
                <a:ln>
                  <a:noFill/>
                </a:ln>
                <a:solidFill>
                  <a:srgbClr val="0000FF"/>
                </a:solidFill>
                <a:effectLst/>
                <a:uLnTx/>
                <a:uFillTx/>
                <a:latin typeface="Times New Roman" panose="02020603050405020304" pitchFamily="18" charset="0"/>
                <a:sym typeface="+mn-ea"/>
              </a:rPr>
              <a:t>DS</a:t>
            </a:r>
            <a:r>
              <a:rPr lang="en-US" altLang="zh-CN" dirty="0">
                <a:solidFill>
                  <a:schemeClr val="tx1"/>
                </a:solidFill>
                <a:latin typeface="Times New Roman" panose="02020603050405020304" pitchFamily="18" charset="0"/>
              </a:rPr>
              <a:t>)</a:t>
            </a:r>
            <a:r>
              <a:rPr lang="en-US" altLang="zh-CN" dirty="0">
                <a:solidFill>
                  <a:schemeClr val="tx1"/>
                </a:solidFill>
                <a:latin typeface="Times New Roman" panose="02020603050405020304" pitchFamily="18" charset="0"/>
                <a:sym typeface="Symbol" panose="05050102010706020507" pitchFamily="18" charset="2"/>
              </a:rPr>
              <a:t></a:t>
            </a:r>
            <a:r>
              <a:rPr lang="en-US" altLang="zh-CN"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dirty="0">
                <a:solidFill>
                  <a:schemeClr val="tx1"/>
                </a:solidFill>
                <a:latin typeface="Times New Roman" panose="02020603050405020304" pitchFamily="18" charset="0"/>
              </a:rPr>
              <a:t>=</a:t>
            </a:r>
            <a:r>
              <a:rPr lang="en-US" altLang="zh-CN" dirty="0" err="1">
                <a:solidFill>
                  <a:schemeClr val="tx1"/>
                </a:solidFill>
                <a:latin typeface="Times New Roman" panose="02020603050405020304" pitchFamily="18" charset="0"/>
              </a:rPr>
              <a:t>const</a:t>
            </a:r>
            <a:r>
              <a:rPr lang="en-US" altLang="zh-CN" dirty="0" err="1">
                <a:solidFill>
                  <a:srgbClr val="008000"/>
                </a:solidFill>
                <a:latin typeface="Times New Roman" panose="02020603050405020304" pitchFamily="18" charset="0"/>
              </a:rPr>
              <a:t> </a:t>
            </a:r>
            <a:endParaRPr lang="zh-CN" altLang="en-US" dirty="0">
              <a:solidFill>
                <a:srgbClr val="010000"/>
              </a:solidFill>
              <a:latin typeface="Times New Roman" panose="02020603050405020304" pitchFamily="18" charset="0"/>
            </a:endParaRPr>
          </a:p>
        </p:txBody>
      </p:sp>
      <p:sp>
        <p:nvSpPr>
          <p:cNvPr id="55" name="文本框 54"/>
          <p:cNvSpPr txBox="1"/>
          <p:nvPr/>
        </p:nvSpPr>
        <p:spPr>
          <a:xfrm>
            <a:off x="5478780" y="3859530"/>
            <a:ext cx="3525520" cy="1512570"/>
          </a:xfrm>
          <a:prstGeom prst="rect">
            <a:avLst/>
          </a:prstGeom>
          <a:noFill/>
        </p:spPr>
        <p:txBody>
          <a:bodyPr wrap="square" rtlCol="0" anchor="t">
            <a:spAutoFit/>
          </a:bodyPr>
          <a:p>
            <a:pPr marL="0" indent="0">
              <a:lnSpc>
                <a:spcPct val="110000"/>
              </a:lnSpc>
              <a:buNone/>
            </a:pPr>
            <a:r>
              <a:rPr lang="en-US" altLang="zh-CN" sz="2800" dirty="0" smtClean="0">
                <a:latin typeface="Times New Roman" panose="02020603050405020304" pitchFamily="18" charset="0"/>
                <a:cs typeface="Times New Roman" panose="02020603050405020304" pitchFamily="18" charset="0"/>
              </a:rPr>
              <a:t>        </a:t>
            </a:r>
            <a:r>
              <a:rPr lang="zh-CN" altLang="en-US" sz="2800" dirty="0" smtClean="0">
                <a:latin typeface="Times New Roman" panose="02020603050405020304" pitchFamily="18" charset="0"/>
                <a:cs typeface="Times New Roman" panose="02020603050405020304" pitchFamily="18" charset="0"/>
              </a:rPr>
              <a:t>不断增大 </a:t>
            </a:r>
            <a:r>
              <a:rPr lang="en-US" altLang="zh-CN" sz="2800" b="1" i="1" noProof="0" dirty="0" smtClean="0">
                <a:ln>
                  <a:noFill/>
                </a:ln>
                <a:solidFill>
                  <a:srgbClr val="0000FF"/>
                </a:solidFill>
                <a:effectLst/>
                <a:uLnTx/>
                <a:uFillTx/>
                <a:sym typeface="+mn-ea"/>
              </a:rPr>
              <a:t>V</a:t>
            </a:r>
            <a:r>
              <a:rPr lang="en-US" altLang="zh-CN" sz="2800" b="1" baseline="-25000" noProof="0" dirty="0" smtClean="0">
                <a:ln>
                  <a:noFill/>
                </a:ln>
                <a:solidFill>
                  <a:srgbClr val="0000FF"/>
                </a:solidFill>
                <a:effectLst/>
                <a:uLnTx/>
                <a:uFillTx/>
                <a:sym typeface="+mn-ea"/>
              </a:rPr>
              <a:t>DS</a:t>
            </a:r>
            <a:r>
              <a:rPr lang="en-US" altLang="zh-CN" sz="2800" baseline="-25000" noProof="0" dirty="0" smtClean="0">
                <a:ln>
                  <a:noFill/>
                </a:ln>
                <a:solidFill>
                  <a:srgbClr val="007032"/>
                </a:solidFill>
                <a:effectLst/>
                <a:uLnTx/>
                <a:uFillTx/>
                <a:sym typeface="+mn-ea"/>
              </a:rPr>
              <a:t> </a:t>
            </a:r>
            <a:r>
              <a:rPr lang="zh-CN" altLang="en-US" sz="2800" dirty="0" smtClean="0">
                <a:latin typeface="Times New Roman" panose="02020603050405020304" pitchFamily="18" charset="0"/>
                <a:cs typeface="Times New Roman" panose="02020603050405020304" pitchFamily="18" charset="0"/>
              </a:rPr>
              <a:t>到某一临界值时，</a:t>
            </a:r>
            <a:r>
              <a:rPr lang="en-US" altLang="zh-CN" sz="2800" b="1" i="1" noProof="0" dirty="0" smtClean="0">
                <a:ln>
                  <a:noFill/>
                </a:ln>
                <a:solidFill>
                  <a:srgbClr val="FF0000"/>
                </a:solidFill>
                <a:effectLst/>
                <a:uLnTx/>
                <a:uFillTx/>
                <a:sym typeface="+mn-ea"/>
              </a:rPr>
              <a:t>I</a:t>
            </a:r>
            <a:r>
              <a:rPr lang="en-US" altLang="zh-CN" sz="2800" b="1" baseline="-25000" noProof="0" dirty="0" smtClean="0">
                <a:ln>
                  <a:noFill/>
                </a:ln>
                <a:solidFill>
                  <a:srgbClr val="FF0000"/>
                </a:solidFill>
                <a:effectLst/>
                <a:uLnTx/>
                <a:uFillTx/>
                <a:sym typeface="+mn-ea"/>
              </a:rPr>
              <a:t>D </a:t>
            </a:r>
            <a:r>
              <a:rPr lang="zh-CN" altLang="en-US" sz="2800" dirty="0" smtClean="0">
                <a:latin typeface="Times New Roman" panose="02020603050405020304" pitchFamily="18" charset="0"/>
                <a:cs typeface="Times New Roman" panose="02020603050405020304" pitchFamily="18" charset="0"/>
              </a:rPr>
              <a:t>开始剧增而出现</a:t>
            </a:r>
            <a:r>
              <a:rPr lang="zh-CN" altLang="en-US" sz="2800" b="1" dirty="0" smtClean="0">
                <a:solidFill>
                  <a:srgbClr val="DE0BF1"/>
                </a:solidFill>
                <a:latin typeface="Times New Roman" panose="02020603050405020304" pitchFamily="18" charset="0"/>
                <a:cs typeface="Times New Roman" panose="02020603050405020304" pitchFamily="18" charset="0"/>
              </a:rPr>
              <a:t>击穿</a:t>
            </a:r>
            <a:r>
              <a:rPr lang="zh-CN" altLang="en-US" sz="2800" dirty="0" smtClean="0">
                <a:latin typeface="Times New Roman" panose="02020603050405020304" pitchFamily="18" charset="0"/>
                <a:cs typeface="Times New Roman" panose="02020603050405020304" pitchFamily="18" charset="0"/>
              </a:rPr>
              <a:t>。</a:t>
            </a:r>
            <a:endParaRPr lang="zh-CN" altLang="en-US" sz="2800" dirty="0" smtClean="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107315" y="2565400"/>
            <a:ext cx="5352415" cy="4216400"/>
            <a:chOff x="169" y="4040"/>
            <a:chExt cx="8429" cy="6640"/>
          </a:xfrm>
        </p:grpSpPr>
        <p:grpSp>
          <p:nvGrpSpPr>
            <p:cNvPr id="57" name="组合 56"/>
            <p:cNvGrpSpPr/>
            <p:nvPr/>
          </p:nvGrpSpPr>
          <p:grpSpPr>
            <a:xfrm>
              <a:off x="169" y="4040"/>
              <a:ext cx="8429" cy="6640"/>
              <a:chOff x="169" y="4040"/>
              <a:chExt cx="8429" cy="6640"/>
            </a:xfrm>
          </p:grpSpPr>
          <p:grpSp>
            <p:nvGrpSpPr>
              <p:cNvPr id="4" name="组合 3"/>
              <p:cNvGrpSpPr/>
              <p:nvPr/>
            </p:nvGrpSpPr>
            <p:grpSpPr>
              <a:xfrm>
                <a:off x="169" y="4040"/>
                <a:ext cx="7935" cy="6318"/>
                <a:chOff x="174" y="4029"/>
                <a:chExt cx="7935" cy="6318"/>
              </a:xfrm>
            </p:grpSpPr>
            <p:pic>
              <p:nvPicPr>
                <p:cNvPr id="2" name="Picture 4" descr="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 y="4029"/>
                  <a:ext cx="7935" cy="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5"/>
                <p:cNvSpPr>
                  <a:spLocks noChangeArrowheads="1"/>
                </p:cNvSpPr>
                <p:nvPr/>
              </p:nvSpPr>
              <p:spPr bwMode="auto">
                <a:xfrm>
                  <a:off x="1880" y="9719"/>
                  <a:ext cx="5160" cy="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000" dirty="0" smtClean="0">
                      <a:solidFill>
                        <a:srgbClr val="F52950"/>
                      </a:solidFill>
                      <a:latin typeface="Times New Roman" panose="02020603050405020304" pitchFamily="18" charset="0"/>
                    </a:rPr>
                    <a:t>漏极</a:t>
                  </a:r>
                  <a:r>
                    <a:rPr lang="zh-CN" altLang="en-US" sz="2000" dirty="0">
                      <a:solidFill>
                        <a:srgbClr val="F52950"/>
                      </a:solidFill>
                      <a:latin typeface="Times New Roman" panose="02020603050405020304" pitchFamily="18" charset="0"/>
                    </a:rPr>
                    <a:t>输出特性曲线</a:t>
                  </a:r>
                  <a:endParaRPr lang="zh-CN" altLang="en-US" sz="2000" dirty="0">
                    <a:solidFill>
                      <a:srgbClr val="FF9966"/>
                    </a:solidFill>
                    <a:latin typeface="Times New Roman" panose="02020603050405020304" pitchFamily="18" charset="0"/>
                  </a:endParaRPr>
                </a:p>
              </p:txBody>
            </p:sp>
          </p:grpSp>
          <p:sp>
            <p:nvSpPr>
              <p:cNvPr id="11" name="任意多边形 10"/>
              <p:cNvSpPr/>
              <p:nvPr/>
            </p:nvSpPr>
            <p:spPr>
              <a:xfrm>
                <a:off x="953" y="5308"/>
                <a:ext cx="1432" cy="3841"/>
              </a:xfrm>
              <a:custGeom>
                <a:avLst/>
                <a:gdLst>
                  <a:gd name="connisteX0" fmla="*/ 0 w 909320"/>
                  <a:gd name="connsiteY0" fmla="*/ 2439035 h 2439035"/>
                  <a:gd name="connisteX1" fmla="*/ 288925 w 909320"/>
                  <a:gd name="connsiteY1" fmla="*/ 2265680 h 2439035"/>
                  <a:gd name="connisteX2" fmla="*/ 534035 w 909320"/>
                  <a:gd name="connsiteY2" fmla="*/ 1911985 h 2439035"/>
                  <a:gd name="connisteX3" fmla="*/ 678815 w 909320"/>
                  <a:gd name="connsiteY3" fmla="*/ 1464945 h 2439035"/>
                  <a:gd name="connisteX4" fmla="*/ 808355 w 909320"/>
                  <a:gd name="connsiteY4" fmla="*/ 923290 h 2439035"/>
                  <a:gd name="connisteX5" fmla="*/ 909320 w 909320"/>
                  <a:gd name="connsiteY5" fmla="*/ 0 h 24390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909320" h="2439035">
                    <a:moveTo>
                      <a:pt x="0" y="2439035"/>
                    </a:moveTo>
                    <a:cubicBezTo>
                      <a:pt x="52705" y="2411730"/>
                      <a:pt x="182245" y="2371090"/>
                      <a:pt x="288925" y="2265680"/>
                    </a:cubicBezTo>
                    <a:cubicBezTo>
                      <a:pt x="395605" y="2160270"/>
                      <a:pt x="455930" y="2072005"/>
                      <a:pt x="534035" y="1911985"/>
                    </a:cubicBezTo>
                    <a:cubicBezTo>
                      <a:pt x="612140" y="1751965"/>
                      <a:pt x="624205" y="1662430"/>
                      <a:pt x="678815" y="1464945"/>
                    </a:cubicBezTo>
                    <a:cubicBezTo>
                      <a:pt x="733425" y="1267460"/>
                      <a:pt x="762000" y="1216025"/>
                      <a:pt x="808355" y="923290"/>
                    </a:cubicBezTo>
                    <a:cubicBezTo>
                      <a:pt x="854710" y="630555"/>
                      <a:pt x="891540" y="173990"/>
                      <a:pt x="909320" y="0"/>
                    </a:cubicBezTo>
                  </a:path>
                </a:pathLst>
              </a:custGeom>
              <a:noFill/>
              <a:ln w="571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线形标注 1 12"/>
              <p:cNvSpPr/>
              <p:nvPr/>
            </p:nvSpPr>
            <p:spPr>
              <a:xfrm>
                <a:off x="1461" y="4046"/>
                <a:ext cx="2885" cy="681"/>
              </a:xfrm>
              <a:prstGeom prst="borderCallout1">
                <a:avLst>
                  <a:gd name="adj1" fmla="val 105726"/>
                  <a:gd name="adj2" fmla="val 15771"/>
                  <a:gd name="adj3" fmla="val 479588"/>
                  <a:gd name="adj4" fmla="val 10537"/>
                </a:avLst>
              </a:prstGeom>
              <a:solidFill>
                <a:schemeClr val="accent1">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rgbClr val="0000FF"/>
                    </a:solidFill>
                  </a:rPr>
                  <a:t>可变电阻区</a:t>
                </a:r>
                <a:endParaRPr lang="zh-CN" altLang="en-US" b="1">
                  <a:solidFill>
                    <a:srgbClr val="0000FF"/>
                  </a:solidFill>
                </a:endParaRPr>
              </a:p>
            </p:txBody>
          </p:sp>
          <p:cxnSp>
            <p:nvCxnSpPr>
              <p:cNvPr id="18" name="直接连接符 17"/>
              <p:cNvCxnSpPr/>
              <p:nvPr/>
            </p:nvCxnSpPr>
            <p:spPr>
              <a:xfrm flipH="1">
                <a:off x="1309" y="9013"/>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1489" y="9002"/>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622" y="8987"/>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1757" y="8991"/>
                <a:ext cx="113"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875" y="9020"/>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2030" y="9014"/>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2158" y="9024"/>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2303" y="9026"/>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435" y="9015"/>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580" y="9004"/>
                <a:ext cx="113"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2733" y="8989"/>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2873" y="8993"/>
                <a:ext cx="113"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2999" y="9014"/>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3154" y="9008"/>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3282" y="9018"/>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3427" y="9012"/>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3577" y="8995"/>
                <a:ext cx="113"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3705" y="9004"/>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3860" y="9003"/>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3988" y="9013"/>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4133" y="9015"/>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4265" y="9004"/>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4410" y="8993"/>
                <a:ext cx="113"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4563" y="8978"/>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4703" y="8992"/>
                <a:ext cx="113"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4829" y="9003"/>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179" y="8262"/>
                <a:ext cx="1928" cy="1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p:cNvPicPr>
                <a:picLocks noChangeAspect="1"/>
              </p:cNvPicPr>
              <p:nvPr/>
            </p:nvPicPr>
            <p:blipFill>
              <a:blip r:embed="rId2"/>
              <a:stretch>
                <a:fillRect/>
              </a:stretch>
            </p:blipFill>
            <p:spPr>
              <a:xfrm>
                <a:off x="5612" y="9369"/>
                <a:ext cx="1583" cy="585"/>
              </a:xfrm>
              <a:prstGeom prst="rect">
                <a:avLst/>
              </a:prstGeom>
            </p:spPr>
          </p:pic>
          <p:sp>
            <p:nvSpPr>
              <p:cNvPr id="46" name="矩形 45"/>
              <p:cNvSpPr/>
              <p:nvPr/>
            </p:nvSpPr>
            <p:spPr>
              <a:xfrm>
                <a:off x="5770" y="7635"/>
                <a:ext cx="1928" cy="1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7" name="图片 16"/>
              <p:cNvPicPr>
                <a:picLocks noChangeAspect="1"/>
              </p:cNvPicPr>
              <p:nvPr/>
            </p:nvPicPr>
            <p:blipFill>
              <a:blip r:embed="rId3"/>
              <a:stretch>
                <a:fillRect/>
              </a:stretch>
            </p:blipFill>
            <p:spPr>
              <a:xfrm>
                <a:off x="5726" y="8017"/>
                <a:ext cx="1688" cy="593"/>
              </a:xfrm>
              <a:prstGeom prst="rect">
                <a:avLst/>
              </a:prstGeom>
            </p:spPr>
          </p:pic>
          <p:pic>
            <p:nvPicPr>
              <p:cNvPr id="43" name="图片 42"/>
              <p:cNvPicPr>
                <a:picLocks noChangeAspect="1"/>
              </p:cNvPicPr>
              <p:nvPr/>
            </p:nvPicPr>
            <p:blipFill>
              <a:blip r:embed="rId4"/>
              <a:stretch>
                <a:fillRect/>
              </a:stretch>
            </p:blipFill>
            <p:spPr>
              <a:xfrm>
                <a:off x="5883" y="7391"/>
                <a:ext cx="1628" cy="585"/>
              </a:xfrm>
              <a:prstGeom prst="rect">
                <a:avLst/>
              </a:prstGeom>
            </p:spPr>
          </p:pic>
          <p:pic>
            <p:nvPicPr>
              <p:cNvPr id="16" name="图片 15"/>
              <p:cNvPicPr>
                <a:picLocks noChangeAspect="1"/>
              </p:cNvPicPr>
              <p:nvPr/>
            </p:nvPicPr>
            <p:blipFill>
              <a:blip r:embed="rId5"/>
              <a:stretch>
                <a:fillRect/>
              </a:stretch>
            </p:blipFill>
            <p:spPr>
              <a:xfrm>
                <a:off x="6250" y="8678"/>
                <a:ext cx="2348" cy="668"/>
              </a:xfrm>
              <a:prstGeom prst="rect">
                <a:avLst/>
              </a:prstGeom>
            </p:spPr>
          </p:pic>
          <p:sp>
            <p:nvSpPr>
              <p:cNvPr id="47" name="矩形 46"/>
              <p:cNvSpPr/>
              <p:nvPr/>
            </p:nvSpPr>
            <p:spPr>
              <a:xfrm>
                <a:off x="7313" y="7999"/>
                <a:ext cx="203" cy="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矩形 47"/>
              <p:cNvSpPr/>
              <p:nvPr/>
            </p:nvSpPr>
            <p:spPr>
              <a:xfrm>
                <a:off x="3282" y="7653"/>
                <a:ext cx="1732" cy="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矩形 48"/>
              <p:cNvSpPr/>
              <p:nvPr/>
            </p:nvSpPr>
            <p:spPr>
              <a:xfrm>
                <a:off x="4816" y="7653"/>
                <a:ext cx="366" cy="2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0" name="图片 49"/>
              <p:cNvPicPr>
                <a:picLocks noChangeAspect="1"/>
              </p:cNvPicPr>
              <p:nvPr/>
            </p:nvPicPr>
            <p:blipFill>
              <a:blip r:embed="rId6"/>
              <a:stretch>
                <a:fillRect/>
              </a:stretch>
            </p:blipFill>
            <p:spPr>
              <a:xfrm>
                <a:off x="6066" y="5433"/>
                <a:ext cx="1673" cy="645"/>
              </a:xfrm>
              <a:prstGeom prst="rect">
                <a:avLst/>
              </a:prstGeom>
            </p:spPr>
          </p:pic>
          <p:sp>
            <p:nvSpPr>
              <p:cNvPr id="51" name="矩形 50"/>
              <p:cNvSpPr/>
              <p:nvPr/>
            </p:nvSpPr>
            <p:spPr>
              <a:xfrm>
                <a:off x="3395" y="5300"/>
                <a:ext cx="1732" cy="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线形标注 1 52"/>
              <p:cNvSpPr/>
              <p:nvPr/>
            </p:nvSpPr>
            <p:spPr>
              <a:xfrm>
                <a:off x="5499" y="10010"/>
                <a:ext cx="2076" cy="670"/>
              </a:xfrm>
              <a:prstGeom prst="borderCallout1">
                <a:avLst>
                  <a:gd name="adj1" fmla="val 4925"/>
                  <a:gd name="adj2" fmla="val 8734"/>
                  <a:gd name="adj3" fmla="val -137014"/>
                  <a:gd name="adj4" fmla="val -31889"/>
                </a:avLst>
              </a:prstGeom>
              <a:solidFill>
                <a:schemeClr val="accent3">
                  <a:lumMod val="20000"/>
                  <a:lumOff val="80000"/>
                </a:schemeClr>
              </a:solidFill>
              <a:ln>
                <a:solidFill>
                  <a:srgbClr val="007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rgbClr val="007032"/>
                    </a:solidFill>
                  </a:rPr>
                  <a:t>夹断区</a:t>
                </a:r>
                <a:endParaRPr lang="zh-CN" altLang="en-US" b="1">
                  <a:solidFill>
                    <a:srgbClr val="007032"/>
                  </a:solidFill>
                </a:endParaRPr>
              </a:p>
            </p:txBody>
          </p:sp>
        </p:grpSp>
        <p:cxnSp>
          <p:nvCxnSpPr>
            <p:cNvPr id="5" name="直接连接符 4"/>
            <p:cNvCxnSpPr/>
            <p:nvPr/>
          </p:nvCxnSpPr>
          <p:spPr>
            <a:xfrm flipV="1">
              <a:off x="4879" y="5287"/>
              <a:ext cx="1074" cy="3843"/>
            </a:xfrm>
            <a:prstGeom prst="line">
              <a:avLst/>
            </a:prstGeom>
            <a:ln w="38100">
              <a:solidFill>
                <a:srgbClr val="DE0BF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863" y="6080"/>
              <a:ext cx="2136" cy="608"/>
            </a:xfrm>
            <a:prstGeom prst="rect">
              <a:avLst/>
            </a:prstGeom>
            <a:solidFill>
              <a:schemeClr val="bg1"/>
            </a:solidFill>
          </p:spPr>
          <p:txBody>
            <a:bodyPr wrap="square" rtlCol="0">
              <a:spAutoFit/>
            </a:bodyPr>
            <a:p>
              <a:pPr marL="0" indent="0" latinLnBrk="0">
                <a:lnSpc>
                  <a:spcPct val="80000"/>
                </a:lnSpc>
                <a:buNone/>
              </a:pPr>
              <a:r>
                <a:rPr lang="zh-CN" altLang="en-US" sz="2400" b="1" dirty="0" smtClean="0">
                  <a:solidFill>
                    <a:srgbClr val="DE0BF1"/>
                  </a:solidFill>
                  <a:latin typeface="Times New Roman" panose="02020603050405020304" pitchFamily="18" charset="0"/>
                  <a:cs typeface="Times New Roman" panose="02020603050405020304" pitchFamily="18" charset="0"/>
                </a:rPr>
                <a:t>击穿区</a:t>
              </a:r>
              <a:endParaRPr lang="zh-CN" altLang="en-US" sz="2400" b="1" dirty="0" smtClean="0">
                <a:solidFill>
                  <a:srgbClr val="DE0BF1"/>
                </a:solidFill>
                <a:latin typeface="Times New Roman" panose="02020603050405020304" pitchFamily="18" charset="0"/>
                <a:cs typeface="Times New Roman" panose="02020603050405020304" pitchFamily="18" charset="0"/>
              </a:endParaRPr>
            </a:p>
          </p:txBody>
        </p:sp>
      </p:grpSp>
      <p:sp>
        <p:nvSpPr>
          <p:cNvPr id="54" name="线形标注 1 53"/>
          <p:cNvSpPr/>
          <p:nvPr/>
        </p:nvSpPr>
        <p:spPr>
          <a:xfrm>
            <a:off x="3131820" y="2784475"/>
            <a:ext cx="5905500" cy="513080"/>
          </a:xfrm>
          <a:prstGeom prst="borderCallout1">
            <a:avLst>
              <a:gd name="adj1" fmla="val 52675"/>
              <a:gd name="adj2" fmla="val 172"/>
              <a:gd name="adj3" fmla="val 175000"/>
              <a:gd name="adj4" fmla="val -28225"/>
            </a:avLst>
          </a:prstGeom>
          <a:solidFill>
            <a:schemeClr val="accent6">
              <a:lumMod val="20000"/>
              <a:lumOff val="8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spcBef>
                <a:spcPct val="0"/>
              </a:spcBef>
              <a:buClrTx/>
              <a:buSzTx/>
              <a:buFontTx/>
              <a:buNone/>
            </a:pPr>
            <a:r>
              <a:rPr lang="zh-CN" altLang="en-US" b="1">
                <a:solidFill>
                  <a:srgbClr val="FF6600"/>
                </a:solidFill>
                <a:latin typeface="Times New Roman" panose="02020603050405020304" pitchFamily="18" charset="0"/>
                <a:sym typeface="+mn-ea"/>
              </a:rPr>
              <a:t>预夹断轨迹方程：</a:t>
            </a:r>
            <a:r>
              <a:rPr lang="en-US" altLang="zh-CN" i="1">
                <a:solidFill>
                  <a:srgbClr val="840884"/>
                </a:solidFill>
                <a:latin typeface="Times New Roman" panose="02020603050405020304" pitchFamily="18" charset="0"/>
                <a:sym typeface="+mn-ea"/>
              </a:rPr>
              <a:t>V</a:t>
            </a:r>
            <a:r>
              <a:rPr lang="en-US" altLang="zh-CN" baseline="-25000">
                <a:solidFill>
                  <a:srgbClr val="840884"/>
                </a:solidFill>
                <a:latin typeface="Times New Roman" panose="02020603050405020304" pitchFamily="18" charset="0"/>
                <a:sym typeface="+mn-ea"/>
              </a:rPr>
              <a:t>GD </a:t>
            </a:r>
            <a:r>
              <a:rPr lang="en-US" altLang="zh-CN">
                <a:solidFill>
                  <a:srgbClr val="010000"/>
                </a:solidFill>
                <a:latin typeface="Times New Roman" panose="02020603050405020304" pitchFamily="18" charset="0"/>
                <a:sym typeface="+mn-ea"/>
              </a:rPr>
              <a:t>= </a:t>
            </a:r>
            <a:r>
              <a:rPr lang="en-US" altLang="zh-CN" i="1">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baseline="-2500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a:solidFill>
                  <a:srgbClr val="010000"/>
                </a:solidFill>
                <a:latin typeface="Times New Roman" panose="02020603050405020304" pitchFamily="18" charset="0"/>
                <a:sym typeface="+mn-ea"/>
              </a:rPr>
              <a:t>－</a:t>
            </a:r>
            <a:r>
              <a:rPr lang="en-US" altLang="zh-CN" i="1">
                <a:solidFill>
                  <a:srgbClr val="0000FF"/>
                </a:solidFill>
                <a:latin typeface="Times New Roman" panose="02020603050405020304" pitchFamily="18" charset="0"/>
                <a:sym typeface="+mn-ea"/>
              </a:rPr>
              <a:t>V</a:t>
            </a:r>
            <a:r>
              <a:rPr lang="en-US" altLang="zh-CN" baseline="-25000">
                <a:solidFill>
                  <a:srgbClr val="0000FF"/>
                </a:solidFill>
                <a:latin typeface="Times New Roman" panose="02020603050405020304" pitchFamily="18" charset="0"/>
                <a:sym typeface="+mn-ea"/>
              </a:rPr>
              <a:t>DS </a:t>
            </a:r>
            <a:r>
              <a:rPr lang="en-US" altLang="zh-CN">
                <a:solidFill>
                  <a:srgbClr val="010000"/>
                </a:solidFill>
                <a:latin typeface="Times New Roman" panose="02020603050405020304" pitchFamily="18" charset="0"/>
                <a:sym typeface="+mn-ea"/>
              </a:rPr>
              <a:t>=  </a:t>
            </a:r>
            <a:r>
              <a:rPr lang="en-US" altLang="zh-CN" i="1">
                <a:solidFill>
                  <a:srgbClr val="F52950"/>
                </a:solidFill>
                <a:highlight>
                  <a:srgbClr val="FFFF00"/>
                </a:highlight>
                <a:latin typeface="Times New Roman" panose="02020603050405020304" pitchFamily="18" charset="0"/>
                <a:sym typeface="+mn-ea"/>
              </a:rPr>
              <a:t>V </a:t>
            </a:r>
            <a:r>
              <a:rPr lang="en-US" altLang="zh-CN" baseline="-25000">
                <a:solidFill>
                  <a:srgbClr val="F52950"/>
                </a:solidFill>
                <a:highlight>
                  <a:srgbClr val="FFFF00"/>
                </a:highlight>
                <a:latin typeface="Times New Roman" panose="02020603050405020304" pitchFamily="18" charset="0"/>
                <a:sym typeface="+mn-ea"/>
              </a:rPr>
              <a:t>GS(th)</a:t>
            </a:r>
            <a:endParaRPr lang="en-US" altLang="zh-CN" baseline="-25000">
              <a:solidFill>
                <a:srgbClr val="F52950"/>
              </a:solidFill>
              <a:highlight>
                <a:srgbClr val="FFFF00"/>
              </a:highlight>
              <a:latin typeface="Times New Roman" panose="02020603050405020304" pitchFamily="18" charset="0"/>
              <a:sym typeface="+mn-ea"/>
            </a:endParaRPr>
          </a:p>
        </p:txBody>
      </p:sp>
      <p:sp>
        <p:nvSpPr>
          <p:cNvPr id="59" name="Text Box 18"/>
          <p:cNvSpPr txBox="1">
            <a:spLocks noChangeArrowheads="1"/>
          </p:cNvSpPr>
          <p:nvPr/>
        </p:nvSpPr>
        <p:spPr bwMode="auto">
          <a:xfrm>
            <a:off x="3896995" y="5459095"/>
            <a:ext cx="1713230" cy="497205"/>
          </a:xfrm>
          <a:prstGeom prst="rect">
            <a:avLst/>
          </a:prstGeom>
          <a:solidFill>
            <a:schemeClr val="bg1"/>
          </a:solidFill>
          <a:ln>
            <a:noFill/>
          </a:ln>
          <a:extLst>
            <a:ext uri="{91240B29-F687-4F45-9708-019B960494DF}">
              <a14:hiddenLine xmlns:a14="http://schemas.microsoft.com/office/drawing/2010/main" w="9525">
                <a:solidFill>
                  <a:srgbClr val="51935C"/>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nSpc>
                <a:spcPct val="110000"/>
              </a:lnSpc>
              <a:spcBef>
                <a:spcPct val="0"/>
              </a:spcBef>
              <a:buClrTx/>
              <a:buSzTx/>
              <a:buFontTx/>
              <a:buNone/>
            </a:pPr>
            <a:r>
              <a:rPr lang="en-US" altLang="zh-CN" sz="2400" i="1" noProof="0" smtClean="0">
                <a:ln>
                  <a:noFill/>
                </a:ln>
                <a:solidFill>
                  <a:srgbClr val="F52950"/>
                </a:solidFill>
                <a:effectLst/>
                <a:highlight>
                  <a:srgbClr val="FFFF00"/>
                </a:highlight>
                <a:uLnTx/>
                <a:uFillTx/>
                <a:latin typeface="Times New Roman" panose="02020603050405020304" pitchFamily="18" charset="0"/>
                <a:sym typeface="+mn-ea"/>
              </a:rPr>
              <a:t>V </a:t>
            </a:r>
            <a:r>
              <a:rPr lang="en-US" altLang="zh-CN" sz="2400" baseline="-25000" noProof="0" smtClean="0">
                <a:ln>
                  <a:noFill/>
                </a:ln>
                <a:solidFill>
                  <a:srgbClr val="F52950"/>
                </a:solidFill>
                <a:effectLst/>
                <a:highlight>
                  <a:srgbClr val="FFFF00"/>
                </a:highlight>
                <a:uLnTx/>
                <a:uFillTx/>
                <a:latin typeface="Times New Roman" panose="02020603050405020304" pitchFamily="18" charset="0"/>
                <a:sym typeface="+mn-ea"/>
              </a:rPr>
              <a:t>GS(th)</a:t>
            </a:r>
            <a:r>
              <a:rPr lang="en-US" altLang="zh-CN" sz="2400" baseline="-25000" dirty="0">
                <a:solidFill>
                  <a:srgbClr val="010000"/>
                </a:solidFill>
                <a:latin typeface="Times New Roman" panose="02020603050405020304" pitchFamily="18" charset="0"/>
              </a:rPr>
              <a:t> </a:t>
            </a:r>
            <a:r>
              <a:rPr lang="en-US" altLang="zh-CN" sz="2400" dirty="0">
                <a:solidFill>
                  <a:schemeClr val="tx1"/>
                </a:solidFill>
                <a:latin typeface="Times New Roman" panose="02020603050405020304" pitchFamily="18" charset="0"/>
              </a:rPr>
              <a:t>=</a:t>
            </a:r>
            <a:r>
              <a:rPr lang="en-US" altLang="zh-CN" sz="2400" dirty="0" err="1">
                <a:solidFill>
                  <a:schemeClr val="tx1"/>
                </a:solidFill>
                <a:latin typeface="Times New Roman" panose="02020603050405020304" pitchFamily="18" charset="0"/>
              </a:rPr>
              <a:t>2V</a:t>
            </a:r>
            <a:endParaRPr lang="en-US" altLang="zh-CN" sz="2400" dirty="0" err="1">
              <a:solidFill>
                <a:schemeClr val="tx1"/>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blinds(horizontal)">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blinds(horizontal)">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blinds(horizontal)">
                                      <p:cBhvr>
                                        <p:cTn id="2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p:bldP spid="59"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ext Box 4"/>
          <p:cNvSpPr txBox="1">
            <a:spLocks noChangeArrowheads="1"/>
          </p:cNvSpPr>
          <p:nvPr/>
        </p:nvSpPr>
        <p:spPr bwMode="auto">
          <a:xfrm>
            <a:off x="756082" y="1412776"/>
            <a:ext cx="7777162" cy="2158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defRPr kumimoji="1" sz="2800">
                <a:solidFill>
                  <a:srgbClr val="000000"/>
                </a:solidFill>
                <a:latin typeface="宋体" panose="02010600030101010101" pitchFamily="2" charset="-122"/>
                <a:ea typeface="宋体" panose="02010600030101010101" pitchFamily="2" charset="-122"/>
              </a:defRPr>
            </a:lvl1pPr>
            <a:lvl2pPr marL="742950" indent="-285750" algn="just">
              <a:defRPr kumimoji="1" sz="2800">
                <a:solidFill>
                  <a:srgbClr val="000000"/>
                </a:solidFill>
                <a:latin typeface="宋体" panose="02010600030101010101" pitchFamily="2" charset="-122"/>
                <a:ea typeface="宋体" panose="02010600030101010101" pitchFamily="2" charset="-122"/>
              </a:defRPr>
            </a:lvl2pPr>
            <a:lvl3pPr marL="1143000" indent="-228600" algn="just">
              <a:defRPr kumimoji="1" sz="2800">
                <a:solidFill>
                  <a:srgbClr val="000000"/>
                </a:solidFill>
                <a:latin typeface="宋体" panose="02010600030101010101" pitchFamily="2" charset="-122"/>
                <a:ea typeface="宋体" panose="02010600030101010101" pitchFamily="2" charset="-122"/>
              </a:defRPr>
            </a:lvl3pPr>
            <a:lvl4pPr marL="1600200" indent="-228600" algn="just">
              <a:defRPr kumimoji="1" sz="2800">
                <a:solidFill>
                  <a:srgbClr val="000000"/>
                </a:solidFill>
                <a:latin typeface="宋体" panose="02010600030101010101" pitchFamily="2" charset="-122"/>
                <a:ea typeface="宋体" panose="02010600030101010101" pitchFamily="2" charset="-122"/>
              </a:defRPr>
            </a:lvl4pPr>
            <a:lvl5pPr marL="2057400" indent="-228600" algn="just">
              <a:defRPr kumimoji="1" sz="2800">
                <a:solidFill>
                  <a:srgbClr val="000000"/>
                </a:solidFill>
                <a:latin typeface="宋体" panose="02010600030101010101" pitchFamily="2" charset="-122"/>
                <a:ea typeface="宋体" panose="02010600030101010101" pitchFamily="2" charset="-122"/>
              </a:defRPr>
            </a:lvl5pPr>
            <a:lvl6pPr marL="25146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6pPr>
            <a:lvl7pPr marL="29718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7pPr>
            <a:lvl8pPr marL="34290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8pPr>
            <a:lvl9pPr marL="38862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9pPr>
          </a:lstStyle>
          <a:p>
            <a:pPr>
              <a:lnSpc>
                <a:spcPct val="120000"/>
              </a:lnSpc>
            </a:pPr>
            <a:r>
              <a:rPr lang="en-US" altLang="zh-CN" dirty="0" smtClean="0">
                <a:solidFill>
                  <a:schemeClr val="tx1"/>
                </a:solidFill>
                <a:latin typeface="Times New Roman" panose="02020603050405020304" pitchFamily="18" charset="0"/>
              </a:rPr>
              <a:t>       </a:t>
            </a:r>
            <a:r>
              <a:rPr lang="zh-CN" altLang="en-US" dirty="0" smtClean="0">
                <a:solidFill>
                  <a:schemeClr val="tx1"/>
                </a:solidFill>
                <a:latin typeface="Times New Roman" panose="02020603050405020304" pitchFamily="18" charset="0"/>
              </a:rPr>
              <a:t>本征半导体</a:t>
            </a:r>
            <a:r>
              <a:rPr lang="zh-CN" altLang="en-US" dirty="0" smtClean="0">
                <a:solidFill>
                  <a:srgbClr val="FF0000"/>
                </a:solidFill>
                <a:latin typeface="Times New Roman" panose="02020603050405020304" pitchFamily="18" charset="0"/>
              </a:rPr>
              <a:t>载流子的浓度</a:t>
            </a:r>
            <a:r>
              <a:rPr lang="zh-CN" altLang="en-US" dirty="0" smtClean="0">
                <a:solidFill>
                  <a:schemeClr val="tx1"/>
                </a:solidFill>
                <a:latin typeface="Times New Roman" panose="02020603050405020304" pitchFamily="18" charset="0"/>
              </a:rPr>
              <a:t>跟</a:t>
            </a:r>
            <a:r>
              <a:rPr lang="zh-CN" altLang="en-US" dirty="0" smtClean="0">
                <a:solidFill>
                  <a:srgbClr val="FF0000"/>
                </a:solidFill>
                <a:latin typeface="Times New Roman" panose="02020603050405020304" pitchFamily="18" charset="0"/>
              </a:rPr>
              <a:t>环境温度</a:t>
            </a:r>
            <a:r>
              <a:rPr lang="zh-CN" altLang="en-US" dirty="0" smtClean="0">
                <a:solidFill>
                  <a:schemeClr val="tx1"/>
                </a:solidFill>
                <a:latin typeface="Times New Roman" panose="02020603050405020304" pitchFamily="18" charset="0"/>
              </a:rPr>
              <a:t>有关，环境温度升高时，热运动加剧，本征激发产生的电子空穴对增多，载流子浓度升高，导电性能增强。反之相反。</a:t>
            </a:r>
            <a:endParaRPr lang="zh-CN" altLang="en-US" dirty="0" smtClean="0">
              <a:solidFill>
                <a:schemeClr val="tx1"/>
              </a:solidFill>
              <a:latin typeface="Times New Roman" panose="02020603050405020304" pitchFamily="18" charset="0"/>
            </a:endParaRPr>
          </a:p>
        </p:txBody>
      </p:sp>
      <p:sp>
        <p:nvSpPr>
          <p:cNvPr id="2" name="Text Box 4"/>
          <p:cNvSpPr txBox="1">
            <a:spLocks noChangeArrowheads="1"/>
          </p:cNvSpPr>
          <p:nvPr/>
        </p:nvSpPr>
        <p:spPr bwMode="auto">
          <a:xfrm>
            <a:off x="756082" y="3995956"/>
            <a:ext cx="7777162" cy="164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defRPr kumimoji="1" sz="2800">
                <a:solidFill>
                  <a:srgbClr val="000000"/>
                </a:solidFill>
                <a:latin typeface="宋体" panose="02010600030101010101" pitchFamily="2" charset="-122"/>
                <a:ea typeface="宋体" panose="02010600030101010101" pitchFamily="2" charset="-122"/>
              </a:defRPr>
            </a:lvl1pPr>
            <a:lvl2pPr marL="742950" indent="-285750" algn="just">
              <a:defRPr kumimoji="1" sz="2800">
                <a:solidFill>
                  <a:srgbClr val="000000"/>
                </a:solidFill>
                <a:latin typeface="宋体" panose="02010600030101010101" pitchFamily="2" charset="-122"/>
                <a:ea typeface="宋体" panose="02010600030101010101" pitchFamily="2" charset="-122"/>
              </a:defRPr>
            </a:lvl2pPr>
            <a:lvl3pPr marL="1143000" indent="-228600" algn="just">
              <a:defRPr kumimoji="1" sz="2800">
                <a:solidFill>
                  <a:srgbClr val="000000"/>
                </a:solidFill>
                <a:latin typeface="宋体" panose="02010600030101010101" pitchFamily="2" charset="-122"/>
                <a:ea typeface="宋体" panose="02010600030101010101" pitchFamily="2" charset="-122"/>
              </a:defRPr>
            </a:lvl3pPr>
            <a:lvl4pPr marL="1600200" indent="-228600" algn="just">
              <a:defRPr kumimoji="1" sz="2800">
                <a:solidFill>
                  <a:srgbClr val="000000"/>
                </a:solidFill>
                <a:latin typeface="宋体" panose="02010600030101010101" pitchFamily="2" charset="-122"/>
                <a:ea typeface="宋体" panose="02010600030101010101" pitchFamily="2" charset="-122"/>
              </a:defRPr>
            </a:lvl4pPr>
            <a:lvl5pPr marL="2057400" indent="-228600" algn="just">
              <a:defRPr kumimoji="1" sz="2800">
                <a:solidFill>
                  <a:srgbClr val="000000"/>
                </a:solidFill>
                <a:latin typeface="宋体" panose="02010600030101010101" pitchFamily="2" charset="-122"/>
                <a:ea typeface="宋体" panose="02010600030101010101" pitchFamily="2" charset="-122"/>
              </a:defRPr>
            </a:lvl5pPr>
            <a:lvl6pPr marL="25146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6pPr>
            <a:lvl7pPr marL="29718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7pPr>
            <a:lvl8pPr marL="34290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8pPr>
            <a:lvl9pPr marL="38862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9pPr>
          </a:lstStyle>
          <a:p>
            <a:pPr>
              <a:lnSpc>
                <a:spcPct val="120000"/>
              </a:lnSpc>
            </a:pPr>
            <a:r>
              <a:rPr lang="zh-CN" altLang="en-US" dirty="0" smtClean="0">
                <a:solidFill>
                  <a:schemeClr val="tx1"/>
                </a:solidFill>
                <a:latin typeface="Times New Roman" panose="02020603050405020304" pitchFamily="18" charset="0"/>
              </a:rPr>
              <a:t> </a:t>
            </a:r>
            <a:r>
              <a:rPr lang="en-US" altLang="zh-CN" dirty="0" smtClean="0">
                <a:solidFill>
                  <a:schemeClr val="tx1"/>
                </a:solidFill>
                <a:latin typeface="Times New Roman" panose="02020603050405020304" pitchFamily="18" charset="0"/>
              </a:rPr>
              <a:t>      </a:t>
            </a:r>
            <a:r>
              <a:rPr lang="zh-CN" altLang="en-US" dirty="0" smtClean="0">
                <a:solidFill>
                  <a:schemeClr val="tx1"/>
                </a:solidFill>
                <a:latin typeface="Times New Roman" panose="02020603050405020304" pitchFamily="18" charset="0"/>
              </a:rPr>
              <a:t>半导体材料对温度的敏感，既可以用来制作热敏和光敏器件，又是造成半导体器件温度稳定性差的原因。</a:t>
            </a:r>
            <a:endParaRPr lang="zh-CN" altLang="en-US" dirty="0" smtClean="0">
              <a:solidFill>
                <a:schemeClr val="tx1"/>
              </a:solidFill>
              <a:latin typeface="Times New Roman" panose="02020603050405020304" pitchFamily="18" charset="0"/>
            </a:endParaRPr>
          </a:p>
        </p:txBody>
      </p:sp>
      <p:sp>
        <p:nvSpPr>
          <p:cNvPr id="3" name="灯片编号占位符 2"/>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79512" y="593726"/>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lst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5pPr>
            <a:lvl6pPr marL="4572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6pPr>
            <a:lvl7pPr marL="9144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7pPr>
            <a:lvl8pPr marL="13716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8pPr>
            <a:lvl9pPr marL="18288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9pPr>
          </a:lstStyle>
          <a:p>
            <a:pPr marL="0" marR="0" lvl="0" indent="0" algn="l" defTabSz="914400" rtl="0" eaLnBrk="1" fontAlgn="base" latinLnBrk="0" hangingPunct="1">
              <a:lnSpc>
                <a:spcPct val="70000"/>
              </a:lnSpc>
              <a:spcBef>
                <a:spcPct val="0"/>
              </a:spcBef>
              <a:spcAft>
                <a:spcPct val="0"/>
              </a:spcAft>
              <a:buClrTx/>
              <a:buSzTx/>
              <a:buFontTx/>
              <a:buNone/>
              <a:defRPr/>
            </a:pPr>
            <a:r>
              <a:rPr kumimoji="1" lang="zh-CN" altLang="en-US" sz="280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rPr>
              <a:t> </a:t>
            </a:r>
            <a:r>
              <a:rPr kumimoji="1" lang="zh-CN" altLang="en-US" sz="2800" b="0" i="0" u="sng" strike="noStrike" kern="1200" cap="none" spc="0" normalizeH="0" baseline="0" dirty="0" smtClean="0">
                <a:solidFill>
                  <a:srgbClr val="0000FF"/>
                </a:solidFill>
                <a:latin typeface="黑体" panose="02010609060101010101" pitchFamily="49" charset="-122"/>
                <a:ea typeface="黑体" panose="02010609060101010101" pitchFamily="49" charset="-122"/>
                <a:cs typeface="+mn-cs"/>
              </a:rPr>
              <a:t>(2)N沟道耗尽型MOSFET</a:t>
            </a:r>
            <a:br>
              <a:rPr kumimoji="1" lang="en-US" altLang="zh-CN" sz="2800" i="0" u="none" strike="noStrike" kern="1200" cap="none" spc="0" normalizeH="0" baseline="0" noProof="0" dirty="0" smtClean="0">
                <a:ln>
                  <a:noFill/>
                </a:ln>
                <a:solidFill>
                  <a:srgbClr val="FF6600"/>
                </a:solidFill>
                <a:effectLst/>
                <a:uLnTx/>
                <a:uFillTx/>
                <a:latin typeface="黑体" panose="02010609060101010101" pitchFamily="49" charset="-122"/>
                <a:ea typeface="黑体" panose="02010609060101010101" pitchFamily="49" charset="-122"/>
              </a:rPr>
            </a:br>
            <a:endParaRPr kumimoji="1" lang="zh-CN" altLang="en-US" sz="280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endParaRPr>
          </a:p>
        </p:txBody>
      </p:sp>
      <p:sp>
        <p:nvSpPr>
          <p:cNvPr id="4" name="Text Box 13"/>
          <p:cNvSpPr txBox="1">
            <a:spLocks noChangeArrowheads="1"/>
          </p:cNvSpPr>
          <p:nvPr/>
        </p:nvSpPr>
        <p:spPr bwMode="auto">
          <a:xfrm>
            <a:off x="514400" y="1242467"/>
            <a:ext cx="8001000" cy="1576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nSpc>
                <a:spcPct val="115000"/>
              </a:lnSpc>
              <a:spcBef>
                <a:spcPct val="0"/>
              </a:spcBef>
              <a:buClrTx/>
              <a:buSzTx/>
              <a:buFontTx/>
              <a:buNone/>
            </a:pPr>
            <a:r>
              <a:rPr lang="zh-CN" altLang="zh-CN" dirty="0">
                <a:solidFill>
                  <a:srgbClr val="010002"/>
                </a:solidFill>
                <a:latin typeface="Times New Roman" panose="02020603050405020304" pitchFamily="18" charset="0"/>
              </a:rPr>
              <a:t>        </a:t>
            </a:r>
            <a:r>
              <a:rPr lang="en-US" altLang="zh-CN" dirty="0">
                <a:solidFill>
                  <a:schemeClr val="tx1"/>
                </a:solidFill>
                <a:latin typeface="Times New Roman" panose="02020603050405020304" pitchFamily="18" charset="0"/>
              </a:rPr>
              <a:t>N </a:t>
            </a:r>
            <a:r>
              <a:rPr lang="zh-CN" altLang="en-US" dirty="0">
                <a:solidFill>
                  <a:schemeClr val="tx1"/>
                </a:solidFill>
                <a:latin typeface="Times New Roman" panose="02020603050405020304" pitchFamily="18" charset="0"/>
              </a:rPr>
              <a:t>沟道</a:t>
            </a:r>
            <a:r>
              <a:rPr lang="zh-CN" altLang="en-US" dirty="0">
                <a:solidFill>
                  <a:schemeClr val="tx1"/>
                </a:solidFill>
                <a:highlight>
                  <a:srgbClr val="FFFF00"/>
                </a:highlight>
                <a:latin typeface="Times New Roman" panose="02020603050405020304" pitchFamily="18" charset="0"/>
              </a:rPr>
              <a:t>耗尽型</a:t>
            </a:r>
            <a:r>
              <a:rPr lang="en-US" altLang="zh-CN" dirty="0">
                <a:solidFill>
                  <a:schemeClr val="tx1"/>
                </a:solidFill>
                <a:latin typeface="Times New Roman" panose="02020603050405020304" pitchFamily="18" charset="0"/>
              </a:rPr>
              <a:t> MOSFET </a:t>
            </a:r>
            <a:r>
              <a:rPr lang="zh-CN" altLang="en-US" dirty="0">
                <a:solidFill>
                  <a:schemeClr val="tx1"/>
                </a:solidFill>
                <a:latin typeface="Times New Roman" panose="02020603050405020304" pitchFamily="18" charset="0"/>
              </a:rPr>
              <a:t>的结构和符号</a:t>
            </a:r>
            <a:r>
              <a:rPr lang="zh-CN" altLang="en-US" dirty="0" smtClean="0">
                <a:solidFill>
                  <a:schemeClr val="tx1"/>
                </a:solidFill>
                <a:latin typeface="Times New Roman" panose="02020603050405020304" pitchFamily="18" charset="0"/>
              </a:rPr>
              <a:t>如</a:t>
            </a:r>
            <a:r>
              <a:rPr lang="zh-CN" altLang="en-US" dirty="0">
                <a:solidFill>
                  <a:schemeClr val="tx1"/>
                </a:solidFill>
                <a:latin typeface="Times New Roman" panose="02020603050405020304" pitchFamily="18" charset="0"/>
              </a:rPr>
              <a:t>下图</a:t>
            </a:r>
            <a:r>
              <a:rPr lang="zh-CN" altLang="en-US" dirty="0" smtClean="0">
                <a:solidFill>
                  <a:schemeClr val="tx1"/>
                </a:solidFill>
                <a:latin typeface="Times New Roman" panose="02020603050405020304" pitchFamily="18" charset="0"/>
              </a:rPr>
              <a:t>所</a:t>
            </a:r>
            <a:r>
              <a:rPr lang="zh-CN" altLang="en-US" dirty="0">
                <a:solidFill>
                  <a:schemeClr val="tx1"/>
                </a:solidFill>
                <a:latin typeface="Times New Roman" panose="02020603050405020304" pitchFamily="18" charset="0"/>
              </a:rPr>
              <a:t>示，它是在栅极下方的</a:t>
            </a:r>
            <a:r>
              <a:rPr lang="en-US" altLang="zh-CN" dirty="0">
                <a:solidFill>
                  <a:schemeClr val="tx1"/>
                </a:solidFill>
                <a:latin typeface="Times New Roman" panose="02020603050405020304" pitchFamily="18" charset="0"/>
              </a:rPr>
              <a:t> SiO</a:t>
            </a:r>
            <a:r>
              <a:rPr lang="en-US" altLang="zh-CN" sz="2400" baseline="-16000" dirty="0">
                <a:solidFill>
                  <a:schemeClr val="tx1"/>
                </a:solidFill>
                <a:latin typeface="Times New Roman" panose="02020603050405020304" pitchFamily="18" charset="0"/>
              </a:rPr>
              <a:t>2 </a:t>
            </a:r>
            <a:r>
              <a:rPr lang="zh-CN" altLang="en-US" dirty="0">
                <a:solidFill>
                  <a:schemeClr val="tx1"/>
                </a:solidFill>
                <a:latin typeface="Times New Roman" panose="02020603050405020304" pitchFamily="18" charset="0"/>
              </a:rPr>
              <a:t>绝缘层中掺入了大量的</a:t>
            </a:r>
            <a:r>
              <a:rPr lang="zh-CN" altLang="en-US" b="1" dirty="0">
                <a:solidFill>
                  <a:srgbClr val="FF0000"/>
                </a:solidFill>
                <a:latin typeface="Times New Roman" panose="02020603050405020304" pitchFamily="18" charset="0"/>
              </a:rPr>
              <a:t>金属正离子</a:t>
            </a:r>
            <a:r>
              <a:rPr lang="zh-CN" altLang="en-US" dirty="0">
                <a:solidFill>
                  <a:schemeClr val="tx1"/>
                </a:solidFill>
                <a:latin typeface="Times New Roman" panose="02020603050405020304" pitchFamily="18" charset="0"/>
              </a:rPr>
              <a:t>。</a:t>
            </a:r>
            <a:endParaRPr lang="zh-CN" altLang="en-US" sz="2400" dirty="0">
              <a:solidFill>
                <a:schemeClr val="tx1"/>
              </a:solidFill>
              <a:latin typeface="Times New Roman" panose="02020603050405020304" pitchFamily="18" charset="0"/>
            </a:endParaRPr>
          </a:p>
        </p:txBody>
      </p:sp>
      <p:sp>
        <p:nvSpPr>
          <p:cNvPr id="6" name="灯片编号占位符 5"/>
          <p:cNvSpPr>
            <a:spLocks noGrp="1"/>
          </p:cNvSpPr>
          <p:nvPr>
            <p:ph type="sldNum" sz="quarter" idx="12"/>
          </p:nvPr>
        </p:nvSpPr>
        <p:spPr/>
        <p:txBody>
          <a:bodyPr/>
          <a:p>
            <a:fld id="{9A0DB2DC-4C9A-4742-B13C-FB6460FD3503}" type="slidenum">
              <a:rPr lang="zh-CN" altLang="en-US" dirty="0"/>
            </a:fld>
            <a:endParaRPr lang="zh-CN" altLang="en-US" dirty="0"/>
          </a:p>
        </p:txBody>
      </p:sp>
      <p:sp>
        <p:nvSpPr>
          <p:cNvPr id="9" name="文本框 8"/>
          <p:cNvSpPr txBox="1"/>
          <p:nvPr/>
        </p:nvSpPr>
        <p:spPr>
          <a:xfrm>
            <a:off x="3132455" y="6237605"/>
            <a:ext cx="4216400" cy="497205"/>
          </a:xfrm>
          <a:prstGeom prst="rect">
            <a:avLst/>
          </a:prstGeom>
          <a:noFill/>
        </p:spPr>
        <p:txBody>
          <a:bodyPr wrap="square" rtlCol="0" anchor="t">
            <a:spAutoFit/>
          </a:bodyPr>
          <a:p>
            <a:pPr marL="0" indent="0">
              <a:lnSpc>
                <a:spcPct val="110000"/>
              </a:lnSpc>
              <a:buNone/>
            </a:pPr>
            <a:r>
              <a:rPr lang="en-US" altLang="zh-CN" noProof="0" dirty="0" smtClean="0">
                <a:ln>
                  <a:noFill/>
                </a:ln>
                <a:solidFill>
                  <a:srgbClr val="F52950"/>
                </a:solidFill>
                <a:effectLst/>
                <a:uLnTx/>
                <a:uFillTx/>
                <a:sym typeface="+mn-ea"/>
              </a:rPr>
              <a:t>N</a:t>
            </a:r>
            <a:r>
              <a:rPr lang="zh-CN" altLang="en-US" noProof="0" dirty="0" smtClean="0">
                <a:ln>
                  <a:noFill/>
                </a:ln>
                <a:solidFill>
                  <a:srgbClr val="F52950"/>
                </a:solidFill>
                <a:effectLst/>
                <a:uLnTx/>
                <a:uFillTx/>
                <a:sym typeface="+mn-ea"/>
              </a:rPr>
              <a:t>沟道耗尽型</a:t>
            </a:r>
            <a:r>
              <a:rPr lang="en-US" altLang="zh-CN" noProof="0" dirty="0" smtClean="0">
                <a:ln>
                  <a:noFill/>
                </a:ln>
                <a:solidFill>
                  <a:srgbClr val="F52950"/>
                </a:solidFill>
                <a:effectLst/>
                <a:uLnTx/>
                <a:uFillTx/>
                <a:sym typeface="+mn-ea"/>
              </a:rPr>
              <a:t>MOSFET</a:t>
            </a:r>
            <a:endParaRPr lang="zh-CN" altLang="en-US" sz="2400" b="1" dirty="0" smtClean="0">
              <a:latin typeface="Times New Roman" panose="02020603050405020304" pitchFamily="18" charset="0"/>
              <a:cs typeface="Times New Roman" panose="02020603050405020304" pitchFamily="18" charset="0"/>
            </a:endParaRPr>
          </a:p>
        </p:txBody>
      </p:sp>
      <p:sp>
        <p:nvSpPr>
          <p:cNvPr id="10" name="Text Box 13"/>
          <p:cNvSpPr txBox="1">
            <a:spLocks noChangeArrowheads="1"/>
          </p:cNvSpPr>
          <p:nvPr/>
        </p:nvSpPr>
        <p:spPr bwMode="auto">
          <a:xfrm>
            <a:off x="514350" y="2247265"/>
            <a:ext cx="8033385" cy="1576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nSpc>
                <a:spcPct val="115000"/>
              </a:lnSpc>
              <a:spcBef>
                <a:spcPct val="0"/>
              </a:spcBef>
              <a:buClrTx/>
              <a:buSzTx/>
              <a:buFontTx/>
              <a:buNone/>
            </a:pPr>
            <a:r>
              <a:rPr lang="en-US" altLang="zh-CN" dirty="0">
                <a:solidFill>
                  <a:schemeClr val="tx1"/>
                </a:solidFill>
                <a:latin typeface="Times New Roman" panose="02020603050405020304" pitchFamily="18" charset="0"/>
              </a:rPr>
              <a:t>                                </a:t>
            </a:r>
            <a:r>
              <a:rPr lang="zh-CN" altLang="en-US" dirty="0">
                <a:solidFill>
                  <a:schemeClr val="tx1"/>
                </a:solidFill>
                <a:latin typeface="Times New Roman" panose="02020603050405020304" pitchFamily="18" charset="0"/>
              </a:rPr>
              <a:t>所以当</a:t>
            </a:r>
            <a:r>
              <a:rPr lang="en-US" altLang="zh-CN" dirty="0">
                <a:solidFill>
                  <a:schemeClr val="tx1"/>
                </a:solidFill>
                <a:latin typeface="Times New Roman" panose="02020603050405020304" pitchFamily="18" charset="0"/>
              </a:rPr>
              <a:t> </a:t>
            </a:r>
            <a:r>
              <a:rPr lang="en-US" altLang="zh-CN"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baseline="-25000" dirty="0">
                <a:solidFill>
                  <a:schemeClr val="tx1"/>
                </a:solidFill>
                <a:latin typeface="Times New Roman" panose="02020603050405020304" pitchFamily="18" charset="0"/>
              </a:rPr>
              <a:t> </a:t>
            </a:r>
            <a:r>
              <a:rPr lang="en-US" altLang="zh-CN" dirty="0">
                <a:solidFill>
                  <a:schemeClr val="tx1"/>
                </a:solidFill>
                <a:latin typeface="Times New Roman" panose="02020603050405020304" pitchFamily="18" charset="0"/>
              </a:rPr>
              <a:t>= 0 </a:t>
            </a:r>
            <a:r>
              <a:rPr lang="zh-CN" altLang="en-US" dirty="0">
                <a:solidFill>
                  <a:schemeClr val="tx1"/>
                </a:solidFill>
                <a:latin typeface="Times New Roman" panose="02020603050405020304" pitchFamily="18" charset="0"/>
              </a:rPr>
              <a:t>时，这些正离子已经在感应出反型层，在漏源之间形成了沟道。于是只要有漏源电压，就有漏极电流存在。</a:t>
            </a:r>
            <a:endParaRPr lang="zh-CN" altLang="en-US" sz="2400" dirty="0">
              <a:solidFill>
                <a:schemeClr val="tx1"/>
              </a:solidFill>
              <a:latin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1908175" y="3717290"/>
            <a:ext cx="2405380" cy="2409825"/>
          </a:xfrm>
          <a:prstGeom prst="rect">
            <a:avLst/>
          </a:prstGeom>
        </p:spPr>
      </p:pic>
      <p:pic>
        <p:nvPicPr>
          <p:cNvPr id="139274" name="图片 139273" descr="Dz010413"/>
          <p:cNvPicPr>
            <a:picLocks noChangeAspect="1"/>
          </p:cNvPicPr>
          <p:nvPr/>
        </p:nvPicPr>
        <p:blipFill>
          <a:blip r:embed="rId3"/>
          <a:srcRect t="55739" r="86011" b="36064"/>
          <a:stretch>
            <a:fillRect/>
          </a:stretch>
        </p:blipFill>
        <p:spPr>
          <a:xfrm>
            <a:off x="5257483" y="4220528"/>
            <a:ext cx="1295400" cy="1295400"/>
          </a:xfrm>
          <a:prstGeom prst="rect">
            <a:avLst/>
          </a:prstGeom>
          <a:noFill/>
          <a:ln w="9525">
            <a:noFill/>
          </a:ln>
        </p:spPr>
      </p:pic>
      <p:grpSp>
        <p:nvGrpSpPr>
          <p:cNvPr id="32" name="组合 31"/>
          <p:cNvGrpSpPr/>
          <p:nvPr/>
        </p:nvGrpSpPr>
        <p:grpSpPr>
          <a:xfrm>
            <a:off x="2241550" y="4756150"/>
            <a:ext cx="1786890" cy="334645"/>
            <a:chOff x="4551" y="8356"/>
            <a:chExt cx="3940" cy="724"/>
          </a:xfrm>
        </p:grpSpPr>
        <p:grpSp>
          <p:nvGrpSpPr>
            <p:cNvPr id="27" name="组合 26"/>
            <p:cNvGrpSpPr/>
            <p:nvPr/>
          </p:nvGrpSpPr>
          <p:grpSpPr>
            <a:xfrm>
              <a:off x="7255" y="8405"/>
              <a:ext cx="1236" cy="670"/>
              <a:chOff x="2444" y="2692"/>
              <a:chExt cx="1236" cy="670"/>
            </a:xfrm>
            <a:solidFill>
              <a:srgbClr val="DE0BF1">
                <a:alpha val="30000"/>
              </a:srgbClr>
            </a:solidFill>
          </p:grpSpPr>
          <p:sp>
            <p:nvSpPr>
              <p:cNvPr id="28" name="矩形 27"/>
              <p:cNvSpPr/>
              <p:nvPr>
                <p:custDataLst>
                  <p:tags r:id="rId4"/>
                </p:custDataLst>
              </p:nvPr>
            </p:nvSpPr>
            <p:spPr>
              <a:xfrm>
                <a:off x="2444" y="2974"/>
                <a:ext cx="212" cy="2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矩形 28"/>
              <p:cNvSpPr/>
              <p:nvPr>
                <p:custDataLst>
                  <p:tags r:id="rId5"/>
                </p:custDataLst>
              </p:nvPr>
            </p:nvSpPr>
            <p:spPr>
              <a:xfrm>
                <a:off x="3490" y="2692"/>
                <a:ext cx="190" cy="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矩形 29"/>
              <p:cNvSpPr/>
              <p:nvPr>
                <p:custDataLst>
                  <p:tags r:id="rId6"/>
                </p:custDataLst>
              </p:nvPr>
            </p:nvSpPr>
            <p:spPr>
              <a:xfrm>
                <a:off x="2653" y="3151"/>
                <a:ext cx="894" cy="2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1" name="组合 30"/>
            <p:cNvGrpSpPr/>
            <p:nvPr/>
          </p:nvGrpSpPr>
          <p:grpSpPr>
            <a:xfrm>
              <a:off x="4551" y="8356"/>
              <a:ext cx="1217" cy="724"/>
              <a:chOff x="2138" y="2669"/>
              <a:chExt cx="1217" cy="724"/>
            </a:xfrm>
            <a:solidFill>
              <a:srgbClr val="DE0BF1">
                <a:alpha val="30000"/>
              </a:srgbClr>
            </a:solidFill>
          </p:grpSpPr>
          <p:sp>
            <p:nvSpPr>
              <p:cNvPr id="41" name="矩形 40"/>
              <p:cNvSpPr/>
              <p:nvPr>
                <p:custDataLst>
                  <p:tags r:id="rId7"/>
                </p:custDataLst>
              </p:nvPr>
            </p:nvSpPr>
            <p:spPr>
              <a:xfrm>
                <a:off x="2138" y="2669"/>
                <a:ext cx="215" cy="6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矩形 41"/>
              <p:cNvSpPr/>
              <p:nvPr>
                <p:custDataLst>
                  <p:tags r:id="rId8"/>
                </p:custDataLst>
              </p:nvPr>
            </p:nvSpPr>
            <p:spPr>
              <a:xfrm>
                <a:off x="3196" y="2977"/>
                <a:ext cx="159" cy="3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矩形 42"/>
              <p:cNvSpPr/>
              <p:nvPr>
                <p:custDataLst>
                  <p:tags r:id="rId9"/>
                </p:custDataLst>
              </p:nvPr>
            </p:nvSpPr>
            <p:spPr>
              <a:xfrm>
                <a:off x="2225" y="3173"/>
                <a:ext cx="971" cy="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4" name="矩形 43"/>
            <p:cNvSpPr/>
            <p:nvPr>
              <p:custDataLst>
                <p:tags r:id="rId10"/>
              </p:custDataLst>
            </p:nvPr>
          </p:nvSpPr>
          <p:spPr>
            <a:xfrm>
              <a:off x="5745" y="8693"/>
              <a:ext cx="1529" cy="153"/>
            </a:xfrm>
            <a:prstGeom prst="rect">
              <a:avLst/>
            </a:prstGeom>
            <a:solidFill>
              <a:srgbClr val="DE0BF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39274"/>
                                        </p:tgtEl>
                                        <p:attrNameLst>
                                          <p:attrName>style.visibility</p:attrName>
                                        </p:attrNameLst>
                                      </p:cBhvr>
                                      <p:to>
                                        <p:strVal val="visible"/>
                                      </p:to>
                                    </p:set>
                                    <p:animEffect transition="in" filter="blinds(horizontal)">
                                      <p:cBhvr>
                                        <p:cTn id="11" dur="500"/>
                                        <p:tgtEl>
                                          <p:spTgt spid="139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p>
            <a:fld id="{9A0DB2DC-4C9A-4742-B13C-FB6460FD3503}" type="slidenum">
              <a:rPr lang="zh-CN" altLang="en-US" dirty="0"/>
            </a:fld>
            <a:endParaRPr lang="zh-CN" altLang="en-US" dirty="0"/>
          </a:p>
        </p:txBody>
      </p:sp>
      <p:graphicFrame>
        <p:nvGraphicFramePr>
          <p:cNvPr id="7" name="Object 15"/>
          <p:cNvGraphicFramePr>
            <a:graphicFrameLocks noChangeAspect="1"/>
          </p:cNvGraphicFramePr>
          <p:nvPr/>
        </p:nvGraphicFramePr>
        <p:xfrm>
          <a:off x="838200" y="822325"/>
          <a:ext cx="4038600" cy="3249613"/>
        </p:xfrm>
        <a:graphic>
          <a:graphicData uri="http://schemas.openxmlformats.org/presentationml/2006/ole">
            <mc:AlternateContent xmlns:mc="http://schemas.openxmlformats.org/markup-compatibility/2006">
              <mc:Choice xmlns:v="urn:schemas-microsoft-com:vml" Requires="v">
                <p:oleObj spid="_x0000_s78891" name="BMP 图象" r:id="rId1" imgW="2918460" imgH="2359660" progId="Paint.Picture">
                  <p:embed/>
                </p:oleObj>
              </mc:Choice>
              <mc:Fallback>
                <p:oleObj name="BMP 图象" r:id="rId1" imgW="2918460" imgH="2359660" progId="Paint.Picture">
                  <p:embed/>
                  <p:pic>
                    <p:nvPicPr>
                      <p:cNvPr id="0" name="图片 788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822325"/>
                        <a:ext cx="4038600" cy="324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3"/>
          <p:cNvSpPr txBox="1">
            <a:spLocks noChangeArrowheads="1"/>
          </p:cNvSpPr>
          <p:nvPr/>
        </p:nvSpPr>
        <p:spPr bwMode="auto">
          <a:xfrm>
            <a:off x="257175" y="4551680"/>
            <a:ext cx="8327390" cy="1102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20000"/>
              </a:lnSpc>
              <a:spcBef>
                <a:spcPct val="2000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       当</a:t>
            </a:r>
            <a:r>
              <a:rPr kumimoji="1" lang="en-US" altLang="zh-CN"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 </a:t>
            </a:r>
            <a:r>
              <a:rPr lang="en-US" altLang="zh-CN"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kumimoji="1" lang="en-US" altLang="zh-CN" sz="2800" b="0" i="0" u="none" strike="noStrike" kern="1200" cap="none" spc="0" normalizeH="0" baseline="-25000" noProof="0" dirty="0" smtClean="0">
                <a:ln>
                  <a:noFill/>
                </a:ln>
                <a:solidFill>
                  <a:schemeClr val="tx1"/>
                </a:solidFill>
                <a:effectLst/>
                <a:uLnTx/>
                <a:uFillTx/>
                <a:latin typeface="Times New Roman" panose="02020603050405020304" pitchFamily="18" charset="0"/>
                <a:ea typeface="宋体" panose="02010600030101010101" pitchFamily="2" charset="-122"/>
              </a:rPr>
              <a:t> </a:t>
            </a:r>
            <a:r>
              <a:rPr kumimoji="1" lang="en-US" altLang="zh-CN"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 0 </a:t>
            </a:r>
            <a:r>
              <a:rPr kumimoji="1" lang="zh-CN" altLang="en-US"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时，将使</a:t>
            </a:r>
            <a:r>
              <a:rPr kumimoji="1" lang="en-US" altLang="zh-CN"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 </a:t>
            </a:r>
            <a:r>
              <a:rPr lang="en-US" altLang="zh-CN" b="1" i="1" noProof="0" dirty="0" smtClean="0">
                <a:ln>
                  <a:noFill/>
                </a:ln>
                <a:solidFill>
                  <a:srgbClr val="FF0000"/>
                </a:solidFill>
                <a:effectLst/>
                <a:uLnTx/>
                <a:uFillTx/>
                <a:latin typeface="Times New Roman" panose="02020603050405020304" pitchFamily="18" charset="0"/>
                <a:sym typeface="+mn-ea"/>
              </a:rPr>
              <a:t>I</a:t>
            </a:r>
            <a:r>
              <a:rPr lang="en-US" altLang="zh-CN" b="1" baseline="-25000" noProof="0" dirty="0" smtClean="0">
                <a:ln>
                  <a:noFill/>
                </a:ln>
                <a:solidFill>
                  <a:srgbClr val="FF0000"/>
                </a:solidFill>
                <a:effectLst/>
                <a:uLnTx/>
                <a:uFillTx/>
                <a:latin typeface="Times New Roman" panose="02020603050405020304" pitchFamily="18" charset="0"/>
                <a:sym typeface="+mn-ea"/>
              </a:rPr>
              <a:t>D</a:t>
            </a:r>
            <a:r>
              <a:rPr kumimoji="1" lang="en-US" altLang="zh-CN" sz="2800" b="0" i="0" u="none" strike="noStrike" kern="1200" cap="none" spc="0" normalizeH="0" baseline="-25000" noProof="0" dirty="0" smtClean="0">
                <a:ln>
                  <a:noFill/>
                </a:ln>
                <a:solidFill>
                  <a:schemeClr val="tx1"/>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进一步增加。</a:t>
            </a:r>
            <a:r>
              <a:rPr lang="en-US" altLang="zh-CN"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kumimoji="1" lang="en-US" altLang="zh-CN" sz="2800" b="0" i="0" u="none" strike="noStrike" kern="1200" cap="none" spc="0" normalizeH="0" baseline="-25000" noProof="0" dirty="0" smtClean="0">
                <a:ln>
                  <a:noFill/>
                </a:ln>
                <a:solidFill>
                  <a:schemeClr val="tx1"/>
                </a:solidFill>
                <a:effectLst/>
                <a:uLnTx/>
                <a:uFillTx/>
                <a:latin typeface="Times New Roman" panose="02020603050405020304" pitchFamily="18" charset="0"/>
                <a:ea typeface="宋体" panose="02010600030101010101" pitchFamily="2" charset="-122"/>
              </a:rPr>
              <a:t> </a:t>
            </a:r>
            <a:r>
              <a:rPr kumimoji="1" lang="en-US" altLang="zh-CN"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 0</a:t>
            </a:r>
            <a:r>
              <a:rPr kumimoji="1" lang="zh-CN" altLang="en-US"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时，随着</a:t>
            </a:r>
            <a:r>
              <a:rPr kumimoji="1" lang="en-US" altLang="zh-CN"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 </a:t>
            </a:r>
            <a:r>
              <a:rPr lang="en-US" altLang="zh-CN"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kumimoji="1" lang="en-US" altLang="zh-CN" sz="2800" b="0" i="0" u="none" strike="noStrike" kern="1200" cap="none" spc="0" normalizeH="0" baseline="-25000" noProof="0" dirty="0" smtClean="0">
                <a:ln>
                  <a:noFill/>
                </a:ln>
                <a:solidFill>
                  <a:schemeClr val="tx1"/>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的减小，漏极电流逐渐减小，直至</a:t>
            </a:r>
            <a:r>
              <a:rPr kumimoji="1" lang="en-US" altLang="zh-CN"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 </a:t>
            </a:r>
            <a:r>
              <a:rPr lang="en-US" altLang="zh-CN" b="1" i="1" noProof="0" dirty="0" smtClean="0">
                <a:ln>
                  <a:noFill/>
                </a:ln>
                <a:solidFill>
                  <a:srgbClr val="FF0000"/>
                </a:solidFill>
                <a:effectLst/>
                <a:uLnTx/>
                <a:uFillTx/>
                <a:latin typeface="Times New Roman" panose="02020603050405020304" pitchFamily="18" charset="0"/>
                <a:sym typeface="+mn-ea"/>
              </a:rPr>
              <a:t>I</a:t>
            </a:r>
            <a:r>
              <a:rPr lang="en-US" altLang="zh-CN" b="1" baseline="-25000" noProof="0" dirty="0" smtClean="0">
                <a:ln>
                  <a:noFill/>
                </a:ln>
                <a:solidFill>
                  <a:srgbClr val="FF0000"/>
                </a:solidFill>
                <a:effectLst/>
                <a:uLnTx/>
                <a:uFillTx/>
                <a:latin typeface="Times New Roman" panose="02020603050405020304" pitchFamily="18" charset="0"/>
                <a:sym typeface="+mn-ea"/>
              </a:rPr>
              <a:t>D</a:t>
            </a:r>
            <a:r>
              <a:rPr kumimoji="1" lang="en-US" altLang="zh-CN" sz="2800" b="0" i="0" u="none" strike="noStrike" kern="1200" cap="none" spc="0" normalizeH="0" baseline="-25000" noProof="0" dirty="0" smtClean="0">
                <a:ln>
                  <a:noFill/>
                </a:ln>
                <a:solidFill>
                  <a:schemeClr val="tx1"/>
                </a:solidFill>
                <a:effectLst/>
                <a:uLnTx/>
                <a:uFillTx/>
                <a:latin typeface="Times New Roman" panose="02020603050405020304" pitchFamily="18" charset="0"/>
                <a:ea typeface="宋体" panose="02010600030101010101" pitchFamily="2" charset="-122"/>
              </a:rPr>
              <a:t> </a:t>
            </a:r>
            <a:r>
              <a:rPr kumimoji="1" lang="en-US" altLang="zh-CN"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 0。</a:t>
            </a:r>
            <a:endParaRPr kumimoji="1" lang="zh-CN" altLang="en-US"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endParaRPr>
          </a:p>
        </p:txBody>
      </p:sp>
      <p:sp>
        <p:nvSpPr>
          <p:cNvPr id="10" name="Rectangle 3"/>
          <p:cNvSpPr txBox="1">
            <a:spLocks noChangeArrowheads="1"/>
          </p:cNvSpPr>
          <p:nvPr/>
        </p:nvSpPr>
        <p:spPr bwMode="auto">
          <a:xfrm>
            <a:off x="257175" y="5592445"/>
            <a:ext cx="8475345" cy="11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20000"/>
              </a:lnSpc>
              <a:spcBef>
                <a:spcPct val="2000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   对应</a:t>
            </a:r>
            <a:r>
              <a:rPr kumimoji="1" lang="en-US" altLang="zh-CN"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 </a:t>
            </a:r>
            <a:r>
              <a:rPr lang="en-US" altLang="zh-CN" b="1" i="1" noProof="0" dirty="0" smtClean="0">
                <a:ln>
                  <a:noFill/>
                </a:ln>
                <a:solidFill>
                  <a:srgbClr val="FF0000"/>
                </a:solidFill>
                <a:effectLst/>
                <a:uLnTx/>
                <a:uFillTx/>
                <a:latin typeface="Times New Roman" panose="02020603050405020304" pitchFamily="18" charset="0"/>
                <a:sym typeface="+mn-ea"/>
              </a:rPr>
              <a:t>I</a:t>
            </a:r>
            <a:r>
              <a:rPr lang="en-US" altLang="zh-CN" b="1" baseline="-25000" noProof="0" dirty="0" smtClean="0">
                <a:ln>
                  <a:noFill/>
                </a:ln>
                <a:solidFill>
                  <a:srgbClr val="FF0000"/>
                </a:solidFill>
                <a:effectLst/>
                <a:uLnTx/>
                <a:uFillTx/>
                <a:latin typeface="Times New Roman" panose="02020603050405020304" pitchFamily="18" charset="0"/>
                <a:sym typeface="+mn-ea"/>
              </a:rPr>
              <a:t>D</a:t>
            </a:r>
            <a:r>
              <a:rPr kumimoji="1" lang="en-US" altLang="zh-CN" sz="2800" b="0" i="0" u="none" strike="noStrike" kern="1200" cap="none" spc="0" normalizeH="0" baseline="-25000" noProof="0" dirty="0" smtClean="0">
                <a:ln>
                  <a:noFill/>
                </a:ln>
                <a:solidFill>
                  <a:schemeClr val="tx1"/>
                </a:solidFill>
                <a:effectLst/>
                <a:uLnTx/>
                <a:uFillTx/>
                <a:latin typeface="Times New Roman" panose="02020603050405020304" pitchFamily="18" charset="0"/>
                <a:ea typeface="宋体" panose="02010600030101010101" pitchFamily="2" charset="-122"/>
              </a:rPr>
              <a:t> </a:t>
            </a:r>
            <a:r>
              <a:rPr kumimoji="1" lang="en-US" altLang="zh-CN"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 0 </a:t>
            </a:r>
            <a:r>
              <a:rPr kumimoji="1" lang="zh-CN" altLang="en-US"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的</a:t>
            </a:r>
            <a:r>
              <a:rPr kumimoji="1" lang="en-US" altLang="zh-CN"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 </a:t>
            </a:r>
            <a:r>
              <a:rPr lang="en-US" altLang="zh-CN"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baseline="-25000" noProof="0" dirty="0" smtClean="0">
                <a:ln>
                  <a:noFill/>
                </a:ln>
                <a:effectLst/>
                <a:uLnTx/>
                <a:uFillTx/>
                <a:latin typeface="Times New Roman" panose="02020603050405020304" pitchFamily="18" charset="0"/>
                <a:ea typeface="宋体" panose="02010600030101010101" pitchFamily="2" charset="-122"/>
                <a:sym typeface="+mn-ea"/>
              </a:rPr>
              <a:t>  </a:t>
            </a:r>
            <a:r>
              <a:rPr kumimoji="1" lang="zh-CN" altLang="en-US"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称为</a:t>
            </a:r>
            <a:r>
              <a:rPr kumimoji="1" lang="zh-CN" altLang="en-US" sz="2800" b="1" i="0" u="none" strike="noStrike" kern="120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rPr>
              <a:t>夹断电压</a:t>
            </a:r>
            <a:r>
              <a:rPr kumimoji="1" lang="zh-CN" altLang="en-US"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，用符号</a:t>
            </a:r>
            <a:r>
              <a:rPr kumimoji="1" lang="en-US" altLang="zh-CN" sz="2800" b="1" i="1" u="none" strike="noStrike" kern="1200" cap="none" spc="0" normalizeH="0" baseline="0" noProof="0" dirty="0" smtClean="0">
                <a:ln>
                  <a:noFill/>
                </a:ln>
                <a:solidFill>
                  <a:srgbClr val="FF0000"/>
                </a:solidFill>
                <a:effectLst/>
                <a:highlight>
                  <a:srgbClr val="00FFFF"/>
                </a:highlight>
                <a:uLnTx/>
                <a:uFillTx/>
                <a:latin typeface="Times New Roman" panose="02020603050405020304" pitchFamily="18" charset="0"/>
                <a:ea typeface="宋体" panose="02010600030101010101" pitchFamily="2" charset="-122"/>
              </a:rPr>
              <a:t>V </a:t>
            </a:r>
            <a:r>
              <a:rPr kumimoji="1" lang="en-US" altLang="zh-CN" sz="2800" b="1" i="0" u="none" strike="noStrike" kern="1200" cap="none" spc="0" normalizeH="0" baseline="-25000" noProof="0" dirty="0" smtClean="0">
                <a:ln>
                  <a:noFill/>
                </a:ln>
                <a:solidFill>
                  <a:srgbClr val="FF0000"/>
                </a:solidFill>
                <a:effectLst/>
                <a:highlight>
                  <a:srgbClr val="00FFFF"/>
                </a:highlight>
                <a:uLnTx/>
                <a:uFillTx/>
                <a:latin typeface="Times New Roman" panose="02020603050405020304" pitchFamily="18" charset="0"/>
                <a:ea typeface="宋体" panose="02010600030101010101" pitchFamily="2" charset="-122"/>
              </a:rPr>
              <a:t>GS(off)</a:t>
            </a:r>
            <a:r>
              <a:rPr kumimoji="1" lang="zh-CN" altLang="en-US"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表示，有时也用</a:t>
            </a:r>
            <a:r>
              <a:rPr kumimoji="1" lang="en-US" altLang="zh-CN"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 </a:t>
            </a:r>
            <a:r>
              <a:rPr kumimoji="1" lang="en-US" altLang="zh-CN" sz="2800" b="1" i="1" u="none" strike="noStrike" kern="1200" cap="none" spc="0" normalizeH="0" baseline="0" noProof="0" dirty="0" smtClean="0">
                <a:ln>
                  <a:noFill/>
                </a:ln>
                <a:solidFill>
                  <a:srgbClr val="FF0000"/>
                </a:solidFill>
                <a:effectLst/>
                <a:highlight>
                  <a:srgbClr val="00FFFF"/>
                </a:highlight>
                <a:uLnTx/>
                <a:uFillTx/>
                <a:latin typeface="Times New Roman" panose="02020603050405020304" pitchFamily="18" charset="0"/>
                <a:ea typeface="宋体" panose="02010600030101010101" pitchFamily="2" charset="-122"/>
              </a:rPr>
              <a:t>V </a:t>
            </a:r>
            <a:r>
              <a:rPr kumimoji="1" lang="en-US" altLang="zh-CN" sz="2800" b="1" i="0" u="none" strike="noStrike" kern="1200" cap="none" spc="0" normalizeH="0" baseline="-25000" noProof="0" dirty="0" smtClean="0">
                <a:ln>
                  <a:noFill/>
                </a:ln>
                <a:solidFill>
                  <a:srgbClr val="FF0000"/>
                </a:solidFill>
                <a:effectLst/>
                <a:highlight>
                  <a:srgbClr val="00FFFF"/>
                </a:highlight>
                <a:uLnTx/>
                <a:uFillTx/>
                <a:latin typeface="Times New Roman" panose="02020603050405020304" pitchFamily="18" charset="0"/>
                <a:ea typeface="宋体" panose="02010600030101010101" pitchFamily="2" charset="-122"/>
              </a:rPr>
              <a:t>P</a:t>
            </a:r>
            <a:r>
              <a:rPr kumimoji="1" lang="en-US" altLang="zh-CN" sz="2800" b="1" i="0" u="none" strike="noStrike" kern="1200" cap="none" spc="0" normalizeH="0" baseline="-25000" noProof="0" dirty="0" smtClean="0">
                <a:ln>
                  <a:noFill/>
                </a:ln>
                <a:solidFill>
                  <a:srgbClr val="FF0000"/>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rPr>
              <a:t>表示。</a:t>
            </a:r>
            <a:endParaRPr kumimoji="1" lang="zh-CN" altLang="en-US"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endParaRPr>
          </a:p>
        </p:txBody>
      </p:sp>
      <p:grpSp>
        <p:nvGrpSpPr>
          <p:cNvPr id="12" name="组合 11"/>
          <p:cNvGrpSpPr/>
          <p:nvPr/>
        </p:nvGrpSpPr>
        <p:grpSpPr>
          <a:xfrm>
            <a:off x="3668395" y="713740"/>
            <a:ext cx="5466080" cy="3751580"/>
            <a:chOff x="5777" y="1124"/>
            <a:chExt cx="8608" cy="5908"/>
          </a:xfrm>
        </p:grpSpPr>
        <p:grpSp>
          <p:nvGrpSpPr>
            <p:cNvPr id="9" name="组合 8"/>
            <p:cNvGrpSpPr/>
            <p:nvPr/>
          </p:nvGrpSpPr>
          <p:grpSpPr>
            <a:xfrm>
              <a:off x="5777" y="1124"/>
              <a:ext cx="8608" cy="5908"/>
              <a:chOff x="5777" y="1124"/>
              <a:chExt cx="8608" cy="5908"/>
            </a:xfrm>
          </p:grpSpPr>
          <p:graphicFrame>
            <p:nvGraphicFramePr>
              <p:cNvPr id="5" name="Object 14"/>
              <p:cNvGraphicFramePr>
                <a:graphicFrameLocks noChangeAspect="1"/>
              </p:cNvGraphicFramePr>
              <p:nvPr/>
            </p:nvGraphicFramePr>
            <p:xfrm>
              <a:off x="7666" y="1124"/>
              <a:ext cx="5280" cy="5087"/>
            </p:xfrm>
            <a:graphic>
              <a:graphicData uri="http://schemas.openxmlformats.org/presentationml/2006/ole">
                <mc:AlternateContent xmlns:mc="http://schemas.openxmlformats.org/markup-compatibility/2006">
                  <mc:Choice xmlns:v="urn:schemas-microsoft-com:vml" Requires="v">
                    <p:oleObj spid="_x0000_s78890" name="BMP 图象" r:id="rId3" imgW="2084705" imgH="2005965" progId="Paint.Picture">
                      <p:embed/>
                    </p:oleObj>
                  </mc:Choice>
                  <mc:Fallback>
                    <p:oleObj name="BMP 图象" r:id="rId3" imgW="2084705" imgH="2005965" progId="Paint.Picture">
                      <p:embed/>
                      <p:pic>
                        <p:nvPicPr>
                          <p:cNvPr id="0" name="图片 788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6" y="1124"/>
                            <a:ext cx="5280" cy="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文本框 7"/>
              <p:cNvSpPr txBox="1"/>
              <p:nvPr/>
            </p:nvSpPr>
            <p:spPr>
              <a:xfrm>
                <a:off x="5777" y="6307"/>
                <a:ext cx="8608" cy="725"/>
              </a:xfrm>
              <a:prstGeom prst="rect">
                <a:avLst/>
              </a:prstGeom>
              <a:noFill/>
            </p:spPr>
            <p:txBody>
              <a:bodyPr wrap="square" rtlCol="0" anchor="t">
                <a:spAutoFit/>
              </a:bodyPr>
              <a:p>
                <a:pPr marL="342900" marR="0" lvl="0" indent="-342900" algn="ctr" defTabSz="914400" rtl="0" eaLnBrk="1" fontAlgn="base" latinLnBrk="0" hangingPunct="1">
                  <a:lnSpc>
                    <a:spcPct val="100000"/>
                  </a:lnSpc>
                  <a:spcBef>
                    <a:spcPct val="20000"/>
                  </a:spcBef>
                  <a:spcAft>
                    <a:spcPct val="0"/>
                  </a:spcAft>
                  <a:buClr>
                    <a:srgbClr val="FF9966"/>
                  </a:buClr>
                  <a:buSzPct val="50000"/>
                  <a:buFont typeface="Monotype Sorts" pitchFamily="2" charset="2"/>
                  <a:buNone/>
                  <a:defRPr/>
                </a:pPr>
                <a:r>
                  <a:rPr lang="en-US" altLang="zh-CN" noProof="0" dirty="0" smtClean="0">
                    <a:ln>
                      <a:noFill/>
                    </a:ln>
                    <a:solidFill>
                      <a:srgbClr val="F52950"/>
                    </a:solidFill>
                    <a:effectLst/>
                    <a:uLnTx/>
                    <a:uFillTx/>
                    <a:sym typeface="+mn-ea"/>
                  </a:rPr>
                  <a:t>N</a:t>
                </a:r>
                <a:r>
                  <a:rPr lang="zh-CN" altLang="en-US" noProof="0" dirty="0" smtClean="0">
                    <a:ln>
                      <a:noFill/>
                    </a:ln>
                    <a:solidFill>
                      <a:srgbClr val="F52950"/>
                    </a:solidFill>
                    <a:effectLst/>
                    <a:uLnTx/>
                    <a:uFillTx/>
                    <a:sym typeface="+mn-ea"/>
                  </a:rPr>
                  <a:t>沟道耗尽型</a:t>
                </a:r>
                <a:r>
                  <a:rPr lang="en-US" altLang="zh-CN" noProof="0" dirty="0" smtClean="0">
                    <a:ln>
                      <a:noFill/>
                    </a:ln>
                    <a:solidFill>
                      <a:srgbClr val="F52950"/>
                    </a:solidFill>
                    <a:effectLst/>
                    <a:uLnTx/>
                    <a:uFillTx/>
                    <a:sym typeface="+mn-ea"/>
                  </a:rPr>
                  <a:t>MOSFET</a:t>
                </a:r>
                <a:r>
                  <a:rPr lang="zh-CN" altLang="en-US" noProof="0" dirty="0" smtClean="0">
                    <a:ln>
                      <a:noFill/>
                    </a:ln>
                    <a:solidFill>
                      <a:srgbClr val="F52950"/>
                    </a:solidFill>
                    <a:effectLst/>
                    <a:uLnTx/>
                    <a:uFillTx/>
                    <a:sym typeface="+mn-ea"/>
                  </a:rPr>
                  <a:t>的转移特性曲线</a:t>
                </a:r>
                <a:endParaRPr lang="zh-CN" altLang="en-US" sz="2400" b="1" dirty="0" smtClean="0">
                  <a:latin typeface="Times New Roman" panose="02020603050405020304" pitchFamily="18" charset="0"/>
                  <a:cs typeface="Times New Roman" panose="02020603050405020304" pitchFamily="18" charset="0"/>
                </a:endParaRPr>
              </a:p>
            </p:txBody>
          </p:sp>
        </p:grpSp>
        <p:sp>
          <p:nvSpPr>
            <p:cNvPr id="11" name="矩形 10"/>
            <p:cNvSpPr/>
            <p:nvPr/>
          </p:nvSpPr>
          <p:spPr>
            <a:xfrm>
              <a:off x="10967" y="2669"/>
              <a:ext cx="120" cy="1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39274" name="图片 139273" descr="Dz010413"/>
          <p:cNvPicPr>
            <a:picLocks noChangeAspect="1"/>
          </p:cNvPicPr>
          <p:nvPr/>
        </p:nvPicPr>
        <p:blipFill>
          <a:blip r:embed="rId5"/>
          <a:srcRect t="55739" r="86011" b="36064"/>
          <a:stretch>
            <a:fillRect/>
          </a:stretch>
        </p:blipFill>
        <p:spPr>
          <a:xfrm>
            <a:off x="3684905" y="1988820"/>
            <a:ext cx="1432560" cy="1432560"/>
          </a:xfrm>
          <a:prstGeom prst="rect">
            <a:avLst/>
          </a:prstGeom>
          <a:noFill/>
          <a:ln w="9525">
            <a:noFill/>
          </a:ln>
        </p:spPr>
      </p:pic>
      <p:grpSp>
        <p:nvGrpSpPr>
          <p:cNvPr id="21" name="组合 20"/>
          <p:cNvGrpSpPr/>
          <p:nvPr/>
        </p:nvGrpSpPr>
        <p:grpSpPr>
          <a:xfrm>
            <a:off x="4067810" y="3573145"/>
            <a:ext cx="1175385" cy="429895"/>
            <a:chOff x="6406" y="5627"/>
            <a:chExt cx="1851" cy="677"/>
          </a:xfrm>
        </p:grpSpPr>
        <p:sp>
          <p:nvSpPr>
            <p:cNvPr id="19" name="文本框 18"/>
            <p:cNvSpPr txBox="1"/>
            <p:nvPr/>
          </p:nvSpPr>
          <p:spPr>
            <a:xfrm>
              <a:off x="6406" y="5627"/>
              <a:ext cx="1851" cy="677"/>
            </a:xfrm>
            <a:prstGeom prst="rect">
              <a:avLst/>
            </a:prstGeom>
            <a:noFill/>
          </p:spPr>
          <p:txBody>
            <a:bodyPr wrap="square" rtlCol="0" anchor="t">
              <a:spAutoFit/>
            </a:bodyPr>
            <a:p>
              <a:pPr marL="0" indent="0">
                <a:lnSpc>
                  <a:spcPct val="110000"/>
                </a:lnSpc>
                <a:buNone/>
              </a:pPr>
              <a:r>
                <a:rPr lang="en-US" altLang="zh-CN" sz="2000" b="1" i="1" noProof="0" dirty="0" smtClean="0">
                  <a:ln>
                    <a:noFill/>
                  </a:ln>
                  <a:solidFill>
                    <a:srgbClr val="FF0000"/>
                  </a:solidFill>
                  <a:effectLst/>
                  <a:uLnTx/>
                  <a:uFillTx/>
                  <a:sym typeface="+mn-ea"/>
                </a:rPr>
                <a:t>V </a:t>
              </a:r>
              <a:r>
                <a:rPr lang="en-US" altLang="zh-CN" sz="2000" b="1" baseline="-25000" noProof="0" dirty="0" smtClean="0">
                  <a:ln>
                    <a:noFill/>
                  </a:ln>
                  <a:solidFill>
                    <a:srgbClr val="FF0000"/>
                  </a:solidFill>
                  <a:effectLst/>
                  <a:uLnTx/>
                  <a:uFillTx/>
                  <a:sym typeface="+mn-ea"/>
                </a:rPr>
                <a:t>GS(off)</a:t>
              </a:r>
              <a:endParaRPr lang="en-US" altLang="zh-CN" sz="2000" b="1" baseline="-25000" noProof="0" dirty="0" smtClean="0">
                <a:ln>
                  <a:noFill/>
                </a:ln>
                <a:solidFill>
                  <a:srgbClr val="FF0000"/>
                </a:solidFill>
                <a:effectLst/>
                <a:uLnTx/>
                <a:uFillTx/>
                <a:latin typeface="Times New Roman" panose="02020603050405020304" pitchFamily="18" charset="0"/>
                <a:cs typeface="Times New Roman" panose="02020603050405020304" pitchFamily="18" charset="0"/>
                <a:sym typeface="+mn-ea"/>
              </a:endParaRPr>
            </a:p>
          </p:txBody>
        </p:sp>
        <p:sp>
          <p:nvSpPr>
            <p:cNvPr id="20" name="椭圆 19"/>
            <p:cNvSpPr/>
            <p:nvPr>
              <p:custDataLst>
                <p:tags r:id="rId6"/>
              </p:custDataLst>
            </p:nvPr>
          </p:nvSpPr>
          <p:spPr>
            <a:xfrm>
              <a:off x="7880" y="5627"/>
              <a:ext cx="227" cy="22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4" name="组合 23"/>
          <p:cNvGrpSpPr/>
          <p:nvPr/>
        </p:nvGrpSpPr>
        <p:grpSpPr>
          <a:xfrm>
            <a:off x="6690995" y="1751330"/>
            <a:ext cx="874395" cy="233045"/>
            <a:chOff x="10537" y="2758"/>
            <a:chExt cx="1377" cy="367"/>
          </a:xfrm>
        </p:grpSpPr>
        <p:sp>
          <p:nvSpPr>
            <p:cNvPr id="22" name="椭圆 21"/>
            <p:cNvSpPr/>
            <p:nvPr>
              <p:custDataLst>
                <p:tags r:id="rId7"/>
              </p:custDataLst>
            </p:nvPr>
          </p:nvSpPr>
          <p:spPr>
            <a:xfrm>
              <a:off x="10537" y="2898"/>
              <a:ext cx="227" cy="227"/>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custDataLst>
                <p:tags r:id="rId8"/>
              </p:custDataLst>
            </p:nvPr>
          </p:nvSpPr>
          <p:spPr>
            <a:xfrm>
              <a:off x="10866" y="2758"/>
              <a:ext cx="1048" cy="317"/>
            </a:xfrm>
            <a:prstGeom prst="rect">
              <a:avLst/>
            </a:prstGeom>
            <a:solidFill>
              <a:schemeClr val="bg1"/>
            </a:solidFill>
          </p:spPr>
          <p:txBody>
            <a:bodyPr wrap="none" rtlCol="0">
              <a:spAutoFit/>
            </a:bodyPr>
            <a:p>
              <a:pPr marL="0" indent="0" latinLnBrk="0">
                <a:lnSpc>
                  <a:spcPct val="30000"/>
                </a:lnSpc>
                <a:buNone/>
              </a:pPr>
              <a:r>
                <a:rPr lang="en-US" altLang="zh-CN" sz="2400" b="1" i="1" dirty="0" smtClean="0">
                  <a:solidFill>
                    <a:srgbClr val="0000FF"/>
                  </a:solidFill>
                  <a:latin typeface="Times New Roman" panose="02020603050405020304" pitchFamily="18" charset="0"/>
                  <a:cs typeface="Times New Roman" panose="02020603050405020304" pitchFamily="18" charset="0"/>
                </a:rPr>
                <a:t>I</a:t>
              </a:r>
              <a:r>
                <a:rPr lang="en-US" altLang="zh-CN" sz="2400" b="1" baseline="-25000" dirty="0" smtClean="0">
                  <a:solidFill>
                    <a:srgbClr val="0000FF"/>
                  </a:solidFill>
                  <a:latin typeface="Times New Roman" panose="02020603050405020304" pitchFamily="18" charset="0"/>
                  <a:cs typeface="Times New Roman" panose="02020603050405020304" pitchFamily="18" charset="0"/>
                </a:rPr>
                <a:t>DSS</a:t>
              </a:r>
              <a:endParaRPr lang="en-US" altLang="zh-CN" sz="2400" b="1" baseline="-25000" dirty="0" smtClean="0">
                <a:solidFill>
                  <a:srgbClr val="0000FF"/>
                </a:solidFill>
                <a:latin typeface="Times New Roman" panose="02020603050405020304" pitchFamily="18" charset="0"/>
                <a:cs typeface="Times New Roman" panose="02020603050405020304" pitchFamily="18" charset="0"/>
              </a:endParaRPr>
            </a:p>
          </p:txBody>
        </p:sp>
      </p:grpSp>
      <p:grpSp>
        <p:nvGrpSpPr>
          <p:cNvPr id="32" name="组合 31"/>
          <p:cNvGrpSpPr/>
          <p:nvPr/>
        </p:nvGrpSpPr>
        <p:grpSpPr>
          <a:xfrm>
            <a:off x="1045845" y="2142490"/>
            <a:ext cx="2402205" cy="429260"/>
            <a:chOff x="4551" y="8356"/>
            <a:chExt cx="3940" cy="724"/>
          </a:xfrm>
        </p:grpSpPr>
        <p:grpSp>
          <p:nvGrpSpPr>
            <p:cNvPr id="27" name="组合 26"/>
            <p:cNvGrpSpPr/>
            <p:nvPr/>
          </p:nvGrpSpPr>
          <p:grpSpPr>
            <a:xfrm>
              <a:off x="7255" y="8405"/>
              <a:ext cx="1236" cy="670"/>
              <a:chOff x="2444" y="2692"/>
              <a:chExt cx="1236" cy="670"/>
            </a:xfrm>
            <a:solidFill>
              <a:srgbClr val="DE0BF1">
                <a:alpha val="30000"/>
              </a:srgbClr>
            </a:solidFill>
          </p:grpSpPr>
          <p:sp>
            <p:nvSpPr>
              <p:cNvPr id="28" name="矩形 27"/>
              <p:cNvSpPr/>
              <p:nvPr>
                <p:custDataLst>
                  <p:tags r:id="rId9"/>
                </p:custDataLst>
              </p:nvPr>
            </p:nvSpPr>
            <p:spPr>
              <a:xfrm>
                <a:off x="2444" y="2974"/>
                <a:ext cx="212" cy="2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矩形 28"/>
              <p:cNvSpPr/>
              <p:nvPr>
                <p:custDataLst>
                  <p:tags r:id="rId10"/>
                </p:custDataLst>
              </p:nvPr>
            </p:nvSpPr>
            <p:spPr>
              <a:xfrm>
                <a:off x="3490" y="2692"/>
                <a:ext cx="190" cy="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矩形 29"/>
              <p:cNvSpPr/>
              <p:nvPr>
                <p:custDataLst>
                  <p:tags r:id="rId11"/>
                </p:custDataLst>
              </p:nvPr>
            </p:nvSpPr>
            <p:spPr>
              <a:xfrm>
                <a:off x="2653" y="3151"/>
                <a:ext cx="894" cy="2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1" name="组合 30"/>
            <p:cNvGrpSpPr/>
            <p:nvPr/>
          </p:nvGrpSpPr>
          <p:grpSpPr>
            <a:xfrm>
              <a:off x="4551" y="8356"/>
              <a:ext cx="1217" cy="724"/>
              <a:chOff x="2138" y="2669"/>
              <a:chExt cx="1217" cy="724"/>
            </a:xfrm>
            <a:solidFill>
              <a:srgbClr val="DE0BF1">
                <a:alpha val="30000"/>
              </a:srgbClr>
            </a:solidFill>
          </p:grpSpPr>
          <p:sp>
            <p:nvSpPr>
              <p:cNvPr id="41" name="矩形 40"/>
              <p:cNvSpPr/>
              <p:nvPr>
                <p:custDataLst>
                  <p:tags r:id="rId12"/>
                </p:custDataLst>
              </p:nvPr>
            </p:nvSpPr>
            <p:spPr>
              <a:xfrm>
                <a:off x="2138" y="2669"/>
                <a:ext cx="215" cy="6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矩形 41"/>
              <p:cNvSpPr/>
              <p:nvPr>
                <p:custDataLst>
                  <p:tags r:id="rId13"/>
                </p:custDataLst>
              </p:nvPr>
            </p:nvSpPr>
            <p:spPr>
              <a:xfrm>
                <a:off x="3196" y="2977"/>
                <a:ext cx="159" cy="3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矩形 42"/>
              <p:cNvSpPr/>
              <p:nvPr>
                <p:custDataLst>
                  <p:tags r:id="rId14"/>
                </p:custDataLst>
              </p:nvPr>
            </p:nvSpPr>
            <p:spPr>
              <a:xfrm>
                <a:off x="2225" y="3173"/>
                <a:ext cx="971" cy="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4" name="矩形 43"/>
            <p:cNvSpPr/>
            <p:nvPr>
              <p:custDataLst>
                <p:tags r:id="rId15"/>
              </p:custDataLst>
            </p:nvPr>
          </p:nvSpPr>
          <p:spPr>
            <a:xfrm>
              <a:off x="5745" y="8693"/>
              <a:ext cx="1529" cy="153"/>
            </a:xfrm>
            <a:prstGeom prst="rect">
              <a:avLst/>
            </a:prstGeom>
            <a:solidFill>
              <a:srgbClr val="DE0BF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linds(horizontal)">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043608" y="1163216"/>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lst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5pPr>
            <a:lvl6pPr marL="4572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6pPr>
            <a:lvl7pPr marL="9144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7pPr>
            <a:lvl8pPr marL="13716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8pPr>
            <a:lvl9pPr marL="18288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9pPr>
          </a:lstStyle>
          <a:p>
            <a:pPr marL="0" marR="0" lvl="0" indent="0" algn="l" defTabSz="914400" rtl="0" eaLnBrk="1" fontAlgn="base" latinLnBrk="0" hangingPunct="1">
              <a:lnSpc>
                <a:spcPct val="70000"/>
              </a:lnSpc>
              <a:spcBef>
                <a:spcPct val="0"/>
              </a:spcBef>
              <a:spcAft>
                <a:spcPct val="0"/>
              </a:spcAft>
              <a:buClrTx/>
              <a:buSzTx/>
              <a:buFontTx/>
              <a:buNone/>
              <a:defRPr/>
            </a:pPr>
            <a:r>
              <a:rPr kumimoji="1" lang="zh-CN" altLang="en-US" sz="280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rPr>
              <a:t> </a:t>
            </a:r>
            <a:r>
              <a:rPr kumimoji="1" lang="zh-CN" altLang="en-US" sz="2800" b="0" i="0" u="sng" strike="noStrike" kern="1200" cap="none" spc="0" normalizeH="0" baseline="0" dirty="0" smtClean="0">
                <a:solidFill>
                  <a:srgbClr val="0000FF"/>
                </a:solidFill>
                <a:latin typeface="黑体" panose="02010609060101010101" pitchFamily="49" charset="-122"/>
                <a:ea typeface="黑体" panose="02010609060101010101" pitchFamily="49" charset="-122"/>
                <a:cs typeface="+mn-cs"/>
              </a:rPr>
              <a:t>(3)P沟道MOSFET</a:t>
            </a:r>
            <a:br>
              <a:rPr kumimoji="1" lang="en-US" altLang="zh-CN" sz="280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rPr>
            </a:br>
            <a:endParaRPr kumimoji="1" lang="zh-CN" altLang="en-US" sz="280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endParaRPr>
          </a:p>
        </p:txBody>
      </p:sp>
      <p:sp>
        <p:nvSpPr>
          <p:cNvPr id="3" name="Rectangle 3"/>
          <p:cNvSpPr txBox="1">
            <a:spLocks noChangeArrowheads="1"/>
          </p:cNvSpPr>
          <p:nvPr/>
        </p:nvSpPr>
        <p:spPr bwMode="auto">
          <a:xfrm>
            <a:off x="82550" y="1916430"/>
            <a:ext cx="8637905" cy="2315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20000"/>
              </a:lnSpc>
              <a:spcBef>
                <a:spcPct val="2000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rPr>
              <a:t>       </a:t>
            </a:r>
            <a:r>
              <a:rPr kumimoji="1" lang="en-US" altLang="zh-CN" sz="2800" b="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rPr>
              <a:t>     </a:t>
            </a:r>
            <a:r>
              <a:rPr kumimoji="1" lang="en-US" altLang="zh-CN" sz="2800" b="0" i="0" u="none" strike="noStrike" kern="1200" cap="none" spc="0" normalizeH="0" baseline="0" noProof="0" dirty="0" smtClean="0">
                <a:ln>
                  <a:noFill/>
                </a:ln>
                <a:solidFill>
                  <a:srgbClr val="010002"/>
                </a:solidFill>
                <a:effectLst/>
                <a:uLnTx/>
                <a:uFillTx/>
                <a:latin typeface="Times New Roman" panose="02020603050405020304" pitchFamily="18" charset="0"/>
                <a:ea typeface="宋体" panose="02010600030101010101" pitchFamily="2" charset="-122"/>
              </a:rPr>
              <a:t>P </a:t>
            </a:r>
            <a:r>
              <a:rPr kumimoji="1" lang="zh-CN" altLang="en-US" sz="2800" b="0" i="0" u="none" strike="noStrike" kern="1200" cap="none" spc="0" normalizeH="0" baseline="0" noProof="0" dirty="0" smtClean="0">
                <a:ln>
                  <a:noFill/>
                </a:ln>
                <a:solidFill>
                  <a:srgbClr val="010002"/>
                </a:solidFill>
                <a:effectLst/>
                <a:uLnTx/>
                <a:uFillTx/>
                <a:latin typeface="Times New Roman" panose="02020603050405020304" pitchFamily="18" charset="0"/>
                <a:ea typeface="宋体" panose="02010600030101010101" pitchFamily="2" charset="-122"/>
              </a:rPr>
              <a:t>沟道</a:t>
            </a:r>
            <a:r>
              <a:rPr kumimoji="1" lang="en-US" altLang="zh-CN" sz="2800" b="0" i="0" u="none" strike="noStrike" kern="1200" cap="none" spc="0" normalizeH="0" baseline="0" noProof="0" dirty="0" smtClean="0">
                <a:ln>
                  <a:noFill/>
                </a:ln>
                <a:solidFill>
                  <a:srgbClr val="010002"/>
                </a:solidFill>
                <a:effectLst/>
                <a:uLnTx/>
                <a:uFillTx/>
                <a:latin typeface="Times New Roman" panose="02020603050405020304" pitchFamily="18" charset="0"/>
                <a:ea typeface="宋体" panose="02010600030101010101" pitchFamily="2" charset="-122"/>
              </a:rPr>
              <a:t> MOSFET </a:t>
            </a:r>
            <a:r>
              <a:rPr kumimoji="1" lang="zh-CN" altLang="en-US" sz="2800" b="0" i="0" u="none" strike="noStrike" kern="1200" cap="none" spc="0" normalizeH="0" baseline="0" noProof="0" dirty="0" smtClean="0">
                <a:ln>
                  <a:noFill/>
                </a:ln>
                <a:solidFill>
                  <a:srgbClr val="010002"/>
                </a:solidFill>
                <a:effectLst/>
                <a:uLnTx/>
                <a:uFillTx/>
                <a:latin typeface="Times New Roman" panose="02020603050405020304" pitchFamily="18" charset="0"/>
                <a:ea typeface="宋体" panose="02010600030101010101" pitchFamily="2" charset="-122"/>
              </a:rPr>
              <a:t>的工作原理与</a:t>
            </a:r>
            <a:r>
              <a:rPr kumimoji="1" lang="en-US" altLang="zh-CN" sz="2800" b="0" i="0" u="none" strike="noStrike" kern="1200" cap="none" spc="0" normalizeH="0" baseline="0" noProof="0" dirty="0" smtClean="0">
                <a:ln>
                  <a:noFill/>
                </a:ln>
                <a:solidFill>
                  <a:srgbClr val="010002"/>
                </a:solidFill>
                <a:effectLst/>
                <a:uLnTx/>
                <a:uFillTx/>
                <a:latin typeface="Times New Roman" panose="02020603050405020304" pitchFamily="18" charset="0"/>
                <a:ea typeface="宋体" panose="02010600030101010101" pitchFamily="2" charset="-122"/>
              </a:rPr>
              <a:t> N </a:t>
            </a:r>
            <a:r>
              <a:rPr kumimoji="1" lang="zh-CN" altLang="en-US" sz="2800" b="0" i="0" u="none" strike="noStrike" kern="1200" cap="none" spc="0" normalizeH="0" baseline="0" noProof="0" dirty="0" smtClean="0">
                <a:ln>
                  <a:noFill/>
                </a:ln>
                <a:solidFill>
                  <a:srgbClr val="010002"/>
                </a:solidFill>
                <a:effectLst/>
                <a:uLnTx/>
                <a:uFillTx/>
                <a:latin typeface="Times New Roman" panose="02020603050405020304" pitchFamily="18" charset="0"/>
                <a:ea typeface="宋体" panose="02010600030101010101" pitchFamily="2" charset="-122"/>
              </a:rPr>
              <a:t>沟道</a:t>
            </a:r>
            <a:r>
              <a:rPr kumimoji="1" lang="en-US" altLang="zh-CN" sz="2800" b="0" i="0" u="none" strike="noStrike" kern="1200" cap="none" spc="0" normalizeH="0" baseline="0" noProof="0" dirty="0" smtClean="0">
                <a:ln>
                  <a:noFill/>
                </a:ln>
                <a:solidFill>
                  <a:srgbClr val="010002"/>
                </a:solidFill>
                <a:effectLst/>
                <a:uLnTx/>
                <a:uFillTx/>
                <a:latin typeface="Times New Roman" panose="02020603050405020304" pitchFamily="18" charset="0"/>
                <a:ea typeface="宋体" panose="02010600030101010101" pitchFamily="2" charset="-122"/>
              </a:rPr>
              <a:t> MOSFET </a:t>
            </a:r>
            <a:r>
              <a:rPr kumimoji="1" lang="zh-CN" altLang="en-US" sz="2800" b="0" i="0" u="none" strike="noStrike" kern="1200" cap="none" spc="0" normalizeH="0" baseline="0" noProof="0" dirty="0" smtClean="0">
                <a:ln>
                  <a:noFill/>
                </a:ln>
                <a:solidFill>
                  <a:srgbClr val="010002"/>
                </a:solidFill>
                <a:effectLst/>
                <a:uLnTx/>
                <a:uFillTx/>
                <a:latin typeface="Times New Roman" panose="02020603050405020304" pitchFamily="18" charset="0"/>
                <a:ea typeface="宋体" panose="02010600030101010101" pitchFamily="2" charset="-122"/>
              </a:rPr>
              <a:t>完全相同，只不过导电的载流子不同，供电电压极性不同而已。这如同双极型三极管有</a:t>
            </a:r>
            <a:r>
              <a:rPr kumimoji="1" lang="en-US" altLang="zh-CN" sz="2800" b="0" i="0" u="none" strike="noStrike" kern="1200" cap="none" spc="0" normalizeH="0" baseline="0" noProof="0" dirty="0" smtClean="0">
                <a:ln>
                  <a:noFill/>
                </a:ln>
                <a:solidFill>
                  <a:srgbClr val="010002"/>
                </a:solidFill>
                <a:effectLst/>
                <a:uLnTx/>
                <a:uFillTx/>
                <a:latin typeface="Times New Roman" panose="02020603050405020304" pitchFamily="18" charset="0"/>
                <a:ea typeface="宋体" panose="02010600030101010101" pitchFamily="2" charset="-122"/>
              </a:rPr>
              <a:t>NPN</a:t>
            </a:r>
            <a:r>
              <a:rPr kumimoji="1" lang="zh-CN" altLang="en-US" sz="2800" b="0" i="0" u="none" strike="noStrike" kern="1200" cap="none" spc="0" normalizeH="0" baseline="0" noProof="0" dirty="0" smtClean="0">
                <a:ln>
                  <a:noFill/>
                </a:ln>
                <a:solidFill>
                  <a:srgbClr val="010002"/>
                </a:solidFill>
                <a:effectLst/>
                <a:uLnTx/>
                <a:uFillTx/>
                <a:latin typeface="Times New Roman" panose="02020603050405020304" pitchFamily="18" charset="0"/>
                <a:ea typeface="宋体" panose="02010600030101010101" pitchFamily="2" charset="-122"/>
              </a:rPr>
              <a:t>型和</a:t>
            </a:r>
            <a:r>
              <a:rPr kumimoji="1" lang="en-US" altLang="zh-CN" sz="2800" b="0" i="0" u="none" strike="noStrike" kern="1200" cap="none" spc="0" normalizeH="0" baseline="0" noProof="0" dirty="0" smtClean="0">
                <a:ln>
                  <a:noFill/>
                </a:ln>
                <a:solidFill>
                  <a:srgbClr val="010002"/>
                </a:solidFill>
                <a:effectLst/>
                <a:uLnTx/>
                <a:uFillTx/>
                <a:latin typeface="Times New Roman" panose="02020603050405020304" pitchFamily="18" charset="0"/>
                <a:ea typeface="宋体" panose="02010600030101010101" pitchFamily="2" charset="-122"/>
              </a:rPr>
              <a:t>PNP</a:t>
            </a:r>
            <a:r>
              <a:rPr kumimoji="1" lang="zh-CN" altLang="en-US" sz="2800" b="0" i="0" u="none" strike="noStrike" kern="1200" cap="none" spc="0" normalizeH="0" baseline="0" noProof="0" dirty="0" smtClean="0">
                <a:ln>
                  <a:noFill/>
                </a:ln>
                <a:solidFill>
                  <a:srgbClr val="010002"/>
                </a:solidFill>
                <a:effectLst/>
                <a:uLnTx/>
                <a:uFillTx/>
                <a:latin typeface="Times New Roman" panose="02020603050405020304" pitchFamily="18" charset="0"/>
                <a:ea typeface="宋体" panose="02010600030101010101" pitchFamily="2" charset="-122"/>
              </a:rPr>
              <a:t>型一样。</a:t>
            </a:r>
            <a:endParaRPr kumimoji="1" lang="zh-CN" altLang="en-US" sz="2400" b="0" i="0" u="none" strike="noStrike" kern="1200" cap="none" spc="0" normalizeH="0" baseline="0" noProof="0" dirty="0" smtClean="0">
              <a:ln>
                <a:noFill/>
              </a:ln>
              <a:solidFill>
                <a:srgbClr val="010002"/>
              </a:solidFill>
              <a:effectLst/>
              <a:uLnTx/>
              <a:uFillTx/>
              <a:latin typeface="Arial" panose="020B0604020202020204"/>
              <a:ea typeface="宋体" panose="02010600030101010101" pitchFamily="2" charset="-122"/>
            </a:endParaRPr>
          </a:p>
        </p:txBody>
      </p:sp>
      <p:sp>
        <p:nvSpPr>
          <p:cNvPr id="5" name="灯片编号占位符 4"/>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074"/>
          <p:cNvSpPr txBox="1">
            <a:spLocks noChangeArrowheads="1"/>
          </p:cNvSpPr>
          <p:nvPr/>
        </p:nvSpPr>
        <p:spPr bwMode="auto">
          <a:xfrm>
            <a:off x="191835" y="806540"/>
            <a:ext cx="7188477" cy="5835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buClrTx/>
              <a:buSzTx/>
              <a:buFontTx/>
            </a:pPr>
            <a:r>
              <a:rPr lang="en-US" altLang="zh-CN" sz="2800" b="1" dirty="0" smtClean="0">
                <a:solidFill>
                  <a:srgbClr val="FF0000"/>
                </a:solidFill>
              </a:rPr>
              <a:t>1.5.2 </a:t>
            </a:r>
            <a:r>
              <a:rPr lang="zh-CN" altLang="en-US" sz="3200" dirty="0" smtClean="0">
                <a:solidFill>
                  <a:srgbClr val="FF0000"/>
                </a:solidFill>
                <a:latin typeface="黑体" panose="02010609060101010101" pitchFamily="49" charset="-122"/>
                <a:ea typeface="黑体" panose="02010609060101010101" pitchFamily="49" charset="-122"/>
              </a:rPr>
              <a:t>特性曲线</a:t>
            </a:r>
            <a:endParaRPr lang="zh-CN" altLang="en-US" sz="3200" dirty="0" smtClean="0">
              <a:solidFill>
                <a:srgbClr val="FF0000"/>
              </a:solidFill>
              <a:latin typeface="黑体" panose="02010609060101010101" pitchFamily="49" charset="-122"/>
              <a:ea typeface="黑体" panose="02010609060101010101" pitchFamily="49" charset="-122"/>
            </a:endParaRPr>
          </a:p>
        </p:txBody>
      </p:sp>
      <p:sp>
        <p:nvSpPr>
          <p:cNvPr id="3" name="Rectangle 8"/>
          <p:cNvSpPr txBox="1">
            <a:spLocks noChangeArrowheads="1"/>
          </p:cNvSpPr>
          <p:nvPr/>
        </p:nvSpPr>
        <p:spPr bwMode="auto">
          <a:xfrm>
            <a:off x="429260" y="1676400"/>
            <a:ext cx="8082915" cy="1951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20000"/>
              </a:lnSpc>
              <a:spcBef>
                <a:spcPct val="2000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rPr>
              <a:t>        </a:t>
            </a:r>
            <a:r>
              <a:rPr kumimoji="1" lang="en-US" altLang="zh-CN" sz="2800" b="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场效应管的特性曲线类型比较多，根据导电沟道的不同，以及是增强型还是耗尽型，可有四种转移特性曲线和输出特性曲线，其电压和电流方向也有所不同。</a:t>
            </a:r>
            <a:endPar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endParaRPr>
          </a:p>
        </p:txBody>
      </p:sp>
      <p:sp>
        <p:nvSpPr>
          <p:cNvPr id="5" name="灯片编号占位符 4"/>
          <p:cNvSpPr>
            <a:spLocks noGrp="1"/>
          </p:cNvSpPr>
          <p:nvPr>
            <p:ph type="sldNum" sz="quarter" idx="12"/>
          </p:nvPr>
        </p:nvSpPr>
        <p:spPr/>
        <p:txBody>
          <a:bodyPr/>
          <a:p>
            <a:fld id="{9A0DB2DC-4C9A-4742-B13C-FB6460FD3503}" type="slidenum">
              <a:rPr lang="zh-CN" altLang="en-US" dirty="0"/>
            </a:fld>
            <a:endParaRPr lang="zh-CN" altLang="en-US" dirty="0"/>
          </a:p>
        </p:txBody>
      </p:sp>
      <p:sp>
        <p:nvSpPr>
          <p:cNvPr id="4" name="Rectangle 8"/>
          <p:cNvSpPr txBox="1">
            <a:spLocks noChangeArrowheads="1"/>
          </p:cNvSpPr>
          <p:nvPr/>
        </p:nvSpPr>
        <p:spPr bwMode="auto">
          <a:xfrm>
            <a:off x="429260" y="3941445"/>
            <a:ext cx="8082915" cy="1672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20000"/>
              </a:lnSpc>
              <a:spcBef>
                <a:spcPct val="2000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rPr>
              <a:t>        </a:t>
            </a:r>
            <a:r>
              <a:rPr kumimoji="1" lang="en-US" altLang="zh-CN" sz="2800" b="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如果按统一规定正方向，特性曲线就要画在不同的象限。为了便于绘制，将</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a:t>
            </a:r>
            <a:r>
              <a:rPr kumimoji="1" lang="en-US" altLang="zh-CN"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rPr>
              <a:t>P </a:t>
            </a:r>
            <a:r>
              <a:rPr kumimoji="1" lang="zh-CN" altLang="en-US"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rPr>
              <a:t>沟道管子的电流的正方向反过来</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设定。</a:t>
            </a:r>
            <a:endPar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219200" y="1454785"/>
            <a:ext cx="7924800" cy="2286000"/>
            <a:chOff x="1920" y="2291"/>
            <a:chExt cx="12480" cy="3600"/>
          </a:xfrm>
        </p:grpSpPr>
        <p:graphicFrame>
          <p:nvGraphicFramePr>
            <p:cNvPr id="5" name="Object 10"/>
            <p:cNvGraphicFramePr>
              <a:graphicFrameLocks noChangeAspect="1"/>
            </p:cNvGraphicFramePr>
            <p:nvPr/>
          </p:nvGraphicFramePr>
          <p:xfrm>
            <a:off x="1920" y="2291"/>
            <a:ext cx="12480" cy="3600"/>
          </p:xfrm>
          <a:graphic>
            <a:graphicData uri="http://schemas.openxmlformats.org/presentationml/2006/ole">
              <mc:AlternateContent xmlns:mc="http://schemas.openxmlformats.org/markup-compatibility/2006">
                <mc:Choice xmlns:v="urn:schemas-microsoft-com:vml" Requires="v">
                  <p:oleObj spid="_x0000_s93186" name="BMP 图象" r:id="rId1" imgW="4909185" imgH="1426845" progId="Paint.Picture">
                    <p:embed/>
                  </p:oleObj>
                </mc:Choice>
                <mc:Fallback>
                  <p:oleObj name="BMP 图象" r:id="rId1" imgW="4909185" imgH="1426845" progId="Paint.Picture">
                    <p:embed/>
                    <p:pic>
                      <p:nvPicPr>
                        <p:cNvPr id="0" name="图片 9318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 y="2291"/>
                          <a:ext cx="12480" cy="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4" name="直接箭头连接符 13"/>
            <p:cNvCxnSpPr/>
            <p:nvPr/>
          </p:nvCxnSpPr>
          <p:spPr>
            <a:xfrm flipH="1">
              <a:off x="3685" y="3245"/>
              <a:ext cx="567" cy="0"/>
            </a:xfrm>
            <a:prstGeom prst="straightConnector1">
              <a:avLst/>
            </a:prstGeom>
            <a:ln w="571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3203" y="4353"/>
              <a:ext cx="119" cy="1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15"/>
            <p:cNvSpPr/>
            <p:nvPr/>
          </p:nvSpPr>
          <p:spPr>
            <a:xfrm>
              <a:off x="3203" y="5242"/>
              <a:ext cx="119" cy="1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1" name="组合 20"/>
          <p:cNvGrpSpPr/>
          <p:nvPr/>
        </p:nvGrpSpPr>
        <p:grpSpPr>
          <a:xfrm>
            <a:off x="1331595" y="3893185"/>
            <a:ext cx="7981950" cy="2241550"/>
            <a:chOff x="2097" y="6131"/>
            <a:chExt cx="12570" cy="3530"/>
          </a:xfrm>
        </p:grpSpPr>
        <p:graphicFrame>
          <p:nvGraphicFramePr>
            <p:cNvPr id="10" name="Object 17"/>
            <p:cNvGraphicFramePr>
              <a:graphicFrameLocks noChangeAspect="1"/>
            </p:cNvGraphicFramePr>
            <p:nvPr/>
          </p:nvGraphicFramePr>
          <p:xfrm>
            <a:off x="2097" y="6131"/>
            <a:ext cx="12570" cy="3530"/>
          </p:xfrm>
          <a:graphic>
            <a:graphicData uri="http://schemas.openxmlformats.org/presentationml/2006/ole">
              <mc:AlternateContent xmlns:mc="http://schemas.openxmlformats.org/markup-compatibility/2006">
                <mc:Choice xmlns:v="urn:schemas-microsoft-com:vml" Requires="v">
                  <p:oleObj spid="_x0000_s93187" name="BMP 图象" r:id="rId3" imgW="4909185" imgH="1490980" progId="Paint.Picture">
                    <p:embed/>
                  </p:oleObj>
                </mc:Choice>
                <mc:Fallback>
                  <p:oleObj name="BMP 图象" r:id="rId3" imgW="4909185" imgH="1490980" progId="Paint.Picture">
                    <p:embed/>
                    <p:pic>
                      <p:nvPicPr>
                        <p:cNvPr id="0" name="图片 931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 y="6131"/>
                          <a:ext cx="12570" cy="3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 name="直接箭头连接符 2"/>
            <p:cNvCxnSpPr/>
            <p:nvPr/>
          </p:nvCxnSpPr>
          <p:spPr>
            <a:xfrm flipV="1">
              <a:off x="3725" y="6934"/>
              <a:ext cx="567"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3466" y="7943"/>
              <a:ext cx="119" cy="938"/>
              <a:chOff x="3403" y="4553"/>
              <a:chExt cx="119" cy="938"/>
            </a:xfrm>
          </p:grpSpPr>
          <p:sp>
            <p:nvSpPr>
              <p:cNvPr id="17" name="椭圆 16"/>
              <p:cNvSpPr/>
              <p:nvPr/>
            </p:nvSpPr>
            <p:spPr>
              <a:xfrm>
                <a:off x="3403" y="4553"/>
                <a:ext cx="119" cy="1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3403" y="5372"/>
                <a:ext cx="119" cy="1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2" name="Text Box 2"/>
          <p:cNvSpPr txBox="1">
            <a:spLocks noChangeArrowheads="1"/>
          </p:cNvSpPr>
          <p:nvPr/>
        </p:nvSpPr>
        <p:spPr bwMode="auto">
          <a:xfrm>
            <a:off x="1979712" y="692696"/>
            <a:ext cx="670560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a:solidFill>
                  <a:srgbClr val="009999"/>
                </a:solidFill>
                <a:latin typeface="Times New Roman" panose="02020603050405020304" pitchFamily="18" charset="0"/>
              </a:rPr>
              <a:t> </a:t>
            </a:r>
            <a:r>
              <a:rPr lang="zh-CN" altLang="en-US" sz="2400" dirty="0" smtClean="0">
                <a:solidFill>
                  <a:srgbClr val="F52950"/>
                </a:solidFill>
                <a:latin typeface="Times New Roman" panose="02020603050405020304" pitchFamily="18" charset="0"/>
              </a:rPr>
              <a:t> </a:t>
            </a:r>
            <a:r>
              <a:rPr lang="zh-CN" altLang="en-US" sz="2400" dirty="0">
                <a:solidFill>
                  <a:srgbClr val="F52950"/>
                </a:solidFill>
                <a:latin typeface="Times New Roman" panose="02020603050405020304" pitchFamily="18" charset="0"/>
              </a:rPr>
              <a:t>各类场效应管的特性曲线</a:t>
            </a:r>
            <a:endParaRPr lang="zh-CN" altLang="zh-CN" sz="2400" dirty="0">
              <a:solidFill>
                <a:srgbClr val="009999"/>
              </a:solidFill>
              <a:latin typeface="Times New Roman" panose="02020603050405020304" pitchFamily="18" charset="0"/>
            </a:endParaRPr>
          </a:p>
        </p:txBody>
      </p:sp>
      <p:sp>
        <p:nvSpPr>
          <p:cNvPr id="4" name="Line 9"/>
          <p:cNvSpPr>
            <a:spLocks noChangeShapeType="1"/>
          </p:cNvSpPr>
          <p:nvPr/>
        </p:nvSpPr>
        <p:spPr bwMode="auto">
          <a:xfrm>
            <a:off x="0" y="1378496"/>
            <a:ext cx="8839200" cy="0"/>
          </a:xfrm>
          <a:prstGeom prst="line">
            <a:avLst/>
          </a:prstGeom>
          <a:noFill/>
          <a:ln w="28575">
            <a:solidFill>
              <a:srgbClr val="009999"/>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
        <p:nvSpPr>
          <p:cNvPr id="6" name="Line 11"/>
          <p:cNvSpPr>
            <a:spLocks noChangeShapeType="1"/>
          </p:cNvSpPr>
          <p:nvPr/>
        </p:nvSpPr>
        <p:spPr bwMode="auto">
          <a:xfrm>
            <a:off x="1219200" y="1378496"/>
            <a:ext cx="0" cy="5184000"/>
          </a:xfrm>
          <a:prstGeom prst="line">
            <a:avLst/>
          </a:prstGeom>
          <a:noFill/>
          <a:ln w="28575">
            <a:solidFill>
              <a:srgbClr val="009999"/>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
        <p:nvSpPr>
          <p:cNvPr id="7" name="Line 12"/>
          <p:cNvSpPr>
            <a:spLocks noChangeShapeType="1"/>
          </p:cNvSpPr>
          <p:nvPr/>
        </p:nvSpPr>
        <p:spPr bwMode="auto">
          <a:xfrm>
            <a:off x="609600" y="1378496"/>
            <a:ext cx="0" cy="5184000"/>
          </a:xfrm>
          <a:prstGeom prst="line">
            <a:avLst/>
          </a:prstGeom>
          <a:noFill/>
          <a:ln w="28575">
            <a:solidFill>
              <a:srgbClr val="009999"/>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
        <p:nvSpPr>
          <p:cNvPr id="8" name="Line 13"/>
          <p:cNvSpPr>
            <a:spLocks noChangeShapeType="1"/>
          </p:cNvSpPr>
          <p:nvPr/>
        </p:nvSpPr>
        <p:spPr bwMode="auto">
          <a:xfrm>
            <a:off x="609600" y="3740696"/>
            <a:ext cx="8458200" cy="0"/>
          </a:xfrm>
          <a:prstGeom prst="line">
            <a:avLst/>
          </a:prstGeom>
          <a:noFill/>
          <a:ln w="28575">
            <a:solidFill>
              <a:srgbClr val="009999"/>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
        <p:nvSpPr>
          <p:cNvPr id="9" name="Text Box 16"/>
          <p:cNvSpPr txBox="1">
            <a:spLocks noChangeArrowheads="1"/>
          </p:cNvSpPr>
          <p:nvPr/>
        </p:nvSpPr>
        <p:spPr bwMode="auto">
          <a:xfrm>
            <a:off x="76200" y="2597696"/>
            <a:ext cx="611188" cy="3107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a:solidFill>
                  <a:srgbClr val="7030A0"/>
                </a:solidFill>
                <a:latin typeface="Times New Roman" panose="02020603050405020304" pitchFamily="18" charset="0"/>
                <a:ea typeface="黑体" panose="02010609060101010101" pitchFamily="49" charset="-122"/>
              </a:rPr>
              <a:t>绝缘栅</a:t>
            </a:r>
            <a:r>
              <a:rPr lang="zh-CN" altLang="en-US">
                <a:solidFill>
                  <a:srgbClr val="FF0000"/>
                </a:solidFill>
                <a:latin typeface="Times New Roman" panose="02020603050405020304" pitchFamily="18" charset="0"/>
                <a:ea typeface="黑体" panose="02010609060101010101" pitchFamily="49" charset="-122"/>
              </a:rPr>
              <a:t>场效应管</a:t>
            </a:r>
            <a:endParaRPr lang="zh-CN" altLang="en-US" sz="2400">
              <a:solidFill>
                <a:srgbClr val="009999"/>
              </a:solidFill>
              <a:latin typeface="Times New Roman" panose="02020603050405020304" pitchFamily="18" charset="0"/>
            </a:endParaRPr>
          </a:p>
        </p:txBody>
      </p:sp>
      <p:sp>
        <p:nvSpPr>
          <p:cNvPr id="11" name="Text Box 19"/>
          <p:cNvSpPr txBox="1">
            <a:spLocks noChangeArrowheads="1"/>
          </p:cNvSpPr>
          <p:nvPr/>
        </p:nvSpPr>
        <p:spPr bwMode="auto">
          <a:xfrm>
            <a:off x="654050" y="1457871"/>
            <a:ext cx="488950" cy="2306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solidFill>
                  <a:srgbClr val="6666FF"/>
                </a:solidFill>
                <a:latin typeface="Times New Roman" panose="02020603050405020304" pitchFamily="18" charset="0"/>
              </a:rPr>
              <a:t>N</a:t>
            </a:r>
            <a:endParaRPr lang="en-US" altLang="zh-CN" sz="2400">
              <a:solidFill>
                <a:srgbClr val="6666FF"/>
              </a:solidFill>
              <a:latin typeface="Times New Roman" panose="02020603050405020304" pitchFamily="18" charset="0"/>
            </a:endParaRPr>
          </a:p>
          <a:p>
            <a:pPr algn="ctr" eaLnBrk="1" hangingPunct="1">
              <a:spcBef>
                <a:spcPct val="0"/>
              </a:spcBef>
              <a:buClrTx/>
              <a:buSzTx/>
              <a:buFontTx/>
              <a:buNone/>
            </a:pPr>
            <a:r>
              <a:rPr lang="zh-CN" altLang="en-US" sz="2400">
                <a:solidFill>
                  <a:srgbClr val="6666FF"/>
                </a:solidFill>
                <a:latin typeface="Times New Roman" panose="02020603050405020304" pitchFamily="18" charset="0"/>
              </a:rPr>
              <a:t>沟</a:t>
            </a:r>
            <a:endParaRPr lang="zh-CN" altLang="en-US" sz="2400">
              <a:solidFill>
                <a:srgbClr val="6666FF"/>
              </a:solidFill>
              <a:latin typeface="Times New Roman" panose="02020603050405020304" pitchFamily="18" charset="0"/>
            </a:endParaRPr>
          </a:p>
          <a:p>
            <a:pPr algn="ctr" eaLnBrk="1" hangingPunct="1">
              <a:spcBef>
                <a:spcPct val="0"/>
              </a:spcBef>
              <a:buClrTx/>
              <a:buSzTx/>
              <a:buFontTx/>
              <a:buNone/>
            </a:pPr>
            <a:r>
              <a:rPr lang="zh-CN" altLang="en-US" sz="2400">
                <a:solidFill>
                  <a:srgbClr val="6666FF"/>
                </a:solidFill>
                <a:latin typeface="Times New Roman" panose="02020603050405020304" pitchFamily="18" charset="0"/>
              </a:rPr>
              <a:t>道</a:t>
            </a:r>
            <a:endParaRPr lang="zh-CN" altLang="en-US" sz="2400">
              <a:solidFill>
                <a:srgbClr val="FF3300"/>
              </a:solidFill>
              <a:latin typeface="Times New Roman" panose="02020603050405020304" pitchFamily="18" charset="0"/>
            </a:endParaRPr>
          </a:p>
          <a:p>
            <a:pPr algn="ctr" eaLnBrk="1" hangingPunct="1">
              <a:spcBef>
                <a:spcPct val="0"/>
              </a:spcBef>
              <a:buClrTx/>
              <a:buSzTx/>
              <a:buFontTx/>
              <a:buNone/>
            </a:pPr>
            <a:r>
              <a:rPr lang="zh-CN" altLang="en-US" sz="2400" b="1">
                <a:solidFill>
                  <a:srgbClr val="007032"/>
                </a:solidFill>
                <a:effectLst>
                  <a:outerShdw blurRad="38100" dist="38100" dir="2700000" algn="tl">
                    <a:srgbClr val="000000">
                      <a:alpha val="43137"/>
                    </a:srgbClr>
                  </a:outerShdw>
                </a:effectLst>
                <a:latin typeface="Times New Roman" panose="02020603050405020304" pitchFamily="18" charset="0"/>
              </a:rPr>
              <a:t>增</a:t>
            </a:r>
            <a:endParaRPr lang="zh-CN" altLang="en-US" sz="2400" b="1">
              <a:solidFill>
                <a:srgbClr val="007032"/>
              </a:solidFill>
              <a:effectLst>
                <a:outerShdw blurRad="38100" dist="38100" dir="2700000" algn="tl">
                  <a:srgbClr val="000000">
                    <a:alpha val="43137"/>
                  </a:srgbClr>
                </a:outerShdw>
              </a:effectLst>
              <a:latin typeface="Times New Roman" panose="02020603050405020304" pitchFamily="18" charset="0"/>
            </a:endParaRPr>
          </a:p>
          <a:p>
            <a:pPr algn="ctr" eaLnBrk="1" hangingPunct="1">
              <a:spcBef>
                <a:spcPct val="0"/>
              </a:spcBef>
              <a:buClrTx/>
              <a:buSzTx/>
              <a:buFontTx/>
              <a:buNone/>
            </a:pPr>
            <a:r>
              <a:rPr lang="zh-CN" altLang="en-US" sz="2400" b="1">
                <a:solidFill>
                  <a:srgbClr val="007032"/>
                </a:solidFill>
                <a:effectLst>
                  <a:outerShdw blurRad="38100" dist="38100" dir="2700000" algn="tl">
                    <a:srgbClr val="000000">
                      <a:alpha val="43137"/>
                    </a:srgbClr>
                  </a:outerShdw>
                </a:effectLst>
                <a:latin typeface="Times New Roman" panose="02020603050405020304" pitchFamily="18" charset="0"/>
              </a:rPr>
              <a:t>强</a:t>
            </a:r>
            <a:endParaRPr lang="zh-CN" altLang="en-US" sz="2400" b="1">
              <a:solidFill>
                <a:srgbClr val="007032"/>
              </a:solidFill>
              <a:effectLst>
                <a:outerShdw blurRad="38100" dist="38100" dir="2700000" algn="tl">
                  <a:srgbClr val="000000">
                    <a:alpha val="43137"/>
                  </a:srgbClr>
                </a:outerShdw>
              </a:effectLst>
              <a:latin typeface="Times New Roman" panose="02020603050405020304" pitchFamily="18" charset="0"/>
            </a:endParaRPr>
          </a:p>
          <a:p>
            <a:pPr algn="ctr" eaLnBrk="1" hangingPunct="1">
              <a:spcBef>
                <a:spcPct val="0"/>
              </a:spcBef>
              <a:buClrTx/>
              <a:buSzTx/>
              <a:buFontTx/>
              <a:buNone/>
            </a:pPr>
            <a:r>
              <a:rPr lang="zh-CN" altLang="en-US" sz="2400" b="1">
                <a:solidFill>
                  <a:srgbClr val="007032"/>
                </a:solidFill>
                <a:effectLst>
                  <a:outerShdw blurRad="38100" dist="38100" dir="2700000" algn="tl">
                    <a:srgbClr val="000000">
                      <a:alpha val="43137"/>
                    </a:srgbClr>
                  </a:outerShdw>
                </a:effectLst>
                <a:latin typeface="Times New Roman" panose="02020603050405020304" pitchFamily="18" charset="0"/>
              </a:rPr>
              <a:t>型</a:t>
            </a:r>
            <a:endParaRPr lang="zh-CN" altLang="en-US" sz="2400" b="1">
              <a:solidFill>
                <a:srgbClr val="007032"/>
              </a:solidFill>
              <a:effectLst>
                <a:outerShdw blurRad="38100" dist="38100" dir="2700000" algn="tl">
                  <a:srgbClr val="000000">
                    <a:alpha val="43137"/>
                  </a:srgbClr>
                </a:outerShdw>
              </a:effectLst>
              <a:latin typeface="Times New Roman" panose="02020603050405020304" pitchFamily="18" charset="0"/>
            </a:endParaRPr>
          </a:p>
        </p:txBody>
      </p:sp>
      <p:sp>
        <p:nvSpPr>
          <p:cNvPr id="12" name="Rectangle 20"/>
          <p:cNvSpPr>
            <a:spLocks noChangeArrowheads="1"/>
          </p:cNvSpPr>
          <p:nvPr/>
        </p:nvSpPr>
        <p:spPr bwMode="auto">
          <a:xfrm>
            <a:off x="685800" y="3969296"/>
            <a:ext cx="488950" cy="2306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solidFill>
                  <a:srgbClr val="FF3300"/>
                </a:solidFill>
                <a:latin typeface="Times New Roman" panose="02020603050405020304" pitchFamily="18" charset="0"/>
              </a:rPr>
              <a:t>P</a:t>
            </a:r>
            <a:endParaRPr lang="en-US" altLang="zh-CN" sz="2400">
              <a:solidFill>
                <a:srgbClr val="FF3300"/>
              </a:solidFill>
              <a:latin typeface="Times New Roman" panose="02020603050405020304" pitchFamily="18" charset="0"/>
            </a:endParaRPr>
          </a:p>
          <a:p>
            <a:pPr algn="ctr" eaLnBrk="1" hangingPunct="1">
              <a:spcBef>
                <a:spcPct val="0"/>
              </a:spcBef>
              <a:buClrTx/>
              <a:buSzTx/>
              <a:buFontTx/>
              <a:buNone/>
            </a:pPr>
            <a:r>
              <a:rPr lang="zh-CN" altLang="en-US" sz="2400">
                <a:solidFill>
                  <a:srgbClr val="FF3300"/>
                </a:solidFill>
                <a:latin typeface="Times New Roman" panose="02020603050405020304" pitchFamily="18" charset="0"/>
              </a:rPr>
              <a:t>沟</a:t>
            </a:r>
            <a:endParaRPr lang="zh-CN" altLang="en-US" sz="2400">
              <a:solidFill>
                <a:srgbClr val="FF3300"/>
              </a:solidFill>
              <a:latin typeface="Times New Roman" panose="02020603050405020304" pitchFamily="18" charset="0"/>
            </a:endParaRPr>
          </a:p>
          <a:p>
            <a:pPr algn="ctr" eaLnBrk="1" hangingPunct="1">
              <a:spcBef>
                <a:spcPct val="0"/>
              </a:spcBef>
              <a:buClrTx/>
              <a:buSzTx/>
              <a:buFontTx/>
              <a:buNone/>
            </a:pPr>
            <a:r>
              <a:rPr lang="zh-CN" altLang="en-US" sz="2400">
                <a:solidFill>
                  <a:srgbClr val="FF3300"/>
                </a:solidFill>
                <a:latin typeface="Times New Roman" panose="02020603050405020304" pitchFamily="18" charset="0"/>
              </a:rPr>
              <a:t>道</a:t>
            </a:r>
            <a:endParaRPr lang="zh-CN" altLang="en-US" sz="2400">
              <a:solidFill>
                <a:srgbClr val="FF3300"/>
              </a:solidFill>
              <a:latin typeface="Times New Roman" panose="02020603050405020304" pitchFamily="18" charset="0"/>
            </a:endParaRPr>
          </a:p>
          <a:p>
            <a:pPr algn="ctr" eaLnBrk="1" hangingPunct="1">
              <a:spcBef>
                <a:spcPct val="0"/>
              </a:spcBef>
              <a:buClrTx/>
              <a:buSzTx/>
              <a:buFontTx/>
              <a:buNone/>
            </a:pPr>
            <a:r>
              <a:rPr lang="zh-CN" altLang="en-US" sz="2400" b="1">
                <a:solidFill>
                  <a:srgbClr val="007032"/>
                </a:solidFill>
                <a:effectLst>
                  <a:outerShdw blurRad="38100" dist="38100" dir="2700000" algn="tl">
                    <a:srgbClr val="000000">
                      <a:alpha val="43137"/>
                    </a:srgbClr>
                  </a:outerShdw>
                </a:effectLst>
                <a:latin typeface="Times New Roman" panose="02020603050405020304" pitchFamily="18" charset="0"/>
                <a:sym typeface="+mn-ea"/>
              </a:rPr>
              <a:t>增</a:t>
            </a:r>
            <a:endParaRPr lang="zh-CN" altLang="en-US" sz="2400" b="1">
              <a:solidFill>
                <a:srgbClr val="007032"/>
              </a:solidFill>
              <a:effectLst>
                <a:outerShdw blurRad="38100" dist="38100" dir="2700000" algn="tl">
                  <a:srgbClr val="000000">
                    <a:alpha val="43137"/>
                  </a:srgbClr>
                </a:outerShdw>
              </a:effectLst>
              <a:latin typeface="Times New Roman" panose="02020603050405020304" pitchFamily="18" charset="0"/>
            </a:endParaRPr>
          </a:p>
          <a:p>
            <a:pPr algn="ctr" eaLnBrk="1" hangingPunct="1">
              <a:spcBef>
                <a:spcPct val="0"/>
              </a:spcBef>
              <a:buClrTx/>
              <a:buSzTx/>
              <a:buFontTx/>
              <a:buNone/>
            </a:pPr>
            <a:r>
              <a:rPr lang="zh-CN" altLang="en-US" sz="2400" b="1">
                <a:solidFill>
                  <a:srgbClr val="007032"/>
                </a:solidFill>
                <a:effectLst>
                  <a:outerShdw blurRad="38100" dist="38100" dir="2700000" algn="tl">
                    <a:srgbClr val="000000">
                      <a:alpha val="43137"/>
                    </a:srgbClr>
                  </a:outerShdw>
                </a:effectLst>
                <a:latin typeface="Times New Roman" panose="02020603050405020304" pitchFamily="18" charset="0"/>
                <a:sym typeface="+mn-ea"/>
              </a:rPr>
              <a:t>强</a:t>
            </a:r>
            <a:endParaRPr lang="zh-CN" altLang="en-US" sz="2400" b="1">
              <a:solidFill>
                <a:srgbClr val="007032"/>
              </a:solidFill>
              <a:effectLst>
                <a:outerShdw blurRad="38100" dist="38100" dir="2700000" algn="tl">
                  <a:srgbClr val="000000">
                    <a:alpha val="43137"/>
                  </a:srgbClr>
                </a:outerShdw>
              </a:effectLst>
              <a:latin typeface="Times New Roman" panose="02020603050405020304" pitchFamily="18" charset="0"/>
            </a:endParaRPr>
          </a:p>
          <a:p>
            <a:pPr algn="ctr" eaLnBrk="1" hangingPunct="1">
              <a:spcBef>
                <a:spcPct val="0"/>
              </a:spcBef>
              <a:buClrTx/>
              <a:buSzTx/>
              <a:buFontTx/>
              <a:buNone/>
            </a:pPr>
            <a:r>
              <a:rPr lang="zh-CN" altLang="en-US" sz="2400" b="1">
                <a:solidFill>
                  <a:srgbClr val="007032"/>
                </a:solidFill>
                <a:effectLst>
                  <a:outerShdw blurRad="38100" dist="38100" dir="2700000" algn="tl">
                    <a:srgbClr val="000000">
                      <a:alpha val="43137"/>
                    </a:srgbClr>
                  </a:outerShdw>
                </a:effectLst>
                <a:latin typeface="Times New Roman" panose="02020603050405020304" pitchFamily="18" charset="0"/>
                <a:sym typeface="+mn-ea"/>
              </a:rPr>
              <a:t>型</a:t>
            </a:r>
            <a:endParaRPr lang="zh-CN" altLang="en-US" sz="2400">
              <a:solidFill>
                <a:srgbClr val="FF3300"/>
              </a:solidFill>
              <a:effectLst>
                <a:outerShdw blurRad="38100" dist="38100" dir="2700000" algn="tl">
                  <a:srgbClr val="000000">
                    <a:alpha val="43137"/>
                  </a:srgbClr>
                </a:outerShdw>
              </a:effectLst>
              <a:latin typeface="Times New Roman" panose="02020603050405020304" pitchFamily="18" charset="0"/>
            </a:endParaRPr>
          </a:p>
        </p:txBody>
      </p:sp>
      <p:sp>
        <p:nvSpPr>
          <p:cNvPr id="13" name="灯片编号占位符 12"/>
          <p:cNvSpPr>
            <a:spLocks noGrp="1"/>
          </p:cNvSpPr>
          <p:nvPr>
            <p:ph type="sldNum" sz="quarter" idx="12"/>
          </p:nvPr>
        </p:nvSpPr>
        <p:spPr/>
        <p:txBody>
          <a:bodyPr/>
          <a:p>
            <a:fld id="{9A0DB2DC-4C9A-4742-B13C-FB6460FD3503}" type="slidenum">
              <a:rPr lang="zh-CN" altLang="en-US" dirty="0"/>
            </a:fld>
            <a:endParaRPr lang="zh-CN" altLang="en-US" dirty="0"/>
          </a:p>
        </p:txBody>
      </p:sp>
      <p:sp>
        <p:nvSpPr>
          <p:cNvPr id="22" name="Line 4"/>
          <p:cNvSpPr>
            <a:spLocks noChangeShapeType="1"/>
          </p:cNvSpPr>
          <p:nvPr/>
        </p:nvSpPr>
        <p:spPr bwMode="auto">
          <a:xfrm>
            <a:off x="152400" y="6553200"/>
            <a:ext cx="8839200" cy="0"/>
          </a:xfrm>
          <a:prstGeom prst="line">
            <a:avLst/>
          </a:prstGeom>
          <a:noFill/>
          <a:ln w="28575">
            <a:solidFill>
              <a:srgbClr val="009999"/>
            </a:solidFill>
            <a:round/>
          </a:ln>
          <a:extLst>
            <a:ext uri="{909E8E84-426E-40DD-AFC4-6F175D3DCCD1}">
              <a14:hiddenFill xmlns:a14="http://schemas.microsoft.com/office/drawing/2010/main">
                <a:noFill/>
              </a14:hiddenFill>
            </a:ext>
          </a:extLst>
        </p:spPr>
        <p:txBody>
          <a:bodyPr wrap="none" anchor="ct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
          <p:cNvSpPr>
            <a:spLocks noChangeShapeType="1"/>
          </p:cNvSpPr>
          <p:nvPr/>
        </p:nvSpPr>
        <p:spPr bwMode="auto">
          <a:xfrm>
            <a:off x="152400" y="609600"/>
            <a:ext cx="8839200" cy="0"/>
          </a:xfrm>
          <a:prstGeom prst="line">
            <a:avLst/>
          </a:prstGeom>
          <a:noFill/>
          <a:ln w="28575">
            <a:solidFill>
              <a:srgbClr val="009999"/>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
        <p:nvSpPr>
          <p:cNvPr id="3" name="Line 4"/>
          <p:cNvSpPr>
            <a:spLocks noChangeShapeType="1"/>
          </p:cNvSpPr>
          <p:nvPr/>
        </p:nvSpPr>
        <p:spPr bwMode="auto">
          <a:xfrm>
            <a:off x="152400" y="6553200"/>
            <a:ext cx="8839200" cy="0"/>
          </a:xfrm>
          <a:prstGeom prst="line">
            <a:avLst/>
          </a:prstGeom>
          <a:noFill/>
          <a:ln w="28575">
            <a:solidFill>
              <a:srgbClr val="009999"/>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
        <p:nvSpPr>
          <p:cNvPr id="4" name="Line 5"/>
          <p:cNvSpPr>
            <a:spLocks noChangeShapeType="1"/>
          </p:cNvSpPr>
          <p:nvPr/>
        </p:nvSpPr>
        <p:spPr bwMode="auto">
          <a:xfrm>
            <a:off x="762000" y="3657600"/>
            <a:ext cx="8229600" cy="0"/>
          </a:xfrm>
          <a:prstGeom prst="line">
            <a:avLst/>
          </a:prstGeom>
          <a:noFill/>
          <a:ln w="28575">
            <a:solidFill>
              <a:srgbClr val="009999"/>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
        <p:nvSpPr>
          <p:cNvPr id="5" name="Line 6"/>
          <p:cNvSpPr>
            <a:spLocks noChangeShapeType="1"/>
          </p:cNvSpPr>
          <p:nvPr/>
        </p:nvSpPr>
        <p:spPr bwMode="auto">
          <a:xfrm>
            <a:off x="1447800" y="609600"/>
            <a:ext cx="0" cy="5943600"/>
          </a:xfrm>
          <a:prstGeom prst="line">
            <a:avLst/>
          </a:prstGeom>
          <a:noFill/>
          <a:ln w="28575">
            <a:solidFill>
              <a:srgbClr val="009999"/>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
        <p:nvSpPr>
          <p:cNvPr id="6" name="Line 7"/>
          <p:cNvSpPr>
            <a:spLocks noChangeShapeType="1"/>
          </p:cNvSpPr>
          <p:nvPr/>
        </p:nvSpPr>
        <p:spPr bwMode="auto">
          <a:xfrm>
            <a:off x="762000" y="609600"/>
            <a:ext cx="0" cy="5943600"/>
          </a:xfrm>
          <a:prstGeom prst="line">
            <a:avLst/>
          </a:prstGeom>
          <a:noFill/>
          <a:ln w="28575">
            <a:solidFill>
              <a:srgbClr val="009999"/>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
        <p:nvSpPr>
          <p:cNvPr id="7" name="Text Box 8"/>
          <p:cNvSpPr txBox="1">
            <a:spLocks noChangeArrowheads="1"/>
          </p:cNvSpPr>
          <p:nvPr/>
        </p:nvSpPr>
        <p:spPr bwMode="auto">
          <a:xfrm>
            <a:off x="74613" y="2286000"/>
            <a:ext cx="611187" cy="3107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a:solidFill>
                  <a:srgbClr val="7030A0"/>
                </a:solidFill>
                <a:latin typeface="Times New Roman" panose="02020603050405020304" pitchFamily="18" charset="0"/>
                <a:ea typeface="黑体" panose="02010609060101010101" pitchFamily="49" charset="-122"/>
              </a:rPr>
              <a:t>绝缘栅</a:t>
            </a:r>
            <a:r>
              <a:rPr lang="zh-CN" altLang="en-US">
                <a:solidFill>
                  <a:srgbClr val="FF0000"/>
                </a:solidFill>
                <a:latin typeface="Times New Roman" panose="02020603050405020304" pitchFamily="18" charset="0"/>
                <a:ea typeface="黑体" panose="02010609060101010101" pitchFamily="49" charset="-122"/>
              </a:rPr>
              <a:t>场效应管</a:t>
            </a:r>
            <a:endParaRPr lang="zh-CN" altLang="en-US" sz="2400">
              <a:solidFill>
                <a:srgbClr val="009999"/>
              </a:solidFill>
              <a:latin typeface="Times New Roman" panose="02020603050405020304" pitchFamily="18" charset="0"/>
            </a:endParaRPr>
          </a:p>
        </p:txBody>
      </p:sp>
      <p:sp>
        <p:nvSpPr>
          <p:cNvPr id="8" name="Text Box 10"/>
          <p:cNvSpPr txBox="1">
            <a:spLocks noChangeArrowheads="1"/>
          </p:cNvSpPr>
          <p:nvPr/>
        </p:nvSpPr>
        <p:spPr bwMode="auto">
          <a:xfrm>
            <a:off x="819785" y="3810000"/>
            <a:ext cx="551815"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eaVert">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zh-CN" sz="2400">
                <a:solidFill>
                  <a:srgbClr val="FF0000"/>
                </a:solidFill>
                <a:latin typeface="Times New Roman" panose="02020603050405020304" pitchFamily="18" charset="0"/>
              </a:rPr>
              <a:t>   </a:t>
            </a:r>
            <a:endParaRPr lang="zh-CN" altLang="en-US" sz="2400">
              <a:solidFill>
                <a:srgbClr val="009999"/>
              </a:solidFill>
              <a:latin typeface="Times New Roman" panose="02020603050405020304" pitchFamily="18" charset="0"/>
            </a:endParaRPr>
          </a:p>
        </p:txBody>
      </p:sp>
      <p:sp>
        <p:nvSpPr>
          <p:cNvPr id="11" name="Rectangle 13"/>
          <p:cNvSpPr>
            <a:spLocks noChangeArrowheads="1"/>
          </p:cNvSpPr>
          <p:nvPr/>
        </p:nvSpPr>
        <p:spPr bwMode="auto">
          <a:xfrm>
            <a:off x="838200" y="838200"/>
            <a:ext cx="488950" cy="2306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solidFill>
                  <a:srgbClr val="6666FF"/>
                </a:solidFill>
                <a:latin typeface="Times New Roman" panose="02020603050405020304" pitchFamily="18" charset="0"/>
              </a:rPr>
              <a:t>N</a:t>
            </a:r>
            <a:endParaRPr lang="en-US" altLang="zh-CN" sz="2400">
              <a:solidFill>
                <a:srgbClr val="6666FF"/>
              </a:solidFill>
              <a:latin typeface="Times New Roman" panose="02020603050405020304" pitchFamily="18" charset="0"/>
            </a:endParaRPr>
          </a:p>
          <a:p>
            <a:pPr algn="ctr" eaLnBrk="1" hangingPunct="1">
              <a:spcBef>
                <a:spcPct val="0"/>
              </a:spcBef>
              <a:buClrTx/>
              <a:buSzTx/>
              <a:buFontTx/>
              <a:buNone/>
            </a:pPr>
            <a:r>
              <a:rPr lang="zh-CN" altLang="zh-CN" sz="2400">
                <a:solidFill>
                  <a:srgbClr val="6666FF"/>
                </a:solidFill>
                <a:latin typeface="Times New Roman" panose="02020603050405020304" pitchFamily="18" charset="0"/>
              </a:rPr>
              <a:t>沟</a:t>
            </a:r>
            <a:endParaRPr lang="zh-CN" altLang="zh-CN" sz="2400">
              <a:solidFill>
                <a:srgbClr val="6666FF"/>
              </a:solidFill>
              <a:latin typeface="Times New Roman" panose="02020603050405020304" pitchFamily="18" charset="0"/>
            </a:endParaRPr>
          </a:p>
          <a:p>
            <a:pPr algn="ctr" eaLnBrk="1" hangingPunct="1">
              <a:spcBef>
                <a:spcPct val="0"/>
              </a:spcBef>
              <a:buClrTx/>
              <a:buSzTx/>
              <a:buFontTx/>
              <a:buNone/>
            </a:pPr>
            <a:r>
              <a:rPr lang="zh-CN" altLang="zh-CN" sz="2400">
                <a:solidFill>
                  <a:srgbClr val="6666FF"/>
                </a:solidFill>
                <a:latin typeface="Times New Roman" panose="02020603050405020304" pitchFamily="18" charset="0"/>
              </a:rPr>
              <a:t>道</a:t>
            </a:r>
            <a:endParaRPr lang="zh-CN" altLang="zh-CN" sz="2400">
              <a:solidFill>
                <a:srgbClr val="FF0000"/>
              </a:solidFill>
              <a:latin typeface="Times New Roman" panose="02020603050405020304" pitchFamily="18" charset="0"/>
            </a:endParaRPr>
          </a:p>
          <a:p>
            <a:pPr algn="ctr" eaLnBrk="1" hangingPunct="1">
              <a:spcBef>
                <a:spcPct val="0"/>
              </a:spcBef>
              <a:buClrTx/>
              <a:buSzTx/>
              <a:buFontTx/>
              <a:buNone/>
            </a:pPr>
            <a:r>
              <a:rPr lang="zh-CN" altLang="en-US" sz="2400" b="1">
                <a:solidFill>
                  <a:srgbClr val="DE0BF1"/>
                </a:solidFill>
                <a:effectLst>
                  <a:outerShdw blurRad="38100" dist="38100" dir="2700000" algn="tl">
                    <a:srgbClr val="000000">
                      <a:alpha val="43137"/>
                    </a:srgbClr>
                  </a:outerShdw>
                </a:effectLst>
                <a:latin typeface="Times New Roman" panose="02020603050405020304" pitchFamily="18" charset="0"/>
                <a:sym typeface="+mn-ea"/>
              </a:rPr>
              <a:t>耗</a:t>
            </a:r>
            <a:endParaRPr lang="zh-CN" altLang="en-US" sz="2400" b="1">
              <a:solidFill>
                <a:srgbClr val="DE0BF1"/>
              </a:solidFill>
              <a:effectLst>
                <a:outerShdw blurRad="38100" dist="38100" dir="2700000" algn="tl">
                  <a:srgbClr val="000000">
                    <a:alpha val="43137"/>
                  </a:srgbClr>
                </a:outerShdw>
              </a:effectLst>
              <a:latin typeface="Times New Roman" panose="02020603050405020304" pitchFamily="18" charset="0"/>
            </a:endParaRPr>
          </a:p>
          <a:p>
            <a:pPr algn="ctr" eaLnBrk="1" hangingPunct="1">
              <a:spcBef>
                <a:spcPct val="0"/>
              </a:spcBef>
              <a:buClrTx/>
              <a:buSzTx/>
              <a:buFontTx/>
              <a:buNone/>
            </a:pPr>
            <a:r>
              <a:rPr lang="zh-CN" altLang="en-US" sz="2400" b="1">
                <a:solidFill>
                  <a:srgbClr val="DE0BF1"/>
                </a:solidFill>
                <a:effectLst>
                  <a:outerShdw blurRad="38100" dist="38100" dir="2700000" algn="tl">
                    <a:srgbClr val="000000">
                      <a:alpha val="43137"/>
                    </a:srgbClr>
                  </a:outerShdw>
                </a:effectLst>
                <a:latin typeface="Times New Roman" panose="02020603050405020304" pitchFamily="18" charset="0"/>
                <a:sym typeface="+mn-ea"/>
              </a:rPr>
              <a:t>尽</a:t>
            </a:r>
            <a:endParaRPr lang="zh-CN" altLang="en-US" sz="2400" b="1">
              <a:solidFill>
                <a:srgbClr val="DE0BF1"/>
              </a:solidFill>
              <a:effectLst>
                <a:outerShdw blurRad="38100" dist="38100" dir="2700000" algn="tl">
                  <a:srgbClr val="000000">
                    <a:alpha val="43137"/>
                  </a:srgbClr>
                </a:outerShdw>
              </a:effectLst>
              <a:latin typeface="Times New Roman" panose="02020603050405020304" pitchFamily="18" charset="0"/>
            </a:endParaRPr>
          </a:p>
          <a:p>
            <a:pPr algn="ctr" eaLnBrk="1" hangingPunct="1">
              <a:spcBef>
                <a:spcPct val="0"/>
              </a:spcBef>
              <a:buClrTx/>
              <a:buSzTx/>
              <a:buFontTx/>
              <a:buNone/>
            </a:pPr>
            <a:r>
              <a:rPr lang="zh-CN" altLang="zh-CN" sz="2400" b="1">
                <a:solidFill>
                  <a:srgbClr val="DE0BF1"/>
                </a:solidFill>
                <a:effectLst>
                  <a:outerShdw blurRad="38100" dist="38100" dir="2700000" algn="tl">
                    <a:srgbClr val="000000">
                      <a:alpha val="43137"/>
                    </a:srgbClr>
                  </a:outerShdw>
                </a:effectLst>
                <a:latin typeface="Times New Roman" panose="02020603050405020304" pitchFamily="18" charset="0"/>
                <a:sym typeface="+mn-ea"/>
              </a:rPr>
              <a:t>型</a:t>
            </a:r>
            <a:endParaRPr lang="zh-CN" altLang="zh-CN" sz="2400" b="1">
              <a:solidFill>
                <a:srgbClr val="DE0BF1"/>
              </a:solidFill>
              <a:latin typeface="Times New Roman" panose="02020603050405020304" pitchFamily="18" charset="0"/>
            </a:endParaRPr>
          </a:p>
        </p:txBody>
      </p:sp>
      <p:sp>
        <p:nvSpPr>
          <p:cNvPr id="12" name="Rectangle 14"/>
          <p:cNvSpPr>
            <a:spLocks noChangeArrowheads="1"/>
          </p:cNvSpPr>
          <p:nvPr/>
        </p:nvSpPr>
        <p:spPr bwMode="auto">
          <a:xfrm>
            <a:off x="830263" y="4020820"/>
            <a:ext cx="504825" cy="2306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solidFill>
                  <a:srgbClr val="FF0000"/>
                </a:solidFill>
                <a:latin typeface="Times New Roman" panose="02020603050405020304" pitchFamily="18" charset="0"/>
              </a:rPr>
              <a:t> P</a:t>
            </a:r>
            <a:r>
              <a:rPr lang="zh-CN" altLang="zh-CN" sz="2400">
                <a:solidFill>
                  <a:srgbClr val="FF0000"/>
                </a:solidFill>
                <a:latin typeface="Times New Roman" panose="02020603050405020304" pitchFamily="18" charset="0"/>
              </a:rPr>
              <a:t> </a:t>
            </a:r>
            <a:endParaRPr lang="zh-CN" altLang="zh-CN" sz="2400">
              <a:solidFill>
                <a:srgbClr val="FF0000"/>
              </a:solidFill>
              <a:latin typeface="Times New Roman" panose="02020603050405020304" pitchFamily="18" charset="0"/>
            </a:endParaRPr>
          </a:p>
          <a:p>
            <a:pPr algn="ctr" eaLnBrk="1" hangingPunct="1">
              <a:spcBef>
                <a:spcPct val="0"/>
              </a:spcBef>
              <a:buClrTx/>
              <a:buSzTx/>
              <a:buFontTx/>
              <a:buNone/>
            </a:pPr>
            <a:r>
              <a:rPr lang="zh-CN" altLang="zh-CN" sz="2400">
                <a:solidFill>
                  <a:srgbClr val="FF0000"/>
                </a:solidFill>
                <a:latin typeface="Times New Roman" panose="02020603050405020304" pitchFamily="18" charset="0"/>
              </a:rPr>
              <a:t>沟</a:t>
            </a:r>
            <a:endParaRPr lang="zh-CN" altLang="zh-CN" sz="2400">
              <a:solidFill>
                <a:srgbClr val="FF0000"/>
              </a:solidFill>
              <a:latin typeface="Times New Roman" panose="02020603050405020304" pitchFamily="18" charset="0"/>
            </a:endParaRPr>
          </a:p>
          <a:p>
            <a:pPr algn="ctr" eaLnBrk="1" hangingPunct="1">
              <a:spcBef>
                <a:spcPct val="0"/>
              </a:spcBef>
              <a:buClrTx/>
              <a:buSzTx/>
              <a:buFontTx/>
              <a:buNone/>
            </a:pPr>
            <a:r>
              <a:rPr lang="zh-CN" altLang="zh-CN" sz="2400">
                <a:solidFill>
                  <a:srgbClr val="FF0000"/>
                </a:solidFill>
                <a:latin typeface="Times New Roman" panose="02020603050405020304" pitchFamily="18" charset="0"/>
              </a:rPr>
              <a:t>道</a:t>
            </a:r>
            <a:endParaRPr lang="zh-CN" altLang="zh-CN" sz="2400">
              <a:solidFill>
                <a:srgbClr val="FF0000"/>
              </a:solidFill>
              <a:latin typeface="Times New Roman" panose="02020603050405020304" pitchFamily="18" charset="0"/>
            </a:endParaRPr>
          </a:p>
          <a:p>
            <a:pPr algn="ctr" eaLnBrk="1" hangingPunct="1">
              <a:spcBef>
                <a:spcPct val="0"/>
              </a:spcBef>
              <a:buClrTx/>
              <a:buSzTx/>
              <a:buFontTx/>
              <a:buNone/>
            </a:pPr>
            <a:r>
              <a:rPr lang="zh-CN" altLang="en-US" sz="2400" b="1">
                <a:solidFill>
                  <a:srgbClr val="DE0BF1"/>
                </a:solidFill>
                <a:effectLst>
                  <a:outerShdw blurRad="38100" dist="38100" dir="2700000" algn="tl">
                    <a:srgbClr val="000000">
                      <a:alpha val="43137"/>
                    </a:srgbClr>
                  </a:outerShdw>
                </a:effectLst>
                <a:latin typeface="Times New Roman" panose="02020603050405020304" pitchFamily="18" charset="0"/>
                <a:sym typeface="+mn-ea"/>
              </a:rPr>
              <a:t>耗</a:t>
            </a:r>
            <a:endParaRPr lang="zh-CN" altLang="en-US" sz="2400" b="1">
              <a:solidFill>
                <a:srgbClr val="DE0BF1"/>
              </a:solidFill>
              <a:effectLst>
                <a:outerShdw blurRad="38100" dist="38100" dir="2700000" algn="tl">
                  <a:srgbClr val="000000">
                    <a:alpha val="43137"/>
                  </a:srgbClr>
                </a:outerShdw>
              </a:effectLst>
              <a:latin typeface="Times New Roman" panose="02020603050405020304" pitchFamily="18" charset="0"/>
            </a:endParaRPr>
          </a:p>
          <a:p>
            <a:pPr algn="ctr" eaLnBrk="1" hangingPunct="1">
              <a:spcBef>
                <a:spcPct val="0"/>
              </a:spcBef>
              <a:buClrTx/>
              <a:buSzTx/>
              <a:buFontTx/>
              <a:buNone/>
            </a:pPr>
            <a:r>
              <a:rPr lang="zh-CN" altLang="en-US" sz="2400" b="1">
                <a:solidFill>
                  <a:srgbClr val="DE0BF1"/>
                </a:solidFill>
                <a:effectLst>
                  <a:outerShdw blurRad="38100" dist="38100" dir="2700000" algn="tl">
                    <a:srgbClr val="000000">
                      <a:alpha val="43137"/>
                    </a:srgbClr>
                  </a:outerShdw>
                </a:effectLst>
                <a:latin typeface="Times New Roman" panose="02020603050405020304" pitchFamily="18" charset="0"/>
                <a:sym typeface="+mn-ea"/>
              </a:rPr>
              <a:t>尽</a:t>
            </a:r>
            <a:endParaRPr lang="zh-CN" altLang="en-US" sz="2400" b="1">
              <a:solidFill>
                <a:srgbClr val="DE0BF1"/>
              </a:solidFill>
              <a:effectLst>
                <a:outerShdw blurRad="38100" dist="38100" dir="2700000" algn="tl">
                  <a:srgbClr val="000000">
                    <a:alpha val="43137"/>
                  </a:srgbClr>
                </a:outerShdw>
              </a:effectLst>
              <a:latin typeface="Times New Roman" panose="02020603050405020304" pitchFamily="18" charset="0"/>
            </a:endParaRPr>
          </a:p>
          <a:p>
            <a:pPr algn="ctr" eaLnBrk="1" hangingPunct="1">
              <a:spcBef>
                <a:spcPct val="0"/>
              </a:spcBef>
              <a:buClrTx/>
              <a:buSzTx/>
              <a:buFontTx/>
              <a:buNone/>
            </a:pPr>
            <a:r>
              <a:rPr lang="zh-CN" altLang="zh-CN" sz="2400" b="1">
                <a:solidFill>
                  <a:srgbClr val="DE0BF1"/>
                </a:solidFill>
                <a:effectLst>
                  <a:outerShdw blurRad="38100" dist="38100" dir="2700000" algn="tl">
                    <a:srgbClr val="000000">
                      <a:alpha val="43137"/>
                    </a:srgbClr>
                  </a:outerShdw>
                </a:effectLst>
                <a:latin typeface="Times New Roman" panose="02020603050405020304" pitchFamily="18" charset="0"/>
                <a:sym typeface="+mn-ea"/>
              </a:rPr>
              <a:t>型</a:t>
            </a:r>
            <a:endParaRPr lang="zh-CN" altLang="en-US" sz="2400">
              <a:solidFill>
                <a:srgbClr val="FF0000"/>
              </a:solidFill>
              <a:effectLst>
                <a:outerShdw blurRad="38100" dist="38100" dir="2700000" algn="tl">
                  <a:srgbClr val="000000">
                    <a:alpha val="43137"/>
                  </a:srgbClr>
                </a:outerShdw>
              </a:effectLst>
              <a:latin typeface="Times New Roman" panose="02020603050405020304" pitchFamily="18" charset="0"/>
            </a:endParaRPr>
          </a:p>
        </p:txBody>
      </p:sp>
      <p:sp>
        <p:nvSpPr>
          <p:cNvPr id="14" name="灯片编号占位符 13"/>
          <p:cNvSpPr>
            <a:spLocks noGrp="1"/>
          </p:cNvSpPr>
          <p:nvPr>
            <p:ph type="sldNum" sz="quarter" idx="12"/>
          </p:nvPr>
        </p:nvSpPr>
        <p:spPr/>
        <p:txBody>
          <a:bodyPr/>
          <a:p>
            <a:fld id="{9A0DB2DC-4C9A-4742-B13C-FB6460FD3503}" type="slidenum">
              <a:rPr lang="zh-CN" altLang="en-US" dirty="0"/>
            </a:fld>
            <a:endParaRPr lang="zh-CN" altLang="en-US" dirty="0"/>
          </a:p>
        </p:txBody>
      </p:sp>
      <p:grpSp>
        <p:nvGrpSpPr>
          <p:cNvPr id="21" name="组合 20"/>
          <p:cNvGrpSpPr/>
          <p:nvPr/>
        </p:nvGrpSpPr>
        <p:grpSpPr>
          <a:xfrm>
            <a:off x="1470025" y="1104900"/>
            <a:ext cx="7444740" cy="2171700"/>
            <a:chOff x="2315" y="1740"/>
            <a:chExt cx="11724" cy="3420"/>
          </a:xfrm>
        </p:grpSpPr>
        <p:graphicFrame>
          <p:nvGraphicFramePr>
            <p:cNvPr id="9" name="Object 11"/>
            <p:cNvGraphicFramePr>
              <a:graphicFrameLocks noChangeAspect="1"/>
            </p:cNvGraphicFramePr>
            <p:nvPr/>
          </p:nvGraphicFramePr>
          <p:xfrm>
            <a:off x="2315" y="1740"/>
            <a:ext cx="11725" cy="3420"/>
          </p:xfrm>
          <a:graphic>
            <a:graphicData uri="http://schemas.openxmlformats.org/presentationml/2006/ole">
              <mc:AlternateContent xmlns:mc="http://schemas.openxmlformats.org/markup-compatibility/2006">
                <mc:Choice xmlns:v="urn:schemas-microsoft-com:vml" Requires="v">
                  <p:oleObj spid="_x0000_s94210" name="BMP 图象" r:id="rId1" imgW="4947285" imgH="1441450" progId="Paint.Picture">
                    <p:embed/>
                  </p:oleObj>
                </mc:Choice>
                <mc:Fallback>
                  <p:oleObj name="BMP 图象" r:id="rId1" imgW="4947285" imgH="1441450" progId="Paint.Picture">
                    <p:embed/>
                    <p:pic>
                      <p:nvPicPr>
                        <p:cNvPr id="0" name="图片 942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5" y="1740"/>
                          <a:ext cx="11725" cy="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3" name="直接箭头连接符 12"/>
            <p:cNvCxnSpPr/>
            <p:nvPr/>
          </p:nvCxnSpPr>
          <p:spPr>
            <a:xfrm flipH="1">
              <a:off x="4138" y="2688"/>
              <a:ext cx="567" cy="0"/>
            </a:xfrm>
            <a:prstGeom prst="straightConnector1">
              <a:avLst/>
            </a:prstGeom>
            <a:ln w="571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3685" y="3699"/>
              <a:ext cx="119" cy="1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3685" y="4535"/>
              <a:ext cx="119" cy="1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0" name="组合 19"/>
          <p:cNvGrpSpPr/>
          <p:nvPr/>
        </p:nvGrpSpPr>
        <p:grpSpPr>
          <a:xfrm>
            <a:off x="1482725" y="3886200"/>
            <a:ext cx="7660640" cy="2171700"/>
            <a:chOff x="2335" y="6120"/>
            <a:chExt cx="12064" cy="3420"/>
          </a:xfrm>
        </p:grpSpPr>
        <p:graphicFrame>
          <p:nvGraphicFramePr>
            <p:cNvPr id="10" name="Object 12"/>
            <p:cNvGraphicFramePr>
              <a:graphicFrameLocks noChangeAspect="1"/>
            </p:cNvGraphicFramePr>
            <p:nvPr/>
          </p:nvGraphicFramePr>
          <p:xfrm>
            <a:off x="2335" y="6120"/>
            <a:ext cx="12065" cy="3420"/>
          </p:xfrm>
          <a:graphic>
            <a:graphicData uri="http://schemas.openxmlformats.org/presentationml/2006/ole">
              <mc:AlternateContent xmlns:mc="http://schemas.openxmlformats.org/markup-compatibility/2006">
                <mc:Choice xmlns:v="urn:schemas-microsoft-com:vml" Requires="v">
                  <p:oleObj spid="_x0000_s94211" name="BMP 图象" r:id="rId3" imgW="5038725" imgH="1381125" progId="Paint.Picture">
                    <p:embed/>
                  </p:oleObj>
                </mc:Choice>
                <mc:Fallback>
                  <p:oleObj name="BMP 图象" r:id="rId3" imgW="5038725" imgH="1381125" progId="Paint.Picture">
                    <p:embed/>
                    <p:pic>
                      <p:nvPicPr>
                        <p:cNvPr id="0" name="图片 942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5" y="6120"/>
                          <a:ext cx="12065" cy="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5" name="直接箭头连接符 14"/>
            <p:cNvCxnSpPr/>
            <p:nvPr/>
          </p:nvCxnSpPr>
          <p:spPr>
            <a:xfrm flipV="1">
              <a:off x="3911" y="7318"/>
              <a:ext cx="567"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3718" y="8306"/>
              <a:ext cx="119" cy="1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3718" y="9142"/>
              <a:ext cx="119" cy="1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074"/>
          <p:cNvSpPr txBox="1">
            <a:spLocks noChangeArrowheads="1"/>
          </p:cNvSpPr>
          <p:nvPr/>
        </p:nvSpPr>
        <p:spPr bwMode="auto">
          <a:xfrm>
            <a:off x="191770" y="806450"/>
            <a:ext cx="9138920" cy="5835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buClrTx/>
              <a:buSzTx/>
              <a:buFontTx/>
            </a:pPr>
            <a:r>
              <a:rPr lang="en-US" altLang="zh-CN" sz="2800" b="1" dirty="0" smtClean="0">
                <a:solidFill>
                  <a:srgbClr val="FF0000"/>
                </a:solidFill>
              </a:rPr>
              <a:t>1.5.3 </a:t>
            </a:r>
            <a:r>
              <a:rPr lang="zh-CN" altLang="en-US" sz="3200" dirty="0" smtClean="0">
                <a:solidFill>
                  <a:srgbClr val="FF0000"/>
                </a:solidFill>
                <a:latin typeface="黑体" panose="02010609060101010101" pitchFamily="49" charset="-122"/>
                <a:ea typeface="黑体" panose="02010609060101010101" pitchFamily="49" charset="-122"/>
              </a:rPr>
              <a:t>结型场效应管</a:t>
            </a:r>
            <a:r>
              <a:rPr lang="zh-CN" altLang="en-US" sz="3200">
                <a:solidFill>
                  <a:srgbClr val="000000"/>
                </a:solidFill>
                <a:sym typeface="+mn-ea"/>
              </a:rPr>
              <a:t>（</a:t>
            </a:r>
            <a:r>
              <a:rPr lang="en-US" altLang="zh-CN" sz="3200">
                <a:solidFill>
                  <a:srgbClr val="FF0000"/>
                </a:solidFill>
                <a:sym typeface="+mn-ea"/>
              </a:rPr>
              <a:t>J</a:t>
            </a:r>
            <a:r>
              <a:rPr lang="en-US" altLang="zh-CN" sz="3200">
                <a:solidFill>
                  <a:srgbClr val="010000"/>
                </a:solidFill>
                <a:sym typeface="+mn-ea"/>
              </a:rPr>
              <a:t>unction type </a:t>
            </a:r>
            <a:r>
              <a:rPr lang="en-US" altLang="zh-CN" sz="3200">
                <a:solidFill>
                  <a:srgbClr val="FF0000"/>
                </a:solidFill>
                <a:sym typeface="+mn-ea"/>
              </a:rPr>
              <a:t>FET</a:t>
            </a:r>
            <a:r>
              <a:rPr lang="zh-CN" altLang="en-US" sz="3200">
                <a:solidFill>
                  <a:srgbClr val="000000"/>
                </a:solidFill>
                <a:sym typeface="+mn-ea"/>
              </a:rPr>
              <a:t>，</a:t>
            </a:r>
            <a:r>
              <a:rPr lang="en-US" altLang="zh-CN" sz="3200" b="1">
                <a:solidFill>
                  <a:srgbClr val="FF0000"/>
                </a:solidFill>
                <a:sym typeface="+mn-ea"/>
              </a:rPr>
              <a:t>JFET</a:t>
            </a:r>
            <a:r>
              <a:rPr lang="en-US" altLang="zh-CN" sz="3200">
                <a:solidFill>
                  <a:srgbClr val="000000"/>
                </a:solidFill>
                <a:sym typeface="+mn-ea"/>
              </a:rPr>
              <a:t>）</a:t>
            </a:r>
            <a:endParaRPr lang="zh-CN" altLang="en-US" sz="3200" dirty="0" smtClean="0">
              <a:solidFill>
                <a:srgbClr val="FF0000"/>
              </a:solidFill>
              <a:latin typeface="黑体" panose="02010609060101010101" pitchFamily="49" charset="-122"/>
              <a:ea typeface="黑体" panose="02010609060101010101" pitchFamily="49" charset="-122"/>
            </a:endParaRPr>
          </a:p>
        </p:txBody>
      </p:sp>
      <p:sp>
        <p:nvSpPr>
          <p:cNvPr id="3" name="Rectangle 8"/>
          <p:cNvSpPr txBox="1">
            <a:spLocks noChangeArrowheads="1"/>
          </p:cNvSpPr>
          <p:nvPr/>
        </p:nvSpPr>
        <p:spPr bwMode="auto">
          <a:xfrm>
            <a:off x="251460" y="1488440"/>
            <a:ext cx="8733790" cy="966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rPr>
              <a:t> </a:t>
            </a:r>
            <a:r>
              <a:rPr kumimoji="1" lang="zh-CN" altLang="en-US" sz="2800" b="0" i="0" u="sng" strike="noStrike" kern="1200" cap="none" spc="0" normalizeH="0" baseline="0" dirty="0" smtClean="0">
                <a:solidFill>
                  <a:srgbClr val="0000FF"/>
                </a:solidFill>
                <a:latin typeface="黑体" panose="02010609060101010101" pitchFamily="49" charset="-122"/>
                <a:ea typeface="黑体" panose="02010609060101010101" pitchFamily="49" charset="-122"/>
              </a:rPr>
              <a:t>(1)结型场效应管的结构</a:t>
            </a:r>
            <a:endPar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JFET</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的结构与</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MOSFET</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相似，工作机理则相同。</a:t>
            </a:r>
            <a:endParaRPr kumimoji="1" lang="zh-CN" altLang="en-US"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endParaRPr>
          </a:p>
        </p:txBody>
      </p:sp>
      <p:sp>
        <p:nvSpPr>
          <p:cNvPr id="7" name="灯片编号占位符 6"/>
          <p:cNvSpPr>
            <a:spLocks noGrp="1"/>
          </p:cNvSpPr>
          <p:nvPr>
            <p:ph type="sldNum" sz="quarter" idx="12"/>
          </p:nvPr>
        </p:nvSpPr>
        <p:spPr/>
        <p:txBody>
          <a:bodyPr/>
          <a:p>
            <a:fld id="{9A0DB2DC-4C9A-4742-B13C-FB6460FD3503}" type="slidenum">
              <a:rPr lang="zh-CN" altLang="en-US" dirty="0"/>
            </a:fld>
            <a:endParaRPr lang="zh-CN" altLang="en-US" dirty="0"/>
          </a:p>
        </p:txBody>
      </p:sp>
      <p:grpSp>
        <p:nvGrpSpPr>
          <p:cNvPr id="10" name="组合 9"/>
          <p:cNvGrpSpPr/>
          <p:nvPr/>
        </p:nvGrpSpPr>
        <p:grpSpPr>
          <a:xfrm>
            <a:off x="3925570" y="2637155"/>
            <a:ext cx="4680585" cy="3733800"/>
            <a:chOff x="6182" y="4153"/>
            <a:chExt cx="7371" cy="5880"/>
          </a:xfrm>
        </p:grpSpPr>
        <p:sp>
          <p:nvSpPr>
            <p:cNvPr id="5" name="文本框 4"/>
            <p:cNvSpPr txBox="1"/>
            <p:nvPr/>
          </p:nvSpPr>
          <p:spPr>
            <a:xfrm>
              <a:off x="6182" y="9405"/>
              <a:ext cx="7371" cy="628"/>
            </a:xfrm>
            <a:prstGeom prst="rect">
              <a:avLst/>
            </a:prstGeom>
            <a:noFill/>
          </p:spPr>
          <p:txBody>
            <a:bodyPr wrap="square" rtlCol="0">
              <a:spAutoFit/>
            </a:bodyPr>
            <a:lstStyle/>
            <a:p>
              <a:pPr marL="342900" lvl="0" indent="-342900" algn="ctr" eaLnBrk="1" hangingPunct="1">
                <a:spcBef>
                  <a:spcPct val="20000"/>
                </a:spcBef>
                <a:buClr>
                  <a:srgbClr val="FF9966"/>
                </a:buClr>
                <a:buSzPct val="50000"/>
                <a:defRPr/>
              </a:pPr>
              <a:r>
                <a:rPr lang="en-US" altLang="zh-CN" sz="2000" dirty="0">
                  <a:solidFill>
                    <a:srgbClr val="FF5050"/>
                  </a:solidFill>
                  <a:ea typeface="宋体" panose="02010600030101010101" pitchFamily="2" charset="-122"/>
                </a:rPr>
                <a:t>N</a:t>
              </a:r>
              <a:r>
                <a:rPr lang="zh-CN" altLang="en-US" sz="2000" dirty="0">
                  <a:solidFill>
                    <a:srgbClr val="FF5050"/>
                  </a:solidFill>
                  <a:ea typeface="宋体" panose="02010600030101010101" pitchFamily="2" charset="-122"/>
                </a:rPr>
                <a:t>沟道结型场效应管的结构（</a:t>
              </a:r>
              <a:r>
                <a:rPr lang="zh-CN" altLang="en-US" sz="2000" dirty="0" smtClean="0">
                  <a:solidFill>
                    <a:srgbClr val="FF5050"/>
                  </a:solidFill>
                  <a:ea typeface="宋体" panose="02010600030101010101" pitchFamily="2" charset="-122"/>
                  <a:hlinkClick r:id="rId1" action="ppaction://hlinkfile"/>
                </a:rPr>
                <a:t>动画</a:t>
              </a:r>
              <a:r>
                <a:rPr lang="en-US" altLang="zh-CN" sz="2000" dirty="0" smtClean="0">
                  <a:solidFill>
                    <a:srgbClr val="FF5050"/>
                  </a:solidFill>
                  <a:ea typeface="宋体" panose="02010600030101010101" pitchFamily="2" charset="-122"/>
                </a:rPr>
                <a:t>4-13</a:t>
              </a:r>
              <a:r>
                <a:rPr lang="zh-CN" altLang="en-US" sz="2000" dirty="0" smtClean="0">
                  <a:solidFill>
                    <a:srgbClr val="FF5050"/>
                  </a:solidFill>
                  <a:ea typeface="宋体" panose="02010600030101010101" pitchFamily="2" charset="-122"/>
                </a:rPr>
                <a:t>）</a:t>
              </a:r>
              <a:endParaRPr lang="zh-CN" altLang="en-US" sz="2000" dirty="0">
                <a:solidFill>
                  <a:srgbClr val="010000"/>
                </a:solidFill>
                <a:ea typeface="宋体" panose="02010600030101010101" pitchFamily="2" charset="-122"/>
              </a:endParaRPr>
            </a:p>
          </p:txBody>
        </p:sp>
        <p:pic>
          <p:nvPicPr>
            <p:cNvPr id="6" name="图片 5"/>
            <p:cNvPicPr>
              <a:picLocks noChangeAspect="1"/>
            </p:cNvPicPr>
            <p:nvPr/>
          </p:nvPicPr>
          <p:blipFill>
            <a:blip r:embed="rId2"/>
            <a:stretch>
              <a:fillRect/>
            </a:stretch>
          </p:blipFill>
          <p:spPr>
            <a:xfrm>
              <a:off x="7200" y="4153"/>
              <a:ext cx="4402" cy="5004"/>
            </a:xfrm>
            <a:prstGeom prst="rect">
              <a:avLst/>
            </a:prstGeom>
          </p:spPr>
        </p:pic>
      </p:grpSp>
      <p:pic>
        <p:nvPicPr>
          <p:cNvPr id="8" name="图片 7"/>
          <p:cNvPicPr>
            <a:picLocks noChangeAspect="1"/>
          </p:cNvPicPr>
          <p:nvPr/>
        </p:nvPicPr>
        <p:blipFill>
          <a:blip r:embed="rId3"/>
          <a:stretch>
            <a:fillRect/>
          </a:stretch>
        </p:blipFill>
        <p:spPr>
          <a:xfrm>
            <a:off x="7308215" y="2564765"/>
            <a:ext cx="1290955" cy="1619250"/>
          </a:xfrm>
          <a:prstGeom prst="rect">
            <a:avLst/>
          </a:prstGeom>
        </p:spPr>
      </p:pic>
      <p:pic>
        <p:nvPicPr>
          <p:cNvPr id="9" name="图片 8"/>
          <p:cNvPicPr>
            <a:picLocks noChangeAspect="1"/>
          </p:cNvPicPr>
          <p:nvPr/>
        </p:nvPicPr>
        <p:blipFill>
          <a:blip r:embed="rId4"/>
          <a:stretch>
            <a:fillRect/>
          </a:stretch>
        </p:blipFill>
        <p:spPr>
          <a:xfrm>
            <a:off x="7379970" y="4184015"/>
            <a:ext cx="1333500" cy="1609725"/>
          </a:xfrm>
          <a:prstGeom prst="rect">
            <a:avLst/>
          </a:prstGeom>
        </p:spPr>
      </p:pic>
      <p:sp>
        <p:nvSpPr>
          <p:cNvPr id="11" name="Rectangle 8"/>
          <p:cNvSpPr txBox="1">
            <a:spLocks noChangeArrowheads="1"/>
          </p:cNvSpPr>
          <p:nvPr/>
        </p:nvSpPr>
        <p:spPr bwMode="auto">
          <a:xfrm>
            <a:off x="36195" y="2540635"/>
            <a:ext cx="4486275" cy="3896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latinLnBrk="0" hangingPunct="1">
              <a:lnSpc>
                <a:spcPct val="120000"/>
              </a:lnSpc>
              <a:spcBef>
                <a:spcPts val="0"/>
              </a:spcBef>
              <a:spcAft>
                <a:spcPct val="0"/>
              </a:spcAft>
              <a:buClr>
                <a:srgbClr val="FF9966"/>
              </a:buClr>
              <a:buSzPct val="50000"/>
              <a:buFont typeface="Monotype Sorts" pitchFamily="2" charset="2"/>
              <a:buNone/>
              <a:defRPr/>
            </a:pPr>
            <a:r>
              <a:rPr lang="en-US" altLang="zh-CN" dirty="0">
                <a:solidFill>
                  <a:srgbClr val="FF5050"/>
                </a:solidFill>
                <a:ea typeface="宋体" panose="02010600030101010101" pitchFamily="2" charset="-122"/>
                <a:sym typeface="+mn-ea"/>
              </a:rPr>
              <a:t>             </a:t>
            </a:r>
            <a:r>
              <a:rPr lang="en-US" altLang="zh-CN" dirty="0">
                <a:solidFill>
                  <a:srgbClr val="FF505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N</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沟道</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JFET</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是在</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N</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型半导体硅片的两侧各制造一个</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PN</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结，形成两个</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PN</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结夹着一个</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N</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型沟道的结构。一个</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P</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区即为</a:t>
            </a:r>
            <a:r>
              <a:rPr kumimoji="1" lang="zh-CN" altLang="en-US" sz="2800" b="1" i="0" u="none" strike="noStrike" kern="1200" cap="none" spc="0" normalizeH="0" baseline="0" noProof="0" dirty="0" smtClean="0">
                <a:ln>
                  <a:noFill/>
                </a:ln>
                <a:solidFill>
                  <a:srgbClr val="007032"/>
                </a:solidFill>
                <a:effectLst/>
                <a:uLnTx/>
                <a:uFillTx/>
                <a:latin typeface="Times New Roman" panose="02020603050405020304" pitchFamily="18" charset="0"/>
                <a:ea typeface="宋体" panose="02010600030101010101" pitchFamily="2" charset="-122"/>
              </a:rPr>
              <a:t>栅极</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N</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型硅的一端是</a:t>
            </a:r>
            <a:r>
              <a:rPr kumimoji="1" lang="zh-CN" altLang="en-US" sz="2800" b="1" i="0" u="none" strike="noStrike" kern="1200" cap="none" spc="0" normalizeH="0" baseline="0" noProof="0" dirty="0" smtClean="0">
                <a:ln>
                  <a:noFill/>
                </a:ln>
                <a:solidFill>
                  <a:srgbClr val="0066FF"/>
                </a:solidFill>
                <a:effectLst/>
                <a:uLnTx/>
                <a:uFillTx/>
                <a:latin typeface="Times New Roman" panose="02020603050405020304" pitchFamily="18" charset="0"/>
                <a:ea typeface="宋体" panose="02010600030101010101" pitchFamily="2" charset="-122"/>
              </a:rPr>
              <a:t>漏极</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，另一端是</a:t>
            </a:r>
            <a:r>
              <a:rPr kumimoji="1" lang="zh-CN" altLang="en-US" sz="2800" b="1" i="0" u="none" strike="noStrike" kern="1200" cap="none" spc="0" normalizeH="0" baseline="0" noProof="0" dirty="0" smtClean="0">
                <a:ln>
                  <a:noFill/>
                </a:ln>
                <a:solidFill>
                  <a:srgbClr val="FF1313"/>
                </a:solidFill>
                <a:effectLst/>
                <a:uLnTx/>
                <a:uFillTx/>
                <a:latin typeface="Times New Roman" panose="02020603050405020304" pitchFamily="18" charset="0"/>
                <a:ea typeface="宋体" panose="02010600030101010101" pitchFamily="2" charset="-122"/>
              </a:rPr>
              <a:t>源极</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a:t>
            </a:r>
            <a:endParaRPr kumimoji="1" lang="zh-CN" altLang="en-US"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endParaRPr>
          </a:p>
        </p:txBody>
      </p:sp>
      <p:sp>
        <p:nvSpPr>
          <p:cNvPr id="12" name="文本框 11"/>
          <p:cNvSpPr txBox="1"/>
          <p:nvPr/>
        </p:nvSpPr>
        <p:spPr>
          <a:xfrm>
            <a:off x="5747385" y="5541010"/>
            <a:ext cx="344170" cy="395605"/>
          </a:xfrm>
          <a:prstGeom prst="rect">
            <a:avLst/>
          </a:prstGeom>
          <a:solidFill>
            <a:srgbClr val="FFFF00"/>
          </a:solidFill>
        </p:spPr>
        <p:txBody>
          <a:bodyPr wrap="square" rtlCol="0">
            <a:spAutoFit/>
          </a:bodyPr>
          <a:p>
            <a:pPr marL="0" indent="0">
              <a:lnSpc>
                <a:spcPct val="110000"/>
              </a:lnSpc>
              <a:buNone/>
            </a:pPr>
            <a:r>
              <a:rPr lang="en-US" altLang="zh-CN" sz="1800" b="1" dirty="0" smtClean="0">
                <a:solidFill>
                  <a:srgbClr val="00B050"/>
                </a:solidFill>
                <a:latin typeface="Times New Roman" panose="02020603050405020304" pitchFamily="18" charset="0"/>
                <a:cs typeface="Times New Roman" panose="02020603050405020304" pitchFamily="18" charset="0"/>
              </a:rPr>
              <a:t>G</a:t>
            </a:r>
            <a:endParaRPr lang="en-US" altLang="zh-CN" sz="1800" b="1" dirty="0" smtClean="0">
              <a:solidFill>
                <a:srgbClr val="00B05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685800" y="766445"/>
            <a:ext cx="7391400" cy="66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lst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5pPr>
            <a:lvl6pPr marL="4572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6pPr>
            <a:lvl7pPr marL="9144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7pPr>
            <a:lvl8pPr marL="13716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8pPr>
            <a:lvl9pPr marL="18288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9pPr>
          </a:lstStyle>
          <a:p>
            <a:pPr marL="0" marR="0" lvl="0" indent="0" algn="l" defTabSz="914400" rtl="0" eaLnBrk="1" fontAlgn="base" latinLnBrk="0" hangingPunct="1">
              <a:lnSpc>
                <a:spcPct val="70000"/>
              </a:lnSpc>
              <a:spcBef>
                <a:spcPct val="0"/>
              </a:spcBef>
              <a:spcAft>
                <a:spcPct val="0"/>
              </a:spcAft>
              <a:buClrTx/>
              <a:buSzTx/>
              <a:buFontTx/>
              <a:buNone/>
              <a:defRPr/>
            </a:pPr>
            <a:r>
              <a:rPr kumimoji="1" lang="zh-CN" altLang="en-US" sz="2800" b="0" i="0" u="none" strike="noStrike" kern="1200" cap="none" spc="0" normalizeH="0" baseline="0" noProof="0" smtClean="0">
                <a:ln>
                  <a:noFill/>
                </a:ln>
                <a:solidFill>
                  <a:srgbClr val="009999"/>
                </a:solidFill>
                <a:effectLst/>
                <a:uLnTx/>
                <a:uFillTx/>
                <a:latin typeface="Times New Roman" panose="02020603050405020304" pitchFamily="18" charset="0"/>
                <a:ea typeface="宋体" panose="02010600030101010101" pitchFamily="2" charset="-122"/>
              </a:rPr>
              <a:t> </a:t>
            </a:r>
            <a:r>
              <a:rPr kumimoji="1" lang="zh-CN" altLang="en-US" sz="2800" b="0" i="0" u="sng" strike="noStrike" kern="1200" cap="none" spc="0" normalizeH="0" baseline="0" dirty="0" smtClean="0">
                <a:solidFill>
                  <a:srgbClr val="0000FF"/>
                </a:solidFill>
                <a:latin typeface="黑体" panose="02010609060101010101" pitchFamily="49" charset="-122"/>
                <a:ea typeface="黑体" panose="02010609060101010101" pitchFamily="49" charset="-122"/>
                <a:cs typeface="+mn-cs"/>
              </a:rPr>
              <a:t>(2) 结型场效应管的工作原理</a:t>
            </a:r>
            <a:endParaRPr kumimoji="1" lang="zh-CN" altLang="en-US" sz="2800" b="0" i="0" u="none" strike="noStrike" kern="1200" cap="none" spc="0" normalizeH="0" baseline="0" noProof="0" smtClean="0">
              <a:ln>
                <a:noFill/>
              </a:ln>
              <a:solidFill>
                <a:srgbClr val="009999"/>
              </a:solidFill>
              <a:effectLst/>
              <a:uLnTx/>
              <a:uFillTx/>
              <a:latin typeface="Times New Roman" panose="02020603050405020304" pitchFamily="18" charset="0"/>
              <a:ea typeface="宋体" panose="02010600030101010101" pitchFamily="2" charset="-122"/>
            </a:endParaRPr>
          </a:p>
        </p:txBody>
      </p:sp>
      <p:sp>
        <p:nvSpPr>
          <p:cNvPr id="3" name="Rectangle 3"/>
          <p:cNvSpPr txBox="1">
            <a:spLocks noChangeArrowheads="1"/>
          </p:cNvSpPr>
          <p:nvPr/>
        </p:nvSpPr>
        <p:spPr bwMode="auto">
          <a:xfrm>
            <a:off x="396240" y="1341120"/>
            <a:ext cx="8213090" cy="224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just" defTabSz="914400" rtl="0" eaLnBrk="1" fontAlgn="base" latinLnBrk="0" hangingPunct="1">
              <a:lnSpc>
                <a:spcPct val="120000"/>
              </a:lnSpc>
              <a:spcBef>
                <a:spcPct val="2000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rPr>
              <a:t>       </a:t>
            </a:r>
            <a:r>
              <a:rPr kumimoji="1" lang="en-US" altLang="zh-CN" sz="2800" b="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根据结型场效应管的结构，</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N</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沟道结型场效应管工作在负栅压区，</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P</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沟道的工作在正栅压区，否则会出现栅流。</a:t>
            </a:r>
            <a:endPar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endParaRPr>
          </a:p>
          <a:p>
            <a:pPr marL="342900" marR="0" lvl="0" indent="-342900" algn="just" defTabSz="914400" rtl="0" eaLnBrk="1" fontAlgn="base" latinLnBrk="0" hangingPunct="1">
              <a:lnSpc>
                <a:spcPct val="120000"/>
              </a:lnSpc>
              <a:spcBef>
                <a:spcPct val="2000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现以</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N</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沟道为例说明其工作原理。</a:t>
            </a:r>
            <a:endParaRPr kumimoji="1" lang="zh-CN" altLang="en-US"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endParaRPr>
          </a:p>
          <a:p>
            <a:pPr marL="342900" marR="0" lvl="0" indent="-342900" algn="just" defTabSz="914400" rtl="0" eaLnBrk="1" fontAlgn="base" latinLnBrk="0" hangingPunct="1">
              <a:lnSpc>
                <a:spcPct val="100000"/>
              </a:lnSpc>
              <a:spcBef>
                <a:spcPct val="20000"/>
              </a:spcBef>
              <a:spcAft>
                <a:spcPct val="0"/>
              </a:spcAft>
              <a:buClr>
                <a:srgbClr val="FF9966"/>
              </a:buClr>
              <a:buSzPct val="50000"/>
              <a:buFont typeface="Monotype Sorts" pitchFamily="2" charset="2"/>
              <a:buChar char="n"/>
              <a:defRPr/>
            </a:pPr>
            <a:endParaRPr kumimoji="1" lang="zh-CN" altLang="en-US" sz="2800" b="0" i="0" u="none" strike="noStrike" kern="1200" cap="none" spc="0" normalizeH="0" baseline="0" noProof="0" dirty="0" smtClean="0">
              <a:ln>
                <a:noFill/>
              </a:ln>
              <a:solidFill>
                <a:srgbClr val="010000"/>
              </a:solidFill>
              <a:effectLst/>
              <a:uLnTx/>
              <a:uFillTx/>
              <a:latin typeface="Arial" panose="020B0604020202020204"/>
              <a:ea typeface="宋体" panose="02010600030101010101" pitchFamily="2" charset="-122"/>
            </a:endParaRPr>
          </a:p>
        </p:txBody>
      </p:sp>
      <p:sp>
        <p:nvSpPr>
          <p:cNvPr id="5" name="灯片编号占位符 4"/>
          <p:cNvSpPr>
            <a:spLocks noGrp="1"/>
          </p:cNvSpPr>
          <p:nvPr>
            <p:ph type="sldNum" sz="quarter" idx="12"/>
          </p:nvPr>
        </p:nvSpPr>
        <p:spPr/>
        <p:txBody>
          <a:bodyPr/>
          <a:p>
            <a:fld id="{9A0DB2DC-4C9A-4742-B13C-FB6460FD3503}" type="slidenum">
              <a:rPr lang="zh-CN" altLang="en-US" dirty="0"/>
            </a:fld>
            <a:endParaRPr lang="zh-CN" altLang="en-US" dirty="0"/>
          </a:p>
        </p:txBody>
      </p:sp>
      <p:graphicFrame>
        <p:nvGraphicFramePr>
          <p:cNvPr id="4" name="Object 2"/>
          <p:cNvGraphicFramePr>
            <a:graphicFrameLocks noChangeAspect="1"/>
          </p:cNvGraphicFramePr>
          <p:nvPr/>
        </p:nvGraphicFramePr>
        <p:xfrm>
          <a:off x="5508308" y="3861435"/>
          <a:ext cx="1649412" cy="2209800"/>
        </p:xfrm>
        <a:graphic>
          <a:graphicData uri="http://schemas.openxmlformats.org/presentationml/2006/ole">
            <mc:AlternateContent xmlns:mc="http://schemas.openxmlformats.org/markup-compatibility/2006">
              <mc:Choice xmlns:v="urn:schemas-microsoft-com:vml" Requires="v">
                <p:oleObj spid="_x0000_s92168" name="Photo Editor 照片" r:id="rId1" imgW="6143625" imgH="8239125" progId="MSPhotoEd.3">
                  <p:embed/>
                </p:oleObj>
              </mc:Choice>
              <mc:Fallback>
                <p:oleObj name="Photo Editor 照片" r:id="rId1" imgW="6143625" imgH="8239125" progId="MSPhotoEd.3">
                  <p:embed/>
                  <p:pic>
                    <p:nvPicPr>
                      <p:cNvPr id="0" name="图片 921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308" y="3861435"/>
                        <a:ext cx="1649412"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图片 5"/>
          <p:cNvPicPr>
            <a:picLocks noChangeAspect="1"/>
          </p:cNvPicPr>
          <p:nvPr/>
        </p:nvPicPr>
        <p:blipFill>
          <a:blip r:embed="rId3"/>
          <a:stretch>
            <a:fillRect/>
          </a:stretch>
        </p:blipFill>
        <p:spPr>
          <a:xfrm>
            <a:off x="2110740" y="3501390"/>
            <a:ext cx="2670810" cy="3037205"/>
          </a:xfrm>
          <a:prstGeom prst="rect">
            <a:avLst/>
          </a:prstGeom>
        </p:spPr>
      </p:pic>
      <p:pic>
        <p:nvPicPr>
          <p:cNvPr id="9" name="图片 8"/>
          <p:cNvPicPr>
            <a:picLocks noChangeAspect="1"/>
          </p:cNvPicPr>
          <p:nvPr/>
        </p:nvPicPr>
        <p:blipFill>
          <a:blip r:embed="rId3"/>
          <a:stretch>
            <a:fillRect/>
          </a:stretch>
        </p:blipFill>
        <p:spPr>
          <a:xfrm rot="16200000">
            <a:off x="1913890" y="3441065"/>
            <a:ext cx="2922270" cy="3177540"/>
          </a:xfrm>
          <a:prstGeom prst="rect">
            <a:avLst/>
          </a:prstGeom>
        </p:spPr>
      </p:pic>
      <p:sp>
        <p:nvSpPr>
          <p:cNvPr id="7" name="文本框 6"/>
          <p:cNvSpPr txBox="1"/>
          <p:nvPr/>
        </p:nvSpPr>
        <p:spPr>
          <a:xfrm>
            <a:off x="2844800" y="6310630"/>
            <a:ext cx="4680585" cy="398780"/>
          </a:xfrm>
          <a:prstGeom prst="rect">
            <a:avLst/>
          </a:prstGeom>
          <a:noFill/>
        </p:spPr>
        <p:txBody>
          <a:bodyPr wrap="square" rtlCol="0">
            <a:spAutoFit/>
          </a:bodyPr>
          <a:p>
            <a:pPr marL="342900" lvl="0" indent="-342900" algn="ctr" eaLnBrk="1" hangingPunct="1">
              <a:spcBef>
                <a:spcPct val="20000"/>
              </a:spcBef>
              <a:buClr>
                <a:srgbClr val="FF9966"/>
              </a:buClr>
              <a:buSzPct val="50000"/>
              <a:defRPr/>
            </a:pPr>
            <a:r>
              <a:rPr lang="en-US" altLang="zh-CN" sz="2000" dirty="0">
                <a:solidFill>
                  <a:srgbClr val="FF5050"/>
                </a:solidFill>
                <a:ea typeface="宋体" panose="02010600030101010101" pitchFamily="2" charset="-122"/>
              </a:rPr>
              <a:t>N</a:t>
            </a:r>
            <a:r>
              <a:rPr lang="zh-CN" altLang="en-US" sz="2000" dirty="0">
                <a:solidFill>
                  <a:srgbClr val="FF5050"/>
                </a:solidFill>
                <a:ea typeface="宋体" panose="02010600030101010101" pitchFamily="2" charset="-122"/>
              </a:rPr>
              <a:t>沟道结型场效应管的结构</a:t>
            </a:r>
            <a:endParaRPr lang="zh-CN" altLang="en-US" sz="2000" dirty="0">
              <a:solidFill>
                <a:srgbClr val="010000"/>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000"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07315" y="685800"/>
            <a:ext cx="7594600" cy="690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lst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5pPr>
            <a:lvl6pPr marL="4572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6pPr>
            <a:lvl7pPr marL="9144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7pPr>
            <a:lvl8pPr marL="13716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8pPr>
            <a:lvl9pPr marL="18288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9pPr>
          </a:lstStyle>
          <a:p>
            <a:pPr marL="0" marR="0" lvl="0" indent="0" algn="l" defTabSz="914400" rtl="0" eaLnBrk="1" fontAlgn="base" latinLnBrk="0" hangingPunct="1">
              <a:lnSpc>
                <a:spcPct val="70000"/>
              </a:lnSpc>
              <a:spcBef>
                <a:spcPct val="0"/>
              </a:spcBef>
              <a:spcAft>
                <a:spcPct val="0"/>
              </a:spcAft>
              <a:buClrTx/>
              <a:buSzTx/>
              <a:buFontTx/>
              <a:buNone/>
              <a:defRPr/>
            </a:pPr>
            <a:r>
              <a:rPr kumimoji="1" lang="zh-CN" altLang="en-US" sz="2800" b="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rPr>
              <a:t> </a:t>
            </a:r>
            <a:r>
              <a:rPr kumimoji="1" lang="zh-CN" altLang="en-US" sz="2800" i="0" u="none" strike="noStrike" kern="1200" cap="none" spc="0" normalizeH="0" baseline="0" dirty="0">
                <a:solidFill>
                  <a:srgbClr val="FF6600"/>
                </a:solidFill>
                <a:latin typeface="宋体" panose="02010600030101010101" pitchFamily="2" charset="-122"/>
                <a:ea typeface="宋体" panose="02010600030101010101" pitchFamily="2" charset="-122"/>
                <a:cs typeface="+mn-cs"/>
              </a:rPr>
              <a:t>① 栅源电压</a:t>
            </a:r>
            <a:r>
              <a:rPr lang="en-US" altLang="zh-CN" sz="2800" baseline="-25000" noProof="0" dirty="0" smtClean="0">
                <a:ln>
                  <a:noFill/>
                </a:ln>
                <a:solidFill>
                  <a:srgbClr val="0000FF"/>
                </a:solidFill>
                <a:effectLst/>
                <a:uLnTx/>
                <a:uFillTx/>
                <a:latin typeface="Times New Roman" panose="02020603050405020304" pitchFamily="18" charset="0"/>
                <a:sym typeface="+mn-ea"/>
              </a:rPr>
              <a:t> </a:t>
            </a:r>
            <a:r>
              <a:rPr lang="en-US" altLang="zh-CN" sz="2800"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sz="2800"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 </a:t>
            </a:r>
            <a:r>
              <a:rPr kumimoji="1" lang="zh-CN" altLang="en-US" sz="2800" i="0" u="none" strike="noStrike" kern="1200" cap="none" spc="0" normalizeH="0" baseline="0" dirty="0">
                <a:solidFill>
                  <a:srgbClr val="FF6600"/>
                </a:solidFill>
                <a:latin typeface="宋体" panose="02010600030101010101" pitchFamily="2" charset="-122"/>
                <a:ea typeface="宋体" panose="02010600030101010101" pitchFamily="2" charset="-122"/>
                <a:cs typeface="+mn-cs"/>
              </a:rPr>
              <a:t>对沟道的控制作用</a:t>
            </a:r>
            <a:endParaRPr kumimoji="1" lang="zh-CN" altLang="en-US" sz="2800" b="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endParaRPr>
          </a:p>
        </p:txBody>
      </p:sp>
      <p:sp>
        <p:nvSpPr>
          <p:cNvPr id="3" name="Rectangle 3"/>
          <p:cNvSpPr txBox="1">
            <a:spLocks noChangeArrowheads="1"/>
          </p:cNvSpPr>
          <p:nvPr/>
        </p:nvSpPr>
        <p:spPr bwMode="auto">
          <a:xfrm>
            <a:off x="107315" y="1196975"/>
            <a:ext cx="8764270" cy="874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FF9966"/>
              </a:buClr>
              <a:buSzPct val="50000"/>
              <a:buFont typeface="Monotype Sorts" pitchFamily="2" charset="2"/>
              <a:buNone/>
              <a:defRPr/>
            </a:pPr>
            <a:r>
              <a:rPr kumimoji="1" lang="zh-CN" altLang="en-US" sz="2400" b="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rPr>
              <a:t>            </a:t>
            </a:r>
            <a:r>
              <a:rPr kumimoji="1" lang="zh-CN" altLang="en-US"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当</a:t>
            </a:r>
            <a:r>
              <a:rPr kumimoji="1" lang="en-US" altLang="zh-CN"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a:t>
            </a:r>
            <a:r>
              <a:rPr lang="en-US" altLang="zh-CN" sz="2400"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sz="2400"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sz="2400" b="1" baseline="-25000" dirty="0">
                <a:solidFill>
                  <a:srgbClr val="0000FF"/>
                </a:solidFill>
                <a:latin typeface="Times New Roman" panose="02020603050405020304" pitchFamily="18" charset="0"/>
                <a:sym typeface="+mn-ea"/>
              </a:rPr>
              <a:t> </a:t>
            </a:r>
            <a:r>
              <a:rPr kumimoji="1" lang="en-US" altLang="zh-CN"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0 </a:t>
            </a:r>
            <a:r>
              <a:rPr kumimoji="1" lang="zh-CN" altLang="en-US"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时，在漏、源之间加有一定电压时，在漏、源间将形成多子的漂移运动，产生漏极电流。</a:t>
            </a:r>
            <a:endParaRPr kumimoji="1" lang="zh-CN" altLang="en-US"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endParaRPr>
          </a:p>
        </p:txBody>
      </p:sp>
      <p:sp>
        <p:nvSpPr>
          <p:cNvPr id="6" name="Rectangle 3"/>
          <p:cNvSpPr txBox="1">
            <a:spLocks noChangeArrowheads="1"/>
          </p:cNvSpPr>
          <p:nvPr/>
        </p:nvSpPr>
        <p:spPr bwMode="auto">
          <a:xfrm>
            <a:off x="107950" y="5036185"/>
            <a:ext cx="8578850" cy="818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FF9966"/>
              </a:buClr>
              <a:buSzPct val="50000"/>
              <a:buFont typeface="Monotype Sorts" pitchFamily="2" charset="2"/>
              <a:buNone/>
              <a:defRPr/>
            </a:pPr>
            <a:r>
              <a:rPr kumimoji="1" lang="zh-CN" altLang="en-US"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当</a:t>
            </a:r>
            <a:r>
              <a:rPr kumimoji="1" lang="en-US" altLang="zh-CN"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a:t>
            </a:r>
            <a:r>
              <a:rPr lang="en-US" altLang="zh-CN" sz="2400"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sz="2400"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sz="2400" b="1" baseline="-25000" dirty="0">
                <a:solidFill>
                  <a:srgbClr val="0000FF"/>
                </a:solidFill>
                <a:latin typeface="Times New Roman" panose="02020603050405020304" pitchFamily="18" charset="0"/>
                <a:sym typeface="+mn-ea"/>
              </a:rPr>
              <a:t> </a:t>
            </a:r>
            <a:r>
              <a:rPr kumimoji="1" lang="en-US" altLang="zh-CN" sz="2400" b="0" i="0" u="none" strike="noStrike" kern="1200" cap="none" spc="0" normalizeH="0" baseline="0" noProof="0" dirty="0" smtClean="0">
                <a:ln>
                  <a:noFill/>
                </a:ln>
                <a:solidFill>
                  <a:srgbClr val="010000"/>
                </a:solidFill>
                <a:effectLst/>
                <a:highlight>
                  <a:srgbClr val="FFFF00"/>
                </a:highlight>
                <a:uLnTx/>
                <a:uFillTx/>
                <a:latin typeface="Times New Roman" panose="02020603050405020304" pitchFamily="18" charset="0"/>
                <a:ea typeface="宋体" panose="02010600030101010101" pitchFamily="2" charset="-122"/>
              </a:rPr>
              <a:t>＜ 0</a:t>
            </a:r>
            <a:r>
              <a:rPr kumimoji="1" lang="en-US" altLang="zh-CN"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a:t>
            </a:r>
            <a:r>
              <a:rPr kumimoji="1" lang="zh-CN" altLang="en-US"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时，</a:t>
            </a:r>
            <a:r>
              <a:rPr kumimoji="1" lang="en-US" altLang="zh-CN"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PN</a:t>
            </a:r>
            <a:r>
              <a:rPr kumimoji="1" lang="zh-CN" altLang="en-US"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结反偏，形成耗尽层，漏、源间的沟道将变窄，</a:t>
            </a:r>
            <a:r>
              <a:rPr lang="en-US" altLang="zh-CN" sz="2400" b="1" i="1" noProof="0" dirty="0" smtClean="0">
                <a:ln>
                  <a:noFill/>
                </a:ln>
                <a:solidFill>
                  <a:srgbClr val="FF0000"/>
                </a:solidFill>
                <a:effectLst/>
                <a:uLnTx/>
                <a:uFillTx/>
                <a:latin typeface="Times New Roman" panose="02020603050405020304" pitchFamily="18" charset="0"/>
                <a:sym typeface="+mn-ea"/>
              </a:rPr>
              <a:t>I</a:t>
            </a:r>
            <a:r>
              <a:rPr lang="en-US" altLang="zh-CN" sz="2400" b="1" baseline="-25000" noProof="0" dirty="0" smtClean="0">
                <a:ln>
                  <a:noFill/>
                </a:ln>
                <a:solidFill>
                  <a:srgbClr val="FF0000"/>
                </a:solidFill>
                <a:effectLst/>
                <a:uLnTx/>
                <a:uFillTx/>
                <a:latin typeface="Times New Roman" panose="02020603050405020304" pitchFamily="18" charset="0"/>
                <a:sym typeface="+mn-ea"/>
              </a:rPr>
              <a:t>D</a:t>
            </a:r>
            <a:r>
              <a:rPr kumimoji="1" lang="zh-CN" altLang="en-US"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将减小。</a:t>
            </a:r>
            <a:endParaRPr kumimoji="1" lang="zh-CN" altLang="en-US"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endParaRPr>
          </a:p>
        </p:txBody>
      </p:sp>
      <p:graphicFrame>
        <p:nvGraphicFramePr>
          <p:cNvPr id="8" name="Object 2"/>
          <p:cNvGraphicFramePr>
            <a:graphicFrameLocks noChangeAspect="1"/>
          </p:cNvGraphicFramePr>
          <p:nvPr/>
        </p:nvGraphicFramePr>
        <p:xfrm>
          <a:off x="794068" y="2030889"/>
          <a:ext cx="1649412" cy="2209800"/>
        </p:xfrm>
        <a:graphic>
          <a:graphicData uri="http://schemas.openxmlformats.org/presentationml/2006/ole">
            <mc:AlternateContent xmlns:mc="http://schemas.openxmlformats.org/markup-compatibility/2006">
              <mc:Choice xmlns:v="urn:schemas-microsoft-com:vml" Requires="v">
                <p:oleObj spid="_x0000_s92168" name="Photo Editor 照片" r:id="rId1" imgW="6143625" imgH="8239125" progId="MSPhotoEd.3">
                  <p:embed/>
                </p:oleObj>
              </mc:Choice>
              <mc:Fallback>
                <p:oleObj name="Photo Editor 照片" r:id="rId1" imgW="6143625" imgH="8239125" progId="MSPhotoEd.3">
                  <p:embed/>
                  <p:pic>
                    <p:nvPicPr>
                      <p:cNvPr id="0" name="图片 921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068" y="2030889"/>
                        <a:ext cx="1649412"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 name="Group 4"/>
          <p:cNvGrpSpPr/>
          <p:nvPr/>
        </p:nvGrpSpPr>
        <p:grpSpPr bwMode="auto">
          <a:xfrm>
            <a:off x="2700338" y="2095183"/>
            <a:ext cx="2743200" cy="2081213"/>
            <a:chOff x="1680" y="1056"/>
            <a:chExt cx="1728" cy="1311"/>
          </a:xfrm>
        </p:grpSpPr>
        <p:graphicFrame>
          <p:nvGraphicFramePr>
            <p:cNvPr id="11" name="Object 5"/>
            <p:cNvGraphicFramePr>
              <a:graphicFrameLocks noChangeAspect="1"/>
            </p:cNvGraphicFramePr>
            <p:nvPr/>
          </p:nvGraphicFramePr>
          <p:xfrm>
            <a:off x="1920" y="1056"/>
            <a:ext cx="1488" cy="1311"/>
          </p:xfrm>
          <a:graphic>
            <a:graphicData uri="http://schemas.openxmlformats.org/presentationml/2006/ole">
              <mc:AlternateContent xmlns:mc="http://schemas.openxmlformats.org/markup-compatibility/2006">
                <mc:Choice xmlns:v="urn:schemas-microsoft-com:vml" Requires="v">
                  <p:oleObj spid="_x0000_s92169" name="Photo Editor 照片" r:id="rId3" imgW="9305925" imgH="8201025" progId="MSPhotoEd.3">
                    <p:embed/>
                  </p:oleObj>
                </mc:Choice>
                <mc:Fallback>
                  <p:oleObj name="Photo Editor 照片" r:id="rId3" imgW="9305925" imgH="8201025" progId="MSPhotoEd.3">
                    <p:embed/>
                    <p:pic>
                      <p:nvPicPr>
                        <p:cNvPr id="0" name="图片 921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 y="1056"/>
                          <a:ext cx="1488" cy="1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AutoShape 6"/>
            <p:cNvSpPr>
              <a:spLocks noChangeArrowheads="1"/>
            </p:cNvSpPr>
            <p:nvPr/>
          </p:nvSpPr>
          <p:spPr bwMode="auto">
            <a:xfrm>
              <a:off x="1680" y="1680"/>
              <a:ext cx="240" cy="144"/>
            </a:xfrm>
            <a:prstGeom prst="rightArrow">
              <a:avLst>
                <a:gd name="adj1" fmla="val 50000"/>
                <a:gd name="adj2" fmla="val 41667"/>
              </a:avLst>
            </a:prstGeom>
            <a:solidFill>
              <a:srgbClr val="CCFFFF"/>
            </a:solidFill>
            <a:ln w="28575">
              <a:solidFill>
                <a:srgbClr val="FF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p>
              <a:endParaRPr lang="zh-CN" altLang="en-US"/>
            </a:p>
          </p:txBody>
        </p:sp>
      </p:grpSp>
      <p:grpSp>
        <p:nvGrpSpPr>
          <p:cNvPr id="13" name="Group 11"/>
          <p:cNvGrpSpPr/>
          <p:nvPr/>
        </p:nvGrpSpPr>
        <p:grpSpPr bwMode="auto">
          <a:xfrm>
            <a:off x="2547938" y="4426585"/>
            <a:ext cx="2743200" cy="460375"/>
            <a:chOff x="1584" y="2592"/>
            <a:chExt cx="1728" cy="290"/>
          </a:xfrm>
        </p:grpSpPr>
        <p:sp>
          <p:nvSpPr>
            <p:cNvPr id="14" name="AutoShape 12"/>
            <p:cNvSpPr>
              <a:spLocks noChangeArrowheads="1"/>
            </p:cNvSpPr>
            <p:nvPr/>
          </p:nvSpPr>
          <p:spPr bwMode="auto">
            <a:xfrm>
              <a:off x="1584" y="2688"/>
              <a:ext cx="720" cy="144"/>
            </a:xfrm>
            <a:prstGeom prst="rightArrow">
              <a:avLst>
                <a:gd name="adj1" fmla="val 50000"/>
                <a:gd name="adj2" fmla="val 125000"/>
              </a:avLst>
            </a:prstGeom>
            <a:solidFill>
              <a:srgbClr val="00FFFF"/>
            </a:solidFill>
            <a:ln w="2857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p>
              <a:endParaRPr lang="zh-CN" altLang="en-US"/>
            </a:p>
          </p:txBody>
        </p:sp>
        <p:sp>
          <p:nvSpPr>
            <p:cNvPr id="15" name="Text Box 13"/>
            <p:cNvSpPr txBox="1">
              <a:spLocks noChangeArrowheads="1"/>
            </p:cNvSpPr>
            <p:nvPr/>
          </p:nvSpPr>
          <p:spPr bwMode="auto">
            <a:xfrm>
              <a:off x="2352" y="2592"/>
              <a:ext cx="960" cy="290"/>
            </a:xfrm>
            <a:prstGeom prst="rect">
              <a:avLst/>
            </a:prstGeom>
            <a:noFill/>
            <a:ln w="9525">
              <a:solidFill>
                <a:srgbClr val="FF0000"/>
              </a:solidFill>
              <a:miter lim="800000"/>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p>
              <a:pPr algn="l">
                <a:spcBef>
                  <a:spcPct val="50000"/>
                </a:spcBef>
              </a:pPr>
              <a:r>
                <a:rPr kumimoji="1" lang="zh-CN" altLang="en-US" sz="2400">
                  <a:latin typeface="Times New Roman" panose="02020603050405020304" pitchFamily="18" charset="0"/>
                </a:rPr>
                <a:t>沟道变窄</a:t>
              </a:r>
              <a:endParaRPr kumimoji="1" lang="zh-CN" altLang="en-US" sz="2400">
                <a:latin typeface="Times New Roman" panose="02020603050405020304" pitchFamily="18" charset="0"/>
              </a:endParaRPr>
            </a:p>
          </p:txBody>
        </p:sp>
      </p:grpSp>
      <p:sp>
        <p:nvSpPr>
          <p:cNvPr id="16" name="Rectangle 3"/>
          <p:cNvSpPr txBox="1">
            <a:spLocks noChangeArrowheads="1"/>
          </p:cNvSpPr>
          <p:nvPr/>
        </p:nvSpPr>
        <p:spPr bwMode="auto">
          <a:xfrm>
            <a:off x="252730" y="5878195"/>
            <a:ext cx="8632190" cy="883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FF9966"/>
              </a:buClr>
              <a:buSzPct val="50000"/>
              <a:buFont typeface="Monotype Sorts" pitchFamily="2" charset="2"/>
              <a:buNone/>
              <a:defRPr/>
            </a:pPr>
            <a:r>
              <a:rPr lang="en-US" altLang="zh-CN" sz="2400" b="1" i="1" dirty="0">
                <a:solidFill>
                  <a:srgbClr val="0000FF"/>
                </a:solidFill>
                <a:latin typeface="Times New Roman" panose="02020603050405020304" pitchFamily="18" charset="0"/>
                <a:sym typeface="+mn-ea"/>
              </a:rPr>
              <a:t>            </a:t>
            </a:r>
            <a:r>
              <a:rPr lang="en-US" altLang="zh-CN" sz="2400"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sz="2400"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sz="2400" b="1" baseline="-25000" dirty="0">
                <a:solidFill>
                  <a:srgbClr val="0000FF"/>
                </a:solidFill>
                <a:latin typeface="Times New Roman" panose="02020603050405020304" pitchFamily="18" charset="0"/>
                <a:sym typeface="+mn-ea"/>
              </a:rPr>
              <a:t> </a:t>
            </a:r>
            <a:r>
              <a:rPr kumimoji="1" lang="zh-CN" altLang="en-US"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继续减小，沟道继续变窄，</a:t>
            </a:r>
            <a:r>
              <a:rPr lang="en-US" altLang="zh-CN" sz="2400" b="1" i="1" noProof="0" dirty="0" smtClean="0">
                <a:ln>
                  <a:noFill/>
                </a:ln>
                <a:solidFill>
                  <a:srgbClr val="FF0000"/>
                </a:solidFill>
                <a:effectLst/>
                <a:uLnTx/>
                <a:uFillTx/>
                <a:latin typeface="Times New Roman" panose="02020603050405020304" pitchFamily="18" charset="0"/>
                <a:sym typeface="+mn-ea"/>
              </a:rPr>
              <a:t>I</a:t>
            </a:r>
            <a:r>
              <a:rPr lang="en-US" altLang="zh-CN" sz="2400" b="1" baseline="-25000" noProof="0" dirty="0" smtClean="0">
                <a:ln>
                  <a:noFill/>
                </a:ln>
                <a:solidFill>
                  <a:srgbClr val="FF0000"/>
                </a:solidFill>
                <a:effectLst/>
                <a:uLnTx/>
                <a:uFillTx/>
                <a:latin typeface="Times New Roman" panose="02020603050405020304" pitchFamily="18" charset="0"/>
                <a:sym typeface="+mn-ea"/>
              </a:rPr>
              <a:t>D </a:t>
            </a:r>
            <a:r>
              <a:rPr kumimoji="1" lang="zh-CN" altLang="en-US"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继续减小直至为</a:t>
            </a:r>
            <a:r>
              <a:rPr kumimoji="1" lang="en-US" altLang="zh-CN"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a:t>
            </a:r>
            <a:r>
              <a:rPr kumimoji="1" lang="zh-CN" altLang="en-US"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0。当漏极电流为零时所对应的栅源电压</a:t>
            </a:r>
            <a:r>
              <a:rPr kumimoji="1" lang="en-US" altLang="zh-CN"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a:t>
            </a:r>
            <a:r>
              <a:rPr lang="en-US" altLang="zh-CN" sz="2400" b="1" i="1" dirty="0">
                <a:solidFill>
                  <a:srgbClr val="0000FF"/>
                </a:solidFill>
                <a:latin typeface="Times New Roman" panose="02020603050405020304" pitchFamily="18" charset="0"/>
                <a:sym typeface="+mn-ea"/>
              </a:rPr>
              <a:t>V</a:t>
            </a:r>
            <a:r>
              <a:rPr lang="en-US" altLang="zh-CN" sz="2400" b="1" baseline="-25000" dirty="0">
                <a:solidFill>
                  <a:srgbClr val="0000FF"/>
                </a:solidFill>
                <a:latin typeface="Times New Roman" panose="02020603050405020304" pitchFamily="18" charset="0"/>
                <a:sym typeface="+mn-ea"/>
              </a:rPr>
              <a:t>GS </a:t>
            </a:r>
            <a:r>
              <a:rPr kumimoji="1" lang="zh-CN" altLang="en-US"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称为夹断电压</a:t>
            </a:r>
            <a:r>
              <a:rPr lang="en-US" altLang="zh-CN" sz="2400" b="1" i="1" noProof="0" dirty="0" smtClean="0">
                <a:ln>
                  <a:noFill/>
                </a:ln>
                <a:solidFill>
                  <a:srgbClr val="FF0000"/>
                </a:solidFill>
                <a:effectLst/>
                <a:highlight>
                  <a:srgbClr val="00FFFF"/>
                </a:highlight>
                <a:uLnTx/>
                <a:uFillTx/>
                <a:latin typeface="Times New Roman" panose="02020603050405020304" pitchFamily="18" charset="0"/>
                <a:ea typeface="宋体" panose="02010600030101010101" pitchFamily="2" charset="-122"/>
                <a:sym typeface="+mn-ea"/>
              </a:rPr>
              <a:t>V </a:t>
            </a:r>
            <a:r>
              <a:rPr lang="en-US" altLang="zh-CN" sz="2400" b="1" baseline="-25000" noProof="0" dirty="0" smtClean="0">
                <a:ln>
                  <a:noFill/>
                </a:ln>
                <a:solidFill>
                  <a:srgbClr val="FF0000"/>
                </a:solidFill>
                <a:effectLst/>
                <a:highlight>
                  <a:srgbClr val="00FFFF"/>
                </a:highlight>
                <a:uLnTx/>
                <a:uFillTx/>
                <a:latin typeface="Times New Roman" panose="02020603050405020304" pitchFamily="18" charset="0"/>
                <a:ea typeface="宋体" panose="02010600030101010101" pitchFamily="2" charset="-122"/>
                <a:sym typeface="+mn-ea"/>
              </a:rPr>
              <a:t>GS(off)</a:t>
            </a:r>
            <a:r>
              <a:rPr kumimoji="1" lang="en-US" altLang="zh-CN"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a:t>
            </a:r>
            <a:endParaRPr kumimoji="1" lang="zh-CN" altLang="en-US"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endParaRPr>
          </a:p>
        </p:txBody>
      </p:sp>
      <p:grpSp>
        <p:nvGrpSpPr>
          <p:cNvPr id="17" name="Group 7"/>
          <p:cNvGrpSpPr/>
          <p:nvPr/>
        </p:nvGrpSpPr>
        <p:grpSpPr bwMode="auto">
          <a:xfrm>
            <a:off x="5847398" y="2058670"/>
            <a:ext cx="2743200" cy="2154238"/>
            <a:chOff x="3408" y="1056"/>
            <a:chExt cx="1728" cy="1357"/>
          </a:xfrm>
        </p:grpSpPr>
        <p:graphicFrame>
          <p:nvGraphicFramePr>
            <p:cNvPr id="18" name="Object 8"/>
            <p:cNvGraphicFramePr>
              <a:graphicFrameLocks noChangeAspect="1"/>
            </p:cNvGraphicFramePr>
            <p:nvPr/>
          </p:nvGraphicFramePr>
          <p:xfrm>
            <a:off x="3648" y="1056"/>
            <a:ext cx="1488" cy="1357"/>
          </p:xfrm>
          <a:graphic>
            <a:graphicData uri="http://schemas.openxmlformats.org/presentationml/2006/ole">
              <mc:AlternateContent xmlns:mc="http://schemas.openxmlformats.org/markup-compatibility/2006">
                <mc:Choice xmlns:v="urn:schemas-microsoft-com:vml" Requires="v">
                  <p:oleObj spid="_x0000_s92170" name="Photo Editor 照片" r:id="rId5" imgW="9039225" imgH="8239125" progId="MSPhotoEd.3">
                    <p:embed/>
                  </p:oleObj>
                </mc:Choice>
                <mc:Fallback>
                  <p:oleObj name="Photo Editor 照片" r:id="rId5" imgW="9039225" imgH="8239125" progId="MSPhotoEd.3">
                    <p:embed/>
                    <p:pic>
                      <p:nvPicPr>
                        <p:cNvPr id="0" name="图片 921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 y="1056"/>
                          <a:ext cx="1488" cy="1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AutoShape 9"/>
            <p:cNvSpPr>
              <a:spLocks noChangeArrowheads="1"/>
            </p:cNvSpPr>
            <p:nvPr/>
          </p:nvSpPr>
          <p:spPr bwMode="auto">
            <a:xfrm>
              <a:off x="3408" y="1680"/>
              <a:ext cx="240" cy="144"/>
            </a:xfrm>
            <a:prstGeom prst="rightArrow">
              <a:avLst>
                <a:gd name="adj1" fmla="val 50000"/>
                <a:gd name="adj2" fmla="val 41667"/>
              </a:avLst>
            </a:prstGeom>
            <a:solidFill>
              <a:srgbClr val="CCFFFF"/>
            </a:solidFill>
            <a:ln w="28575">
              <a:solidFill>
                <a:srgbClr val="FF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p>
              <a:endParaRPr lang="zh-CN" altLang="en-US"/>
            </a:p>
          </p:txBody>
        </p:sp>
      </p:grpSp>
      <p:grpSp>
        <p:nvGrpSpPr>
          <p:cNvPr id="20" name="Group 14"/>
          <p:cNvGrpSpPr/>
          <p:nvPr/>
        </p:nvGrpSpPr>
        <p:grpSpPr bwMode="auto">
          <a:xfrm>
            <a:off x="5795010" y="4236403"/>
            <a:ext cx="2752725" cy="830263"/>
            <a:chOff x="3306" y="2403"/>
            <a:chExt cx="1734" cy="523"/>
          </a:xfrm>
        </p:grpSpPr>
        <p:sp>
          <p:nvSpPr>
            <p:cNvPr id="21" name="AutoShape 15"/>
            <p:cNvSpPr>
              <a:spLocks noChangeArrowheads="1"/>
            </p:cNvSpPr>
            <p:nvPr/>
          </p:nvSpPr>
          <p:spPr bwMode="auto">
            <a:xfrm>
              <a:off x="3306" y="2598"/>
              <a:ext cx="720" cy="144"/>
            </a:xfrm>
            <a:prstGeom prst="rightArrow">
              <a:avLst>
                <a:gd name="adj1" fmla="val 50000"/>
                <a:gd name="adj2" fmla="val 125000"/>
              </a:avLst>
            </a:prstGeom>
            <a:solidFill>
              <a:srgbClr val="00FFFF"/>
            </a:solidFill>
            <a:ln w="2857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p>
              <a:endParaRPr lang="zh-CN" altLang="en-US"/>
            </a:p>
          </p:txBody>
        </p:sp>
        <p:sp>
          <p:nvSpPr>
            <p:cNvPr id="22" name="Text Box 16"/>
            <p:cNvSpPr txBox="1">
              <a:spLocks noChangeArrowheads="1"/>
            </p:cNvSpPr>
            <p:nvPr/>
          </p:nvSpPr>
          <p:spPr bwMode="auto">
            <a:xfrm>
              <a:off x="4080" y="2403"/>
              <a:ext cx="960" cy="523"/>
            </a:xfrm>
            <a:prstGeom prst="rect">
              <a:avLst/>
            </a:prstGeom>
            <a:noFill/>
            <a:ln w="9525">
              <a:solidFill>
                <a:srgbClr val="FF0000"/>
              </a:solidFill>
              <a:miter lim="800000"/>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p>
              <a:pPr algn="l">
                <a:spcBef>
                  <a:spcPct val="50000"/>
                </a:spcBef>
              </a:pPr>
              <a:r>
                <a:rPr kumimoji="1" lang="zh-CN" altLang="en-US" sz="2400">
                  <a:latin typeface="Times New Roman" panose="02020603050405020304" pitchFamily="18" charset="0"/>
                </a:rPr>
                <a:t>沟道消失称为</a:t>
              </a:r>
              <a:r>
                <a:rPr kumimoji="1" lang="zh-CN" altLang="en-US" sz="2400" b="1">
                  <a:solidFill>
                    <a:srgbClr val="FF0000"/>
                  </a:solidFill>
                  <a:latin typeface="Times New Roman" panose="02020603050405020304" pitchFamily="18" charset="0"/>
                </a:rPr>
                <a:t>夹断</a:t>
              </a:r>
              <a:endParaRPr kumimoji="1" lang="zh-CN" altLang="en-US" sz="2400" b="1">
                <a:solidFill>
                  <a:srgbClr val="FF0000"/>
                </a:solidFill>
                <a:latin typeface="Times New Roman" panose="02020603050405020304" pitchFamily="18" charset="0"/>
              </a:endParaRPr>
            </a:p>
          </p:txBody>
        </p:sp>
      </p:grpSp>
      <p:sp>
        <p:nvSpPr>
          <p:cNvPr id="23" name="文本框 22"/>
          <p:cNvSpPr txBox="1"/>
          <p:nvPr/>
        </p:nvSpPr>
        <p:spPr>
          <a:xfrm>
            <a:off x="827405" y="4448810"/>
            <a:ext cx="1402080" cy="460375"/>
          </a:xfrm>
          <a:prstGeom prst="rect">
            <a:avLst/>
          </a:prstGeom>
          <a:noFill/>
          <a:ln>
            <a:solidFill>
              <a:srgbClr val="FF0000"/>
            </a:solidFill>
          </a:ln>
          <a:extLst>
            <a:ext uri="{909E8E84-426E-40DD-AFC4-6F175D3DCCD1}">
              <a14:hiddenFill xmlns:a14="http://schemas.microsoft.com/office/drawing/2010/main">
                <a:solidFill>
                  <a:srgbClr val="00FFFF"/>
                </a:solidFill>
              </a14:hiddenFill>
            </a:ext>
          </a:extLst>
        </p:spPr>
        <p:txBody>
          <a:bodyPr wrap="none" rtlCol="0" anchor="t">
            <a:spAutoFit/>
          </a:bodyPr>
          <a:p>
            <a:pPr algn="l">
              <a:spcBef>
                <a:spcPct val="50000"/>
              </a:spcBef>
            </a:pPr>
            <a:r>
              <a:rPr lang="zh-CN" altLang="en-US">
                <a:sym typeface="+mn-ea"/>
              </a:rPr>
              <a:t>沟道最宽</a:t>
            </a:r>
            <a:endParaRPr lang="zh-CN" altLang="en-US" sz="2400" b="1" dirty="0" smtClean="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blinds(horizontal)">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autoUpdateAnimBg="0"/>
      <p:bldP spid="6" grpId="0" bldLvl="0" animBg="1" autoUpdateAnimBg="0"/>
      <p:bldP spid="16" grpId="0" bldLvl="0" animBg="1" autoUpdateAnimBg="0"/>
      <p:bldP spid="23" grpId="0" bldLvl="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266700" y="561340"/>
            <a:ext cx="652907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lst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5pPr>
            <a:lvl6pPr marL="4572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6pPr>
            <a:lvl7pPr marL="9144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7pPr>
            <a:lvl8pPr marL="13716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8pPr>
            <a:lvl9pPr marL="18288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9pPr>
          </a:lstStyle>
          <a:p>
            <a:pPr marL="0" marR="0" lvl="0" indent="0" algn="l" defTabSz="914400" rtl="0" eaLnBrk="1" fontAlgn="base" latinLnBrk="0" hangingPunct="1">
              <a:lnSpc>
                <a:spcPct val="70000"/>
              </a:lnSpc>
              <a:spcBef>
                <a:spcPct val="0"/>
              </a:spcBef>
              <a:spcAft>
                <a:spcPct val="0"/>
              </a:spcAft>
              <a:buClrTx/>
              <a:buSzTx/>
              <a:buFontTx/>
              <a:buNone/>
              <a:defRPr/>
            </a:pPr>
            <a:r>
              <a:rPr kumimoji="1" lang="zh-CN" altLang="en-US" sz="2800" b="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rPr>
              <a:t> </a:t>
            </a:r>
            <a:r>
              <a:rPr kumimoji="1" lang="zh-CN" altLang="en-US" sz="2800" i="0" u="none" strike="noStrike" kern="1200" cap="none" spc="0" normalizeH="0" baseline="0" dirty="0">
                <a:solidFill>
                  <a:srgbClr val="FF6600"/>
                </a:solidFill>
                <a:latin typeface="宋体" panose="02010600030101010101" pitchFamily="2" charset="-122"/>
                <a:ea typeface="宋体" panose="02010600030101010101" pitchFamily="2" charset="-122"/>
                <a:cs typeface="+mn-cs"/>
              </a:rPr>
              <a:t>② 漏源电压</a:t>
            </a:r>
            <a:r>
              <a:rPr lang="en-US" altLang="zh-CN" sz="2800" baseline="-25000" noProof="0" dirty="0" smtClean="0">
                <a:ln>
                  <a:noFill/>
                </a:ln>
                <a:solidFill>
                  <a:srgbClr val="0000FF"/>
                </a:solidFill>
                <a:effectLst/>
                <a:uLnTx/>
                <a:uFillTx/>
                <a:latin typeface="Times New Roman" panose="02020603050405020304" pitchFamily="18" charset="0"/>
                <a:sym typeface="+mn-ea"/>
              </a:rPr>
              <a:t> </a:t>
            </a:r>
            <a:r>
              <a:rPr lang="en-US" altLang="zh-CN" sz="2800" i="1" noProof="0" dirty="0" smtClean="0">
                <a:ln>
                  <a:noFill/>
                </a:ln>
                <a:solidFill>
                  <a:srgbClr val="0000FF"/>
                </a:solidFill>
                <a:effectLst/>
                <a:uLnTx/>
                <a:uFillTx/>
                <a:latin typeface="Times New Roman" panose="02020603050405020304" pitchFamily="18" charset="0"/>
                <a:sym typeface="+mn-ea"/>
              </a:rPr>
              <a:t>V</a:t>
            </a:r>
            <a:r>
              <a:rPr lang="en-US" altLang="zh-CN" sz="2800" baseline="-25000" noProof="0" dirty="0" smtClean="0">
                <a:ln>
                  <a:noFill/>
                </a:ln>
                <a:solidFill>
                  <a:srgbClr val="0000FF"/>
                </a:solidFill>
                <a:effectLst/>
                <a:uLnTx/>
                <a:uFillTx/>
                <a:latin typeface="Times New Roman" panose="02020603050405020304" pitchFamily="18" charset="0"/>
                <a:sym typeface="+mn-ea"/>
              </a:rPr>
              <a:t>DS </a:t>
            </a:r>
            <a:r>
              <a:rPr kumimoji="1" lang="zh-CN" altLang="en-US" sz="2800" i="0" u="none" strike="noStrike" kern="1200" cap="none" spc="0" normalizeH="0" baseline="0" dirty="0">
                <a:solidFill>
                  <a:srgbClr val="FF6600"/>
                </a:solidFill>
                <a:latin typeface="宋体" panose="02010600030101010101" pitchFamily="2" charset="-122"/>
                <a:ea typeface="宋体" panose="02010600030101010101" pitchFamily="2" charset="-122"/>
                <a:cs typeface="+mn-cs"/>
              </a:rPr>
              <a:t>对沟道的控制作用</a:t>
            </a:r>
            <a:endParaRPr kumimoji="1" lang="zh-CN" altLang="en-US" sz="2800" b="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endParaRPr>
          </a:p>
        </p:txBody>
      </p:sp>
      <p:sp>
        <p:nvSpPr>
          <p:cNvPr id="4" name="Text Box 7"/>
          <p:cNvSpPr txBox="1">
            <a:spLocks noChangeArrowheads="1"/>
          </p:cNvSpPr>
          <p:nvPr/>
        </p:nvSpPr>
        <p:spPr bwMode="auto">
          <a:xfrm>
            <a:off x="194945" y="1233805"/>
            <a:ext cx="8810625" cy="2158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l" latinLnBrk="0">
              <a:lnSpc>
                <a:spcPct val="120000"/>
              </a:lnSpc>
              <a:spcBef>
                <a:spcPct val="0"/>
              </a:spcBef>
              <a:buClrTx/>
              <a:buSzTx/>
              <a:buFontTx/>
              <a:buNone/>
            </a:pPr>
            <a:r>
              <a:rPr lang="zh-CN" altLang="en-US" dirty="0">
                <a:solidFill>
                  <a:srgbClr val="010000"/>
                </a:solidFill>
                <a:latin typeface="Times New Roman" panose="02020603050405020304" pitchFamily="18" charset="0"/>
              </a:rPr>
              <a:t>        在栅极加上电压，且</a:t>
            </a:r>
            <a:r>
              <a:rPr lang="en-US" altLang="zh-CN" dirty="0">
                <a:solidFill>
                  <a:srgbClr val="010000"/>
                </a:solidFill>
                <a:latin typeface="Times New Roman" panose="02020603050405020304" pitchFamily="18" charset="0"/>
              </a:rPr>
              <a:t> 0</a:t>
            </a:r>
            <a:r>
              <a:rPr lang="en-US" altLang="zh-CN" dirty="0">
                <a:solidFill>
                  <a:srgbClr val="010000"/>
                </a:solidFill>
                <a:latin typeface="Times New Roman" panose="02020603050405020304" pitchFamily="18" charset="0"/>
                <a:sym typeface="+mn-ea"/>
              </a:rPr>
              <a:t>＞</a:t>
            </a:r>
            <a:r>
              <a:rPr lang="en-US" altLang="zh-CN"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dirty="0">
                <a:solidFill>
                  <a:srgbClr val="010000"/>
                </a:solidFill>
                <a:latin typeface="Times New Roman" panose="02020603050405020304" pitchFamily="18" charset="0"/>
              </a:rPr>
              <a:t>＞</a:t>
            </a:r>
            <a:r>
              <a:rPr lang="en-US" altLang="zh-CN" b="1" i="1" noProof="0" dirty="0" smtClean="0">
                <a:ln>
                  <a:noFill/>
                </a:ln>
                <a:solidFill>
                  <a:srgbClr val="FF0000"/>
                </a:solidFill>
                <a:effectLst/>
                <a:highlight>
                  <a:srgbClr val="00FFFF"/>
                </a:highlight>
                <a:uLnTx/>
                <a:uFillTx/>
                <a:latin typeface="Times New Roman" panose="02020603050405020304" pitchFamily="18" charset="0"/>
                <a:sym typeface="+mn-ea"/>
              </a:rPr>
              <a:t>V </a:t>
            </a:r>
            <a:r>
              <a:rPr lang="en-US" altLang="zh-CN" b="1" baseline="-25000" noProof="0" dirty="0" smtClean="0">
                <a:ln>
                  <a:noFill/>
                </a:ln>
                <a:solidFill>
                  <a:srgbClr val="FF0000"/>
                </a:solidFill>
                <a:effectLst/>
                <a:highlight>
                  <a:srgbClr val="00FFFF"/>
                </a:highlight>
                <a:uLnTx/>
                <a:uFillTx/>
                <a:latin typeface="Times New Roman" panose="02020603050405020304" pitchFamily="18" charset="0"/>
                <a:sym typeface="+mn-ea"/>
              </a:rPr>
              <a:t>GS(off)</a:t>
            </a:r>
            <a:r>
              <a:rPr lang="en-US" altLang="zh-CN" dirty="0">
                <a:solidFill>
                  <a:srgbClr val="010000"/>
                </a:solidFill>
                <a:latin typeface="Times New Roman" panose="02020603050405020304" pitchFamily="18" charset="0"/>
              </a:rPr>
              <a:t>，</a:t>
            </a:r>
            <a:r>
              <a:rPr lang="zh-CN" altLang="en-US" dirty="0">
                <a:solidFill>
                  <a:srgbClr val="010000"/>
                </a:solidFill>
                <a:latin typeface="Times New Roman" panose="02020603050405020304" pitchFamily="18" charset="0"/>
              </a:rPr>
              <a:t>若漏源电压</a:t>
            </a:r>
            <a:r>
              <a:rPr lang="en-US" altLang="zh-CN" dirty="0">
                <a:solidFill>
                  <a:srgbClr val="010000"/>
                </a:solidFill>
                <a:latin typeface="Times New Roman" panose="02020603050405020304" pitchFamily="18" charset="0"/>
              </a:rPr>
              <a:t> </a:t>
            </a:r>
            <a:r>
              <a:rPr lang="en-US" altLang="zh-CN" b="1" i="1" noProof="0" dirty="0" smtClean="0">
                <a:ln>
                  <a:noFill/>
                </a:ln>
                <a:solidFill>
                  <a:srgbClr val="0000FF"/>
                </a:solidFill>
                <a:effectLst/>
                <a:uLnTx/>
                <a:uFillTx/>
                <a:latin typeface="Times New Roman" panose="02020603050405020304" pitchFamily="18" charset="0"/>
                <a:sym typeface="+mn-ea"/>
              </a:rPr>
              <a:t>V</a:t>
            </a:r>
            <a:r>
              <a:rPr lang="en-US" altLang="zh-CN" b="1" baseline="-25000" noProof="0" dirty="0" smtClean="0">
                <a:ln>
                  <a:noFill/>
                </a:ln>
                <a:solidFill>
                  <a:srgbClr val="0000FF"/>
                </a:solidFill>
                <a:effectLst/>
                <a:uLnTx/>
                <a:uFillTx/>
                <a:latin typeface="Times New Roman" panose="02020603050405020304" pitchFamily="18" charset="0"/>
                <a:sym typeface="+mn-ea"/>
              </a:rPr>
              <a:t>DS</a:t>
            </a:r>
            <a:r>
              <a:rPr lang="en-US" altLang="zh-CN" b="1" baseline="-25000" noProof="0" dirty="0" smtClean="0">
                <a:ln>
                  <a:noFill/>
                </a:ln>
                <a:solidFill>
                  <a:srgbClr val="007032"/>
                </a:solidFill>
                <a:effectLst/>
                <a:uLnTx/>
                <a:uFillTx/>
                <a:latin typeface="Times New Roman" panose="02020603050405020304" pitchFamily="18" charset="0"/>
                <a:sym typeface="+mn-ea"/>
              </a:rPr>
              <a:t> </a:t>
            </a:r>
            <a:r>
              <a:rPr lang="zh-CN" altLang="en-US" dirty="0">
                <a:solidFill>
                  <a:srgbClr val="010000"/>
                </a:solidFill>
                <a:latin typeface="Times New Roman" panose="02020603050405020304" pitchFamily="18" charset="0"/>
              </a:rPr>
              <a:t>从零开始增加，则</a:t>
            </a:r>
            <a:r>
              <a:rPr lang="en-US" altLang="zh-CN" dirty="0">
                <a:solidFill>
                  <a:srgbClr val="010000"/>
                </a:solidFill>
                <a:latin typeface="Times New Roman" panose="02020603050405020304" pitchFamily="18" charset="0"/>
              </a:rPr>
              <a:t> </a:t>
            </a:r>
            <a:r>
              <a:rPr lang="en-US" altLang="zh-CN" b="1" i="1" dirty="0">
                <a:solidFill>
                  <a:srgbClr val="7030A0"/>
                </a:solidFill>
                <a:highlight>
                  <a:srgbClr val="FFFF00"/>
                </a:highlight>
                <a:latin typeface="Times New Roman" panose="02020603050405020304" pitchFamily="18" charset="0"/>
                <a:sym typeface="+mn-ea"/>
              </a:rPr>
              <a:t>V </a:t>
            </a:r>
            <a:r>
              <a:rPr lang="en-US" altLang="zh-CN" b="1" baseline="-25000" dirty="0">
                <a:solidFill>
                  <a:srgbClr val="7030A0"/>
                </a:solidFill>
                <a:highlight>
                  <a:srgbClr val="FFFF00"/>
                </a:highlight>
                <a:latin typeface="Times New Roman" panose="02020603050405020304" pitchFamily="18" charset="0"/>
                <a:sym typeface="+mn-ea"/>
              </a:rPr>
              <a:t>GD </a:t>
            </a:r>
            <a:r>
              <a:rPr lang="en-US" altLang="zh-CN" dirty="0">
                <a:solidFill>
                  <a:srgbClr val="010000"/>
                </a:solidFill>
                <a:highlight>
                  <a:srgbClr val="FFFF00"/>
                </a:highlight>
                <a:latin typeface="Times New Roman" panose="02020603050405020304" pitchFamily="18" charset="0"/>
              </a:rPr>
              <a:t>= </a:t>
            </a:r>
            <a:r>
              <a:rPr lang="en-US" altLang="zh-CN" b="1" i="1" dirty="0">
                <a:solidFill>
                  <a:srgbClr val="007032"/>
                </a:solidFill>
                <a:effectLst>
                  <a:outerShdw blurRad="38100" dist="38100" dir="2700000" algn="tl">
                    <a:srgbClr val="000000">
                      <a:alpha val="43137"/>
                    </a:srgbClr>
                  </a:outerShdw>
                </a:effectLst>
                <a:highlight>
                  <a:srgbClr val="FFFF00"/>
                </a:highlight>
                <a:latin typeface="Times New Roman" panose="02020603050405020304" pitchFamily="18" charset="0"/>
                <a:sym typeface="+mn-ea"/>
              </a:rPr>
              <a:t>V </a:t>
            </a:r>
            <a:r>
              <a:rPr lang="en-US" altLang="zh-CN" b="1" baseline="-25000" dirty="0">
                <a:solidFill>
                  <a:srgbClr val="007032"/>
                </a:solidFill>
                <a:effectLst>
                  <a:outerShdw blurRad="38100" dist="38100" dir="2700000" algn="tl">
                    <a:srgbClr val="000000">
                      <a:alpha val="43137"/>
                    </a:srgbClr>
                  </a:outerShdw>
                </a:effectLst>
                <a:highlight>
                  <a:srgbClr val="FFFF00"/>
                </a:highlight>
                <a:latin typeface="Times New Roman" panose="02020603050405020304" pitchFamily="18" charset="0"/>
                <a:sym typeface="+mn-ea"/>
              </a:rPr>
              <a:t>GS</a:t>
            </a:r>
            <a:r>
              <a:rPr lang="en-US" altLang="zh-CN" b="1" baseline="-25000" dirty="0">
                <a:solidFill>
                  <a:srgbClr val="0000FF"/>
                </a:solidFill>
                <a:highlight>
                  <a:srgbClr val="FFFF00"/>
                </a:highlight>
                <a:latin typeface="Times New Roman" panose="02020603050405020304" pitchFamily="18" charset="0"/>
                <a:sym typeface="+mn-ea"/>
              </a:rPr>
              <a:t> </a:t>
            </a:r>
            <a:r>
              <a:rPr lang="zh-CN" altLang="en-US" dirty="0">
                <a:solidFill>
                  <a:srgbClr val="010000"/>
                </a:solidFill>
                <a:highlight>
                  <a:srgbClr val="FFFF00"/>
                </a:highlight>
                <a:latin typeface="宋体" panose="02010600030101010101" pitchFamily="2" charset="-122"/>
              </a:rPr>
              <a:t>-</a:t>
            </a:r>
            <a:r>
              <a:rPr lang="en-US" altLang="zh-CN" dirty="0">
                <a:solidFill>
                  <a:srgbClr val="010000"/>
                </a:solidFill>
                <a:highlight>
                  <a:srgbClr val="FFFF00"/>
                </a:highlight>
                <a:latin typeface="宋体" panose="02010600030101010101" pitchFamily="2" charset="-122"/>
              </a:rPr>
              <a:t> </a:t>
            </a:r>
            <a:r>
              <a:rPr lang="en-US" altLang="zh-CN" b="1" i="1" noProof="0" dirty="0" smtClean="0">
                <a:ln>
                  <a:noFill/>
                </a:ln>
                <a:solidFill>
                  <a:srgbClr val="0000FF"/>
                </a:solidFill>
                <a:effectLst/>
                <a:highlight>
                  <a:srgbClr val="FFFF00"/>
                </a:highlight>
                <a:uLnTx/>
                <a:uFillTx/>
                <a:latin typeface="Times New Roman" panose="02020603050405020304" pitchFamily="18" charset="0"/>
                <a:sym typeface="+mn-ea"/>
              </a:rPr>
              <a:t>V </a:t>
            </a:r>
            <a:r>
              <a:rPr lang="en-US" altLang="zh-CN" b="1" baseline="-25000" noProof="0" dirty="0" smtClean="0">
                <a:ln>
                  <a:noFill/>
                </a:ln>
                <a:solidFill>
                  <a:srgbClr val="0000FF"/>
                </a:solidFill>
                <a:effectLst/>
                <a:highlight>
                  <a:srgbClr val="FFFF00"/>
                </a:highlight>
                <a:uLnTx/>
                <a:uFillTx/>
                <a:latin typeface="Times New Roman" panose="02020603050405020304" pitchFamily="18" charset="0"/>
                <a:sym typeface="+mn-ea"/>
              </a:rPr>
              <a:t>DS</a:t>
            </a:r>
            <a:r>
              <a:rPr lang="en-US" altLang="zh-CN" b="1" baseline="-25000" noProof="0" dirty="0" smtClean="0">
                <a:ln>
                  <a:noFill/>
                </a:ln>
                <a:solidFill>
                  <a:srgbClr val="007032"/>
                </a:solidFill>
                <a:effectLst/>
                <a:highlight>
                  <a:srgbClr val="FFFF00"/>
                </a:highlight>
                <a:uLnTx/>
                <a:uFillTx/>
                <a:latin typeface="Times New Roman" panose="02020603050405020304" pitchFamily="18" charset="0"/>
                <a:sym typeface="+mn-ea"/>
              </a:rPr>
              <a:t> </a:t>
            </a:r>
            <a:r>
              <a:rPr lang="zh-CN" altLang="en-US" dirty="0">
                <a:solidFill>
                  <a:srgbClr val="010000"/>
                </a:solidFill>
                <a:latin typeface="Times New Roman" panose="02020603050405020304" pitchFamily="18" charset="0"/>
              </a:rPr>
              <a:t>将随之减小。使靠近漏极处的耗尽层加宽，沟道变窄，呈楔形分布。沟道电阻基本取决于</a:t>
            </a:r>
            <a:r>
              <a:rPr lang="en-US" altLang="zh-CN"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zh-CN" altLang="en-US" dirty="0">
                <a:solidFill>
                  <a:srgbClr val="010000"/>
                </a:solidFill>
                <a:latin typeface="Times New Roman" panose="02020603050405020304" pitchFamily="18" charset="0"/>
              </a:rPr>
              <a:t>。</a:t>
            </a:r>
            <a:endParaRPr lang="zh-CN" altLang="en-US" dirty="0">
              <a:solidFill>
                <a:srgbClr val="010000"/>
              </a:solidFill>
              <a:latin typeface="Times New Roman" panose="02020603050405020304" pitchFamily="18" charset="0"/>
            </a:endParaRPr>
          </a:p>
        </p:txBody>
      </p:sp>
      <p:sp>
        <p:nvSpPr>
          <p:cNvPr id="6" name="灯片编号占位符 5"/>
          <p:cNvSpPr>
            <a:spLocks noGrp="1"/>
          </p:cNvSpPr>
          <p:nvPr>
            <p:ph type="sldNum" sz="quarter" idx="12"/>
          </p:nvPr>
        </p:nvSpPr>
        <p:spPr/>
        <p:txBody>
          <a:bodyPr/>
          <a:p>
            <a:fld id="{9A0DB2DC-4C9A-4742-B13C-FB6460FD3503}" type="slidenum">
              <a:rPr lang="zh-CN" altLang="en-US" dirty="0"/>
            </a:fld>
            <a:endParaRPr lang="zh-CN" altLang="en-US" dirty="0"/>
          </a:p>
        </p:txBody>
      </p:sp>
      <p:graphicFrame>
        <p:nvGraphicFramePr>
          <p:cNvPr id="5" name="Object 4"/>
          <p:cNvGraphicFramePr>
            <a:graphicFrameLocks noChangeAspect="1"/>
          </p:cNvGraphicFramePr>
          <p:nvPr/>
        </p:nvGraphicFramePr>
        <p:xfrm>
          <a:off x="5152375" y="3232656"/>
          <a:ext cx="3048000" cy="2273300"/>
        </p:xfrm>
        <a:graphic>
          <a:graphicData uri="http://schemas.openxmlformats.org/presentationml/2006/ole">
            <mc:AlternateContent xmlns:mc="http://schemas.openxmlformats.org/markup-compatibility/2006">
              <mc:Choice xmlns:v="urn:schemas-microsoft-com:vml" Requires="v">
                <p:oleObj spid="_x0000_s86058" name="Photo Editor 照片" r:id="rId1" imgW="13382625" imgH="9572625" progId="MSPhotoEd.3">
                  <p:embed/>
                </p:oleObj>
              </mc:Choice>
              <mc:Fallback>
                <p:oleObj name="Photo Editor 照片" r:id="rId1" imgW="13382625" imgH="9572625" progId="MSPhotoEd.3">
                  <p:embed/>
                  <p:pic>
                    <p:nvPicPr>
                      <p:cNvPr id="0" name="图片 86057"/>
                      <p:cNvPicPr>
                        <a:picLocks noChangeAspect="1" noChangeArrowheads="1"/>
                      </p:cNvPicPr>
                      <p:nvPr/>
                    </p:nvPicPr>
                    <p:blipFill>
                      <a:blip r:embed="rId2">
                        <a:extLst>
                          <a:ext uri="{28A0092B-C50C-407E-A947-70E740481C1C}">
                            <a14:useLocalDpi xmlns:a14="http://schemas.microsoft.com/office/drawing/2010/main" val="0"/>
                          </a:ext>
                        </a:extLst>
                      </a:blip>
                      <a:srcRect l="7097" t="5000" r="8411" b="6876"/>
                      <a:stretch>
                        <a:fillRect/>
                      </a:stretch>
                    </p:blipFill>
                    <p:spPr bwMode="auto">
                      <a:xfrm>
                        <a:off x="5152375" y="3232656"/>
                        <a:ext cx="3048000" cy="227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AutoShape 5"/>
          <p:cNvSpPr/>
          <p:nvPr/>
        </p:nvSpPr>
        <p:spPr bwMode="auto">
          <a:xfrm>
            <a:off x="5531485" y="5517515"/>
            <a:ext cx="3286760" cy="1177290"/>
          </a:xfrm>
          <a:prstGeom prst="borderCallout1">
            <a:avLst>
              <a:gd name="adj1" fmla="val 2781"/>
              <a:gd name="adj2" fmla="val 35974"/>
              <a:gd name="adj3" fmla="val -104908"/>
              <a:gd name="adj4" fmla="val 34853"/>
            </a:avLst>
          </a:prstGeom>
          <a:solidFill>
            <a:srgbClr val="FFFFCC"/>
          </a:solidFill>
          <a:ln w="19050">
            <a:solidFill>
              <a:srgbClr val="FF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p>
            <a:pPr marL="0" marR="0" lvl="0" indent="0" algn="ctr" defTabSz="914400" eaLnBrk="1" fontAlgn="auto" latinLnBrk="0" hangingPunct="1">
              <a:lnSpc>
                <a:spcPct val="120000"/>
              </a:lnSpc>
              <a:spcBef>
                <a:spcPts val="0"/>
              </a:spcBef>
              <a:spcAft>
                <a:spcPts val="0"/>
              </a:spcAft>
              <a:buClrTx/>
              <a:buSzTx/>
              <a:buFontTx/>
              <a:buNone/>
              <a:defRPr/>
            </a:pPr>
            <a:r>
              <a:rPr lang="en-US" altLang="zh-CN" sz="2000" dirty="0">
                <a:solidFill>
                  <a:srgbClr val="010000"/>
                </a:solidFill>
                <a:sym typeface="+mn-ea"/>
              </a:rPr>
              <a:t>0</a:t>
            </a:r>
            <a:r>
              <a:rPr lang="en-US" altLang="zh-CN" sz="2000" dirty="0">
                <a:solidFill>
                  <a:srgbClr val="010000"/>
                </a:solidFill>
                <a:sym typeface="+mn-ea"/>
              </a:rPr>
              <a:t>＞</a:t>
            </a:r>
            <a:r>
              <a:rPr lang="en-US" altLang="zh-CN" sz="2000" b="1" i="1" dirty="0">
                <a:solidFill>
                  <a:srgbClr val="007032"/>
                </a:solidFill>
                <a:effectLst>
                  <a:outerShdw blurRad="38100" dist="38100" dir="2700000" algn="tl">
                    <a:srgbClr val="000000">
                      <a:alpha val="43137"/>
                    </a:srgbClr>
                  </a:outerShdw>
                </a:effectLst>
                <a:sym typeface="+mn-ea"/>
              </a:rPr>
              <a:t>V</a:t>
            </a:r>
            <a:r>
              <a:rPr lang="en-US" altLang="zh-CN" sz="2000" b="1" baseline="-25000" dirty="0">
                <a:solidFill>
                  <a:srgbClr val="007032"/>
                </a:solidFill>
                <a:effectLst>
                  <a:outerShdw blurRad="38100" dist="38100" dir="2700000" algn="tl">
                    <a:srgbClr val="000000">
                      <a:alpha val="43137"/>
                    </a:srgbClr>
                  </a:outerShdw>
                </a:effectLst>
                <a:sym typeface="+mn-ea"/>
              </a:rPr>
              <a:t>GS</a:t>
            </a:r>
            <a:r>
              <a:rPr kumimoji="0" lang="zh-CN" altLang="en-US" sz="2000" b="1" i="0" u="none" strike="noStrike" kern="0" cap="none" spc="0" normalizeH="0" baseline="0" noProof="0" smtClean="0">
                <a:ln>
                  <a:noFill/>
                </a:ln>
                <a:solidFill>
                  <a:srgbClr val="000000"/>
                </a:solidFill>
                <a:effectLst/>
                <a:uLnTx/>
                <a:uFillTx/>
              </a:rPr>
              <a:t>＞</a:t>
            </a:r>
            <a:r>
              <a:rPr lang="en-US" altLang="zh-CN" sz="2000" b="1" i="1" noProof="0" dirty="0" smtClean="0">
                <a:ln>
                  <a:noFill/>
                </a:ln>
                <a:solidFill>
                  <a:srgbClr val="FF0000"/>
                </a:solidFill>
                <a:effectLst/>
                <a:highlight>
                  <a:srgbClr val="00FFFF"/>
                </a:highlight>
                <a:uLnTx/>
                <a:uFillTx/>
                <a:sym typeface="+mn-ea"/>
              </a:rPr>
              <a:t>V </a:t>
            </a:r>
            <a:r>
              <a:rPr lang="en-US" altLang="zh-CN" sz="2000" b="1" baseline="-25000" noProof="0" dirty="0" smtClean="0">
                <a:ln>
                  <a:noFill/>
                </a:ln>
                <a:solidFill>
                  <a:srgbClr val="FF0000"/>
                </a:solidFill>
                <a:effectLst/>
                <a:highlight>
                  <a:srgbClr val="00FFFF"/>
                </a:highlight>
                <a:uLnTx/>
                <a:uFillTx/>
                <a:sym typeface="+mn-ea"/>
              </a:rPr>
              <a:t>GS(off)</a:t>
            </a:r>
            <a:r>
              <a:rPr kumimoji="0" lang="zh-CN" altLang="en-US" sz="2000" b="1" i="0" u="none" strike="noStrike" kern="0" cap="none" spc="0" normalizeH="0" baseline="0" noProof="0" smtClean="0">
                <a:ln>
                  <a:noFill/>
                </a:ln>
                <a:solidFill>
                  <a:srgbClr val="000000"/>
                </a:solidFill>
                <a:effectLst/>
                <a:uLnTx/>
                <a:uFillTx/>
              </a:rPr>
              <a:t>且不变时</a:t>
            </a:r>
            <a:endParaRPr kumimoji="0" lang="zh-CN" altLang="en-US" sz="2000" b="1" i="0" u="none" strike="noStrike" kern="0" cap="none" spc="0" normalizeH="0" baseline="0" noProof="0" smtClean="0">
              <a:ln>
                <a:noFill/>
              </a:ln>
              <a:solidFill>
                <a:srgbClr val="000000"/>
              </a:solidFill>
              <a:effectLst/>
              <a:uLnTx/>
              <a:uFillTx/>
            </a:endParaRPr>
          </a:p>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2000" b="1" i="0" u="none" strike="noStrike" kern="0" cap="none" spc="0" normalizeH="0" baseline="0" noProof="0" smtClean="0">
                <a:ln>
                  <a:noFill/>
                </a:ln>
                <a:solidFill>
                  <a:srgbClr val="000000"/>
                </a:solidFill>
                <a:effectLst/>
                <a:highlight>
                  <a:srgbClr val="FFFF00"/>
                </a:highlight>
                <a:uLnTx/>
                <a:uFillTx/>
              </a:rPr>
              <a:t>可变电阻区</a:t>
            </a:r>
            <a:endParaRPr kumimoji="0" lang="zh-CN" altLang="en-US" sz="2000" b="1" i="0" u="none" strike="noStrike" kern="0" cap="none" spc="0" normalizeH="0" baseline="0" noProof="0" smtClean="0">
              <a:ln>
                <a:noFill/>
              </a:ln>
              <a:solidFill>
                <a:srgbClr val="000000"/>
              </a:solidFill>
              <a:effectLst/>
              <a:highlight>
                <a:srgbClr val="FFFF00"/>
              </a:highlight>
              <a:uLnTx/>
              <a:uFillTx/>
            </a:endParaRPr>
          </a:p>
          <a:p>
            <a:pPr marL="0" marR="0" lvl="0" indent="0" algn="ctr" defTabSz="914400" eaLnBrk="1" fontAlgn="auto" latinLnBrk="0" hangingPunct="1">
              <a:lnSpc>
                <a:spcPct val="120000"/>
              </a:lnSpc>
              <a:spcBef>
                <a:spcPts val="0"/>
              </a:spcBef>
              <a:spcAft>
                <a:spcPts val="0"/>
              </a:spcAft>
              <a:buClrTx/>
              <a:buSzTx/>
              <a:buFontTx/>
              <a:buNone/>
              <a:defRPr/>
            </a:pPr>
            <a:r>
              <a:rPr lang="en-US" altLang="zh-CN" sz="2000" b="1" i="1" noProof="0" dirty="0" smtClean="0">
                <a:ln>
                  <a:noFill/>
                </a:ln>
                <a:solidFill>
                  <a:srgbClr val="0000FF"/>
                </a:solidFill>
                <a:effectLst/>
                <a:uLnTx/>
                <a:uFillTx/>
                <a:sym typeface="+mn-ea"/>
              </a:rPr>
              <a:t>V</a:t>
            </a:r>
            <a:r>
              <a:rPr lang="en-US" altLang="zh-CN" sz="2000" b="1" baseline="-25000" noProof="0" dirty="0" smtClean="0">
                <a:ln>
                  <a:noFill/>
                </a:ln>
                <a:solidFill>
                  <a:srgbClr val="0000FF"/>
                </a:solidFill>
                <a:effectLst/>
                <a:uLnTx/>
                <a:uFillTx/>
                <a:sym typeface="+mn-ea"/>
              </a:rPr>
              <a:t>DS</a:t>
            </a:r>
            <a:r>
              <a:rPr kumimoji="0" lang="zh-CN" altLang="en-US" sz="2000" b="1" i="0" u="none" strike="noStrike" kern="0" cap="none" spc="0" normalizeH="0" baseline="0" noProof="0" smtClean="0">
                <a:ln>
                  <a:noFill/>
                </a:ln>
                <a:solidFill>
                  <a:srgbClr val="000000"/>
                </a:solidFill>
                <a:effectLst/>
                <a:uLnTx/>
                <a:uFillTx/>
              </a:rPr>
              <a:t>增大，</a:t>
            </a:r>
            <a:r>
              <a:rPr lang="en-US" altLang="zh-CN" sz="2000" b="1" i="1" noProof="0" dirty="0" smtClean="0">
                <a:ln>
                  <a:noFill/>
                </a:ln>
                <a:solidFill>
                  <a:srgbClr val="FF0000"/>
                </a:solidFill>
                <a:effectLst/>
                <a:uLnTx/>
                <a:uFillTx/>
                <a:sym typeface="+mn-ea"/>
              </a:rPr>
              <a:t>I</a:t>
            </a:r>
            <a:r>
              <a:rPr lang="en-US" altLang="zh-CN" sz="2000" b="1" baseline="-25000" noProof="0" dirty="0" smtClean="0">
                <a:ln>
                  <a:noFill/>
                </a:ln>
                <a:solidFill>
                  <a:srgbClr val="FF0000"/>
                </a:solidFill>
                <a:effectLst/>
                <a:uLnTx/>
                <a:uFillTx/>
                <a:sym typeface="+mn-ea"/>
              </a:rPr>
              <a:t>D</a:t>
            </a:r>
            <a:r>
              <a:rPr kumimoji="0" lang="zh-CN" altLang="en-US" sz="2000" b="1" i="0" u="none" strike="noStrike" kern="0" cap="none" spc="0" normalizeH="0" baseline="0" noProof="0" smtClean="0">
                <a:ln>
                  <a:noFill/>
                </a:ln>
                <a:solidFill>
                  <a:srgbClr val="000000"/>
                </a:solidFill>
                <a:effectLst/>
                <a:uLnTx/>
                <a:uFillTx/>
              </a:rPr>
              <a:t>增大</a:t>
            </a:r>
            <a:r>
              <a:rPr kumimoji="0" lang="zh-CN" altLang="en-US" sz="1800" b="1" i="0" u="none" strike="noStrike" kern="0" cap="none" spc="0" normalizeH="0" baseline="0" noProof="0" smtClean="0">
                <a:ln>
                  <a:noFill/>
                </a:ln>
                <a:solidFill>
                  <a:srgbClr val="000000"/>
                </a:solidFill>
                <a:effectLst/>
                <a:uLnTx/>
                <a:uFillTx/>
              </a:rPr>
              <a:t>。</a:t>
            </a:r>
            <a:endParaRPr kumimoji="0" lang="zh-CN" altLang="en-US" sz="1800" b="0" i="0" u="none" strike="noStrike" kern="0" cap="none" spc="0" normalizeH="0" baseline="0" noProof="0" smtClean="0">
              <a:ln>
                <a:noFill/>
              </a:ln>
              <a:solidFill>
                <a:srgbClr val="000000"/>
              </a:solidFill>
              <a:effectLst/>
              <a:uLnTx/>
              <a:uFillTx/>
            </a:endParaRPr>
          </a:p>
        </p:txBody>
      </p:sp>
      <p:sp>
        <p:nvSpPr>
          <p:cNvPr id="10" name="Text Box 11"/>
          <p:cNvSpPr txBox="1">
            <a:spLocks noChangeArrowheads="1"/>
          </p:cNvSpPr>
          <p:nvPr/>
        </p:nvSpPr>
        <p:spPr bwMode="auto">
          <a:xfrm>
            <a:off x="4485625" y="3278693"/>
            <a:ext cx="1738313" cy="398780"/>
          </a:xfrm>
          <a:prstGeom prst="rect">
            <a:avLst/>
          </a:prstGeom>
          <a:noFill/>
          <a:ln w="9525">
            <a:solidFill>
              <a:srgbClr val="FF0000"/>
            </a:solidFill>
            <a:miter lim="800000"/>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p>
            <a:pPr marL="0" marR="0" lvl="0" indent="0" defTabSz="914400" eaLnBrk="1" fontAlgn="auto" latinLnBrk="0" hangingPunct="1">
              <a:lnSpc>
                <a:spcPct val="100000"/>
              </a:lnSpc>
              <a:spcBef>
                <a:spcPct val="50000"/>
              </a:spcBef>
              <a:spcAft>
                <a:spcPts val="0"/>
              </a:spcAft>
              <a:buClrTx/>
              <a:buSzTx/>
              <a:buFontTx/>
              <a:buNone/>
              <a:defRPr/>
            </a:pPr>
            <a:r>
              <a:rPr lang="en-US" altLang="zh-CN" sz="2000" b="1" i="1" dirty="0">
                <a:solidFill>
                  <a:srgbClr val="7030A0"/>
                </a:solidFill>
                <a:sym typeface="+mn-ea"/>
              </a:rPr>
              <a:t>V</a:t>
            </a:r>
            <a:r>
              <a:rPr lang="en-US" altLang="zh-CN" sz="2000" b="1" baseline="-25000" dirty="0">
                <a:solidFill>
                  <a:srgbClr val="7030A0"/>
                </a:solidFill>
                <a:sym typeface="+mn-ea"/>
              </a:rPr>
              <a:t>GD</a:t>
            </a:r>
            <a:r>
              <a:rPr kumimoji="0" lang="en-US" altLang="zh-CN" sz="2000" b="1" i="0" u="none" strike="noStrike" kern="0" cap="none" spc="0" normalizeH="0" baseline="0" noProof="0" smtClean="0">
                <a:ln>
                  <a:noFill/>
                </a:ln>
                <a:solidFill>
                  <a:srgbClr val="000000"/>
                </a:solidFill>
                <a:effectLst/>
                <a:uLnTx/>
                <a:uFillTx/>
              </a:rPr>
              <a:t>&gt;</a:t>
            </a:r>
            <a:r>
              <a:rPr lang="en-US" altLang="zh-CN" sz="2000" b="1" i="1" noProof="0" dirty="0" smtClean="0">
                <a:ln>
                  <a:noFill/>
                </a:ln>
                <a:solidFill>
                  <a:srgbClr val="FF0000"/>
                </a:solidFill>
                <a:effectLst/>
                <a:highlight>
                  <a:srgbClr val="00FFFF"/>
                </a:highlight>
                <a:uLnTx/>
                <a:uFillTx/>
                <a:sym typeface="+mn-ea"/>
              </a:rPr>
              <a:t>V </a:t>
            </a:r>
            <a:r>
              <a:rPr lang="en-US" altLang="zh-CN" sz="2000" b="1" baseline="-25000" noProof="0" dirty="0" smtClean="0">
                <a:ln>
                  <a:noFill/>
                </a:ln>
                <a:solidFill>
                  <a:srgbClr val="FF0000"/>
                </a:solidFill>
                <a:effectLst/>
                <a:highlight>
                  <a:srgbClr val="00FFFF"/>
                </a:highlight>
                <a:uLnTx/>
                <a:uFillTx/>
                <a:sym typeface="+mn-ea"/>
              </a:rPr>
              <a:t>GS(off)</a:t>
            </a:r>
            <a:endParaRPr kumimoji="0" lang="zh-CN" altLang="en-US" sz="2000" b="1" i="0" u="none" strike="noStrike" kern="0" cap="none" spc="0" normalizeH="0" baseline="-25000" noProof="0" smtClean="0">
              <a:ln>
                <a:noFill/>
              </a:ln>
              <a:solidFill>
                <a:srgbClr val="000000"/>
              </a:solidFill>
              <a:effectLst/>
              <a:uLnTx/>
              <a:uFillTx/>
            </a:endParaRPr>
          </a:p>
        </p:txBody>
      </p:sp>
      <p:graphicFrame>
        <p:nvGraphicFramePr>
          <p:cNvPr id="8" name="Object 5"/>
          <p:cNvGraphicFramePr>
            <a:graphicFrameLocks noChangeAspect="1"/>
          </p:cNvGraphicFramePr>
          <p:nvPr/>
        </p:nvGraphicFramePr>
        <p:xfrm>
          <a:off x="828675" y="3429000"/>
          <a:ext cx="2362200" cy="2081530"/>
        </p:xfrm>
        <a:graphic>
          <a:graphicData uri="http://schemas.openxmlformats.org/presentationml/2006/ole">
            <mc:AlternateContent xmlns:mc="http://schemas.openxmlformats.org/markup-compatibility/2006">
              <mc:Choice xmlns:v="urn:schemas-microsoft-com:vml" Requires="v">
                <p:oleObj spid="_x0000_s92169" name="Photo Editor 照片" r:id="rId3" imgW="9305925" imgH="8201025" progId="MSPhotoEd.3">
                  <p:embed/>
                </p:oleObj>
              </mc:Choice>
              <mc:Fallback>
                <p:oleObj name="Photo Editor 照片" r:id="rId3" imgW="9305925" imgH="8201025" progId="MSPhotoEd.3">
                  <p:embed/>
                  <p:pic>
                    <p:nvPicPr>
                      <p:cNvPr id="0" name="图片 921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75" y="3429000"/>
                        <a:ext cx="2362200" cy="2081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文本框 10"/>
          <p:cNvSpPr txBox="1"/>
          <p:nvPr/>
        </p:nvSpPr>
        <p:spPr>
          <a:xfrm>
            <a:off x="841375" y="5445125"/>
            <a:ext cx="2493010" cy="768350"/>
          </a:xfrm>
          <a:prstGeom prst="rect">
            <a:avLst/>
          </a:prstGeom>
          <a:noFill/>
        </p:spPr>
        <p:txBody>
          <a:bodyPr wrap="square" rtlCol="0" anchor="t">
            <a:spAutoFit/>
          </a:bodyPr>
          <a:p>
            <a:pPr marL="0" indent="0" algn="ctr">
              <a:lnSpc>
                <a:spcPct val="110000"/>
              </a:lnSpc>
              <a:buNone/>
            </a:pPr>
            <a:r>
              <a:rPr lang="en-US" altLang="zh-CN" sz="2000" i="1" noProof="0" dirty="0" smtClean="0">
                <a:ln>
                  <a:noFill/>
                </a:ln>
                <a:solidFill>
                  <a:srgbClr val="0000FF"/>
                </a:solidFill>
                <a:effectLst/>
                <a:uLnTx/>
                <a:uFillTx/>
                <a:sym typeface="+mn-ea"/>
              </a:rPr>
              <a:t>V</a:t>
            </a:r>
            <a:r>
              <a:rPr lang="en-US" altLang="zh-CN" sz="2000" baseline="-25000" noProof="0" dirty="0" smtClean="0">
                <a:ln>
                  <a:noFill/>
                </a:ln>
                <a:solidFill>
                  <a:srgbClr val="0000FF"/>
                </a:solidFill>
                <a:effectLst/>
                <a:uLnTx/>
                <a:uFillTx/>
                <a:sym typeface="+mn-ea"/>
              </a:rPr>
              <a:t>DS</a:t>
            </a:r>
            <a:r>
              <a:rPr lang="en-US" altLang="zh-CN" sz="2000" baseline="-25000" noProof="0" dirty="0" smtClean="0">
                <a:ln>
                  <a:noFill/>
                </a:ln>
                <a:solidFill>
                  <a:schemeClr val="tx1"/>
                </a:solidFill>
                <a:effectLst/>
                <a:uLnTx/>
                <a:uFillTx/>
                <a:sym typeface="+mn-ea"/>
              </a:rPr>
              <a:t>  </a:t>
            </a:r>
            <a:r>
              <a:rPr lang="en-US" altLang="zh-CN" sz="2000" noProof="0" dirty="0" smtClean="0">
                <a:ln>
                  <a:noFill/>
                </a:ln>
                <a:solidFill>
                  <a:schemeClr val="tx1"/>
                </a:solidFill>
                <a:effectLst/>
                <a:uLnTx/>
                <a:uFillTx/>
                <a:sym typeface="+mn-ea"/>
              </a:rPr>
              <a:t>=  0</a:t>
            </a:r>
            <a:endParaRPr lang="en-US" altLang="zh-CN" sz="2000" noProof="0" dirty="0" smtClean="0">
              <a:ln>
                <a:noFill/>
              </a:ln>
              <a:solidFill>
                <a:schemeClr val="tx1"/>
              </a:solidFill>
              <a:effectLst/>
              <a:uLnTx/>
              <a:uFillTx/>
              <a:sym typeface="+mn-ea"/>
            </a:endParaRPr>
          </a:p>
          <a:p>
            <a:pPr marL="0" indent="0" algn="ctr">
              <a:lnSpc>
                <a:spcPct val="110000"/>
              </a:lnSpc>
              <a:buNone/>
            </a:pPr>
            <a:r>
              <a:rPr lang="en-US" altLang="zh-CN" sz="2000" noProof="0" dirty="0" smtClean="0">
                <a:ln>
                  <a:noFill/>
                </a:ln>
                <a:solidFill>
                  <a:schemeClr val="tx1"/>
                </a:solidFill>
                <a:effectLst/>
                <a:uLnTx/>
                <a:uFillTx/>
                <a:sym typeface="+mn-ea"/>
              </a:rPr>
              <a:t>0</a:t>
            </a:r>
            <a:r>
              <a:rPr lang="en-US" altLang="zh-CN" sz="2000" dirty="0">
                <a:solidFill>
                  <a:srgbClr val="010000"/>
                </a:solidFill>
                <a:sym typeface="+mn-ea"/>
              </a:rPr>
              <a:t>＞</a:t>
            </a:r>
            <a:r>
              <a:rPr lang="en-US" altLang="zh-CN" sz="2000" b="1" i="1" dirty="0">
                <a:solidFill>
                  <a:srgbClr val="007032"/>
                </a:solidFill>
                <a:effectLst>
                  <a:outerShdw blurRad="38100" dist="38100" dir="2700000" algn="tl">
                    <a:srgbClr val="000000">
                      <a:alpha val="43137"/>
                    </a:srgbClr>
                  </a:outerShdw>
                </a:effectLst>
                <a:sym typeface="+mn-ea"/>
              </a:rPr>
              <a:t>V</a:t>
            </a:r>
            <a:r>
              <a:rPr lang="en-US" altLang="zh-CN" sz="2000" b="1" baseline="-25000" dirty="0">
                <a:solidFill>
                  <a:srgbClr val="007032"/>
                </a:solidFill>
                <a:effectLst>
                  <a:outerShdw blurRad="38100" dist="38100" dir="2700000" algn="tl">
                    <a:srgbClr val="000000">
                      <a:alpha val="43137"/>
                    </a:srgbClr>
                  </a:outerShdw>
                </a:effectLst>
                <a:sym typeface="+mn-ea"/>
              </a:rPr>
              <a:t>GS</a:t>
            </a:r>
            <a:r>
              <a:rPr lang="en-US" altLang="zh-CN" sz="2000" noProof="0" dirty="0" smtClean="0">
                <a:ln>
                  <a:noFill/>
                </a:ln>
                <a:effectLst/>
                <a:uLnTx/>
                <a:uFillTx/>
                <a:sym typeface="+mn-ea"/>
              </a:rPr>
              <a:t> </a:t>
            </a:r>
            <a:r>
              <a:rPr lang="en-US" altLang="zh-CN" sz="2000" dirty="0">
                <a:solidFill>
                  <a:srgbClr val="010000"/>
                </a:solidFill>
                <a:sym typeface="+mn-ea"/>
              </a:rPr>
              <a:t>＞</a:t>
            </a:r>
            <a:r>
              <a:rPr lang="en-US" altLang="zh-CN" sz="2000" b="1" i="1" noProof="0" dirty="0" smtClean="0">
                <a:ln>
                  <a:noFill/>
                </a:ln>
                <a:solidFill>
                  <a:srgbClr val="FF0000"/>
                </a:solidFill>
                <a:effectLst/>
                <a:highlight>
                  <a:srgbClr val="00FFFF"/>
                </a:highlight>
                <a:uLnTx/>
                <a:uFillTx/>
                <a:sym typeface="+mn-ea"/>
              </a:rPr>
              <a:t>V </a:t>
            </a:r>
            <a:r>
              <a:rPr lang="en-US" altLang="zh-CN" sz="2000" b="1" baseline="-25000" noProof="0" dirty="0" smtClean="0">
                <a:ln>
                  <a:noFill/>
                </a:ln>
                <a:solidFill>
                  <a:srgbClr val="FF0000"/>
                </a:solidFill>
                <a:effectLst/>
                <a:highlight>
                  <a:srgbClr val="00FFFF"/>
                </a:highlight>
                <a:uLnTx/>
                <a:uFillTx/>
                <a:sym typeface="+mn-ea"/>
              </a:rPr>
              <a:t>GS(off)</a:t>
            </a:r>
            <a:r>
              <a:rPr lang="en-US" altLang="zh-CN" sz="2000" baseline="-25000" noProof="0" dirty="0" smtClean="0">
                <a:ln>
                  <a:noFill/>
                </a:ln>
                <a:solidFill>
                  <a:srgbClr val="0000FF"/>
                </a:solidFill>
                <a:effectLst/>
                <a:uLnTx/>
                <a:uFillTx/>
                <a:sym typeface="+mn-ea"/>
              </a:rPr>
              <a:t> </a:t>
            </a:r>
            <a:endParaRPr lang="en-US" altLang="zh-CN" sz="2000" b="1" baseline="-25000" noProof="0" dirty="0" smtClean="0">
              <a:ln>
                <a:noFill/>
              </a:ln>
              <a:solidFill>
                <a:srgbClr val="0000FF"/>
              </a:solidFill>
              <a:effectLst/>
              <a:uLnTx/>
              <a:uFillTx/>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7" grpId="0" bldLvl="0" animBg="1" autoUpdateAnimBg="0"/>
      <p:bldP spid="10" grpId="0" bldLvl="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Text Box 3077"/>
          <p:cNvSpPr txBox="1">
            <a:spLocks noChangeArrowheads="1"/>
          </p:cNvSpPr>
          <p:nvPr/>
        </p:nvSpPr>
        <p:spPr bwMode="auto">
          <a:xfrm>
            <a:off x="784225" y="1981200"/>
            <a:ext cx="7538720" cy="21583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en-US" altLang="zh-CN" dirty="0" smtClean="0">
                <a:solidFill>
                  <a:srgbClr val="000000"/>
                </a:solidFill>
              </a:rPr>
              <a:t>         </a:t>
            </a:r>
            <a:r>
              <a:rPr lang="zh-CN" altLang="en-US" sz="2800" dirty="0" smtClean="0">
                <a:solidFill>
                  <a:srgbClr val="000000"/>
                </a:solidFill>
              </a:rPr>
              <a:t>在本征半导体中掺入某些</a:t>
            </a:r>
            <a:r>
              <a:rPr lang="zh-CN" altLang="en-US" sz="2800" dirty="0" smtClean="0">
                <a:solidFill>
                  <a:srgbClr val="0000FF"/>
                </a:solidFill>
              </a:rPr>
              <a:t>微量</a:t>
            </a:r>
            <a:r>
              <a:rPr lang="zh-CN" altLang="en-US" sz="2800" dirty="0" smtClean="0">
                <a:solidFill>
                  <a:srgbClr val="000000"/>
                </a:solidFill>
              </a:rPr>
              <a:t>的元素作为杂质，可使半导体的导电性发生显著变化。掺入的杂质主要是三价或五价元素。掺入杂质的本征半导体称为</a:t>
            </a:r>
            <a:r>
              <a:rPr lang="zh-CN" altLang="en-US" sz="2800" dirty="0" smtClean="0">
                <a:solidFill>
                  <a:srgbClr val="FF0000"/>
                </a:solidFill>
                <a:latin typeface="黑体" panose="02010609060101010101" pitchFamily="49" charset="-122"/>
                <a:ea typeface="黑体" panose="02010609060101010101" pitchFamily="49" charset="-122"/>
              </a:rPr>
              <a:t>杂质半导体</a:t>
            </a:r>
            <a:r>
              <a:rPr lang="zh-CN" altLang="en-US" sz="2800" dirty="0" smtClean="0">
                <a:solidFill>
                  <a:srgbClr val="000000"/>
                </a:solidFill>
              </a:rPr>
              <a:t>。</a:t>
            </a:r>
            <a:endParaRPr lang="zh-CN" altLang="en-US" dirty="0" smtClean="0">
              <a:solidFill>
                <a:srgbClr val="000000"/>
              </a:solidFill>
            </a:endParaRPr>
          </a:p>
        </p:txBody>
      </p:sp>
      <p:sp>
        <p:nvSpPr>
          <p:cNvPr id="6" name="TextBox 3"/>
          <p:cNvSpPr txBox="1"/>
          <p:nvPr/>
        </p:nvSpPr>
        <p:spPr>
          <a:xfrm>
            <a:off x="179512" y="714421"/>
            <a:ext cx="6357937" cy="583565"/>
          </a:xfrm>
          <a:prstGeom prst="rect">
            <a:avLst/>
          </a:prstGeom>
          <a:noFill/>
          <a:ln w="9525">
            <a:noFill/>
          </a:ln>
        </p:spPr>
        <p:txBody>
          <a:bodyPr>
            <a:spAutoFit/>
          </a:bodyPr>
          <a:lstStyle/>
          <a:p>
            <a:r>
              <a:rPr lang="en-US" altLang="zh-CN" sz="3200" b="1" dirty="0" smtClean="0">
                <a:solidFill>
                  <a:srgbClr val="FF0000"/>
                </a:solidFill>
                <a:latin typeface="Times New Roman" panose="02020603050405020304" pitchFamily="18" charset="0"/>
              </a:rPr>
              <a:t>1.1.2 </a:t>
            </a:r>
            <a:r>
              <a:rPr lang="zh-CN" altLang="en-US" sz="3200" dirty="0" smtClean="0">
                <a:solidFill>
                  <a:srgbClr val="FF0000"/>
                </a:solidFill>
                <a:latin typeface="黑体" panose="02010609060101010101" pitchFamily="49" charset="-122"/>
                <a:ea typeface="黑体" panose="02010609060101010101" pitchFamily="49" charset="-122"/>
              </a:rPr>
              <a:t>杂质</a:t>
            </a:r>
            <a:r>
              <a:rPr lang="zh-CN" altLang="en-US" sz="3200" dirty="0">
                <a:solidFill>
                  <a:srgbClr val="FF0000"/>
                </a:solidFill>
                <a:latin typeface="黑体" panose="02010609060101010101" pitchFamily="49" charset="-122"/>
                <a:ea typeface="黑体" panose="02010609060101010101" pitchFamily="49" charset="-122"/>
              </a:rPr>
              <a:t>半导体</a:t>
            </a:r>
            <a:endParaRPr lang="zh-CN" altLang="en-US" sz="3200" b="1" dirty="0">
              <a:solidFill>
                <a:srgbClr val="FF0000"/>
              </a:solidFill>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0320" y="703580"/>
            <a:ext cx="8087995" cy="1158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latinLnBrk="0" hangingPunct="1">
              <a:lnSpc>
                <a:spcPct val="120000"/>
              </a:lnSpc>
              <a:spcBef>
                <a:spcPct val="2000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当</a:t>
            </a:r>
            <a:r>
              <a:rPr lang="en-US" altLang="zh-CN" b="1" i="1" noProof="0" dirty="0" smtClean="0">
                <a:ln>
                  <a:noFill/>
                </a:ln>
                <a:solidFill>
                  <a:srgbClr val="0000FF"/>
                </a:solidFill>
                <a:effectLst/>
                <a:uLnTx/>
                <a:uFillTx/>
                <a:latin typeface="Times New Roman" panose="02020603050405020304" pitchFamily="18" charset="0"/>
                <a:sym typeface="+mn-ea"/>
              </a:rPr>
              <a:t>V</a:t>
            </a:r>
            <a:r>
              <a:rPr lang="en-US" altLang="zh-CN" b="1" baseline="-25000" noProof="0" dirty="0" smtClean="0">
                <a:ln>
                  <a:noFill/>
                </a:ln>
                <a:solidFill>
                  <a:srgbClr val="0000FF"/>
                </a:solidFill>
                <a:effectLst/>
                <a:uLnTx/>
                <a:uFillTx/>
                <a:latin typeface="Times New Roman" panose="02020603050405020304" pitchFamily="18" charset="0"/>
                <a:sym typeface="+mn-ea"/>
              </a:rPr>
              <a:t>DS</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增加到使</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a:t>
            </a:r>
            <a:r>
              <a:rPr lang="en-US" altLang="zh-CN" b="1" i="1" dirty="0">
                <a:solidFill>
                  <a:srgbClr val="7030A0"/>
                </a:solidFill>
                <a:latin typeface="Times New Roman" panose="02020603050405020304" pitchFamily="18" charset="0"/>
                <a:sym typeface="+mn-ea"/>
              </a:rPr>
              <a:t>V</a:t>
            </a:r>
            <a:r>
              <a:rPr lang="en-US" altLang="zh-CN" b="1" baseline="-25000" dirty="0">
                <a:solidFill>
                  <a:srgbClr val="7030A0"/>
                </a:solidFill>
                <a:latin typeface="Times New Roman" panose="02020603050405020304" pitchFamily="18" charset="0"/>
                <a:sym typeface="+mn-ea"/>
              </a:rPr>
              <a:t>GD </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a:t>
            </a:r>
            <a:r>
              <a:rPr lang="en-US" altLang="zh-CN"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b="1" baseline="-25000" dirty="0">
                <a:solidFill>
                  <a:srgbClr val="0000FF"/>
                </a:solidFill>
                <a:latin typeface="Times New Roman" panose="02020603050405020304" pitchFamily="18" charset="0"/>
                <a:sym typeface="+mn-ea"/>
              </a:rPr>
              <a:t> </a:t>
            </a:r>
            <a:r>
              <a:rPr kumimoji="1" lang="en-US" altLang="zh-CN" sz="2800" b="0" i="0" u="none" strike="noStrike" kern="1200" cap="none" spc="0" normalizeH="0" baseline="0" noProof="0" dirty="0" smtClean="0">
                <a:ln>
                  <a:noFill/>
                </a:ln>
                <a:solidFill>
                  <a:srgbClr val="010000"/>
                </a:solidFill>
                <a:effectLst/>
                <a:uLnTx/>
                <a:uFillTx/>
                <a:latin typeface="宋体" panose="02010600030101010101" pitchFamily="2" charset="-122"/>
                <a:ea typeface="宋体" panose="02010600030101010101" pitchFamily="2" charset="-122"/>
              </a:rPr>
              <a:t>- </a:t>
            </a:r>
            <a:r>
              <a:rPr lang="en-US" altLang="zh-CN" b="1" i="1" noProof="0" dirty="0" smtClean="0">
                <a:ln>
                  <a:noFill/>
                </a:ln>
                <a:solidFill>
                  <a:srgbClr val="0000FF"/>
                </a:solidFill>
                <a:effectLst/>
                <a:uLnTx/>
                <a:uFillTx/>
                <a:latin typeface="Times New Roman" panose="02020603050405020304" pitchFamily="18" charset="0"/>
                <a:sym typeface="+mn-ea"/>
              </a:rPr>
              <a:t>V</a:t>
            </a:r>
            <a:r>
              <a:rPr lang="en-US" altLang="zh-CN" b="1" baseline="-25000" noProof="0" dirty="0" smtClean="0">
                <a:ln>
                  <a:noFill/>
                </a:ln>
                <a:solidFill>
                  <a:srgbClr val="0000FF"/>
                </a:solidFill>
                <a:effectLst/>
                <a:uLnTx/>
                <a:uFillTx/>
                <a:latin typeface="Times New Roman" panose="02020603050405020304" pitchFamily="18" charset="0"/>
                <a:sym typeface="+mn-ea"/>
              </a:rPr>
              <a:t>DS</a:t>
            </a:r>
            <a:r>
              <a:rPr lang="en-US" altLang="zh-CN" b="1" baseline="-25000" noProof="0" dirty="0" smtClean="0">
                <a:ln>
                  <a:noFill/>
                </a:ln>
                <a:solidFill>
                  <a:srgbClr val="007032"/>
                </a:solidFill>
                <a:effectLst/>
                <a:uLnTx/>
                <a:uFillTx/>
                <a:latin typeface="Times New Roman" panose="02020603050405020304" pitchFamily="18" charset="0"/>
                <a:sym typeface="+mn-ea"/>
              </a:rPr>
              <a:t> </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a:t>
            </a:r>
            <a:r>
              <a:rPr lang="en-US" altLang="zh-CN" b="1" i="1" noProof="0" dirty="0" smtClean="0">
                <a:ln>
                  <a:noFill/>
                </a:ln>
                <a:solidFill>
                  <a:srgbClr val="FF0000"/>
                </a:solidFill>
                <a:effectLst/>
                <a:highlight>
                  <a:srgbClr val="00FFFF"/>
                </a:highlight>
                <a:uLnTx/>
                <a:uFillTx/>
                <a:latin typeface="Times New Roman" panose="02020603050405020304" pitchFamily="18" charset="0"/>
                <a:ea typeface="宋体" panose="02010600030101010101" pitchFamily="2" charset="-122"/>
                <a:sym typeface="+mn-ea"/>
              </a:rPr>
              <a:t>V </a:t>
            </a:r>
            <a:r>
              <a:rPr lang="en-US" altLang="zh-CN" b="1" baseline="-25000" noProof="0" dirty="0" smtClean="0">
                <a:ln>
                  <a:noFill/>
                </a:ln>
                <a:solidFill>
                  <a:srgbClr val="FF0000"/>
                </a:solidFill>
                <a:effectLst/>
                <a:highlight>
                  <a:srgbClr val="00FFFF"/>
                </a:highlight>
                <a:uLnTx/>
                <a:uFillTx/>
                <a:latin typeface="Times New Roman" panose="02020603050405020304" pitchFamily="18" charset="0"/>
                <a:ea typeface="宋体" panose="02010600030101010101" pitchFamily="2" charset="-122"/>
                <a:sym typeface="+mn-ea"/>
              </a:rPr>
              <a:t>GS(off)</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时，在紧靠漏极处出现预夹断。</a:t>
            </a:r>
            <a:endParaRPr kumimoji="1" lang="zh-CN" altLang="en-US"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endParaRPr>
          </a:p>
        </p:txBody>
      </p:sp>
      <p:sp>
        <p:nvSpPr>
          <p:cNvPr id="6" name="灯片编号占位符 5"/>
          <p:cNvSpPr>
            <a:spLocks noGrp="1"/>
          </p:cNvSpPr>
          <p:nvPr>
            <p:ph type="sldNum" sz="quarter" idx="12"/>
          </p:nvPr>
        </p:nvSpPr>
        <p:spPr/>
        <p:txBody>
          <a:bodyPr/>
          <a:p>
            <a:fld id="{9A0DB2DC-4C9A-4742-B13C-FB6460FD3503}" type="slidenum">
              <a:rPr lang="zh-CN" altLang="en-US" dirty="0"/>
            </a:fld>
            <a:endParaRPr lang="zh-CN" altLang="en-US" dirty="0"/>
          </a:p>
        </p:txBody>
      </p:sp>
      <p:graphicFrame>
        <p:nvGraphicFramePr>
          <p:cNvPr id="5" name="Object 6"/>
          <p:cNvGraphicFramePr>
            <a:graphicFrameLocks noChangeAspect="1"/>
          </p:cNvGraphicFramePr>
          <p:nvPr/>
        </p:nvGraphicFramePr>
        <p:xfrm>
          <a:off x="5292393" y="2200463"/>
          <a:ext cx="2971800" cy="2255838"/>
        </p:xfrm>
        <a:graphic>
          <a:graphicData uri="http://schemas.openxmlformats.org/presentationml/2006/ole">
            <mc:AlternateContent xmlns:mc="http://schemas.openxmlformats.org/markup-compatibility/2006">
              <mc:Choice xmlns:v="urn:schemas-microsoft-com:vml" Requires="v">
                <p:oleObj spid="_x0000_s86059" name="Photo Editor 照片" r:id="rId1" imgW="10906125" imgH="8277225" progId="MSPhotoEd.3">
                  <p:embed/>
                </p:oleObj>
              </mc:Choice>
              <mc:Fallback>
                <p:oleObj name="Photo Editor 照片" r:id="rId1" imgW="10906125" imgH="8277225" progId="MSPhotoEd.3">
                  <p:embed/>
                  <p:pic>
                    <p:nvPicPr>
                      <p:cNvPr id="0" name="图片 860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393" y="2200463"/>
                        <a:ext cx="2971800" cy="225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AutoShape 7"/>
          <p:cNvSpPr/>
          <p:nvPr/>
        </p:nvSpPr>
        <p:spPr bwMode="auto">
          <a:xfrm>
            <a:off x="7976855" y="2078226"/>
            <a:ext cx="1120775" cy="444500"/>
          </a:xfrm>
          <a:prstGeom prst="borderCallout1">
            <a:avLst>
              <a:gd name="adj1" fmla="val 25713"/>
              <a:gd name="adj2" fmla="val -6801"/>
              <a:gd name="adj3" fmla="val 114287"/>
              <a:gd name="adj4" fmla="val -108782"/>
            </a:avLst>
          </a:prstGeom>
          <a:solidFill>
            <a:srgbClr val="FFFFCC"/>
          </a:solidFill>
          <a:ln w="19050">
            <a:solidFill>
              <a:srgbClr val="FF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smtClean="0">
                <a:ln>
                  <a:noFill/>
                </a:ln>
                <a:solidFill>
                  <a:srgbClr val="000000"/>
                </a:solidFill>
                <a:effectLst/>
                <a:uLnTx/>
                <a:uFillTx/>
              </a:rPr>
              <a:t>预夹断</a:t>
            </a:r>
            <a:endParaRPr kumimoji="0" lang="zh-CN" altLang="en-US" sz="2000" b="1" i="0" u="none" strike="noStrike" kern="0" cap="none" spc="0" normalizeH="0" baseline="0" noProof="0" smtClean="0">
              <a:ln>
                <a:noFill/>
              </a:ln>
              <a:solidFill>
                <a:srgbClr val="000000"/>
              </a:solidFill>
              <a:effectLst/>
              <a:uLnTx/>
              <a:uFillTx/>
            </a:endParaRPr>
          </a:p>
        </p:txBody>
      </p:sp>
      <p:sp>
        <p:nvSpPr>
          <p:cNvPr id="8" name="Text Box 8"/>
          <p:cNvSpPr txBox="1">
            <a:spLocks noChangeArrowheads="1"/>
          </p:cNvSpPr>
          <p:nvPr/>
        </p:nvSpPr>
        <p:spPr bwMode="auto">
          <a:xfrm>
            <a:off x="6005815" y="1698178"/>
            <a:ext cx="1917700" cy="398780"/>
          </a:xfrm>
          <a:prstGeom prst="rect">
            <a:avLst/>
          </a:prstGeom>
          <a:noFill/>
          <a:ln w="9525">
            <a:solidFill>
              <a:srgbClr val="FF0000"/>
            </a:solidFill>
            <a:miter lim="800000"/>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p>
            <a:pPr marL="0" marR="0" lvl="0" indent="0" defTabSz="914400" eaLnBrk="1" fontAlgn="auto" latinLnBrk="0" hangingPunct="1">
              <a:lnSpc>
                <a:spcPct val="100000"/>
              </a:lnSpc>
              <a:spcBef>
                <a:spcPct val="50000"/>
              </a:spcBef>
              <a:spcAft>
                <a:spcPts val="0"/>
              </a:spcAft>
              <a:buClrTx/>
              <a:buSzTx/>
              <a:buFontTx/>
              <a:buNone/>
              <a:defRPr/>
            </a:pPr>
            <a:r>
              <a:rPr lang="en-US" altLang="zh-CN" sz="2000" b="1" i="1" dirty="0">
                <a:solidFill>
                  <a:srgbClr val="7030A0"/>
                </a:solidFill>
                <a:sym typeface="+mn-ea"/>
              </a:rPr>
              <a:t>V</a:t>
            </a:r>
            <a:r>
              <a:rPr lang="en-US" altLang="zh-CN" sz="2000" b="1" baseline="-25000" dirty="0">
                <a:solidFill>
                  <a:srgbClr val="7030A0"/>
                </a:solidFill>
                <a:sym typeface="+mn-ea"/>
              </a:rPr>
              <a:t>GD</a:t>
            </a:r>
            <a:r>
              <a:rPr kumimoji="0" lang="zh-CN" altLang="en-US" sz="2000" b="1" i="0" u="none" strike="noStrike" kern="0" cap="none" spc="0" normalizeH="0" baseline="0" noProof="0" smtClean="0">
                <a:ln>
                  <a:noFill/>
                </a:ln>
                <a:solidFill>
                  <a:srgbClr val="000000"/>
                </a:solidFill>
                <a:effectLst/>
                <a:uLnTx/>
                <a:uFillTx/>
              </a:rPr>
              <a:t>＝</a:t>
            </a:r>
            <a:r>
              <a:rPr lang="en-US" altLang="zh-CN" sz="2000" b="1" i="1" noProof="0" dirty="0" smtClean="0">
                <a:ln>
                  <a:noFill/>
                </a:ln>
                <a:solidFill>
                  <a:srgbClr val="FF0000"/>
                </a:solidFill>
                <a:effectLst/>
                <a:highlight>
                  <a:srgbClr val="00FFFF"/>
                </a:highlight>
                <a:uLnTx/>
                <a:uFillTx/>
                <a:sym typeface="+mn-ea"/>
              </a:rPr>
              <a:t>V </a:t>
            </a:r>
            <a:r>
              <a:rPr lang="en-US" altLang="zh-CN" sz="2000" b="1" baseline="-25000" noProof="0" dirty="0" smtClean="0">
                <a:ln>
                  <a:noFill/>
                </a:ln>
                <a:solidFill>
                  <a:srgbClr val="FF0000"/>
                </a:solidFill>
                <a:effectLst/>
                <a:highlight>
                  <a:srgbClr val="00FFFF"/>
                </a:highlight>
                <a:uLnTx/>
                <a:uFillTx/>
                <a:sym typeface="+mn-ea"/>
              </a:rPr>
              <a:t>GS(off)</a:t>
            </a:r>
            <a:endParaRPr kumimoji="0" lang="zh-CN" altLang="en-US" sz="2000" b="1" i="0" u="none" strike="noStrike" kern="0" cap="none" spc="0" normalizeH="0" baseline="-25000" noProof="0" smtClean="0">
              <a:ln>
                <a:noFill/>
              </a:ln>
              <a:solidFill>
                <a:srgbClr val="000000"/>
              </a:solidFill>
              <a:effectLst/>
              <a:uLnTx/>
              <a:uFillTx/>
            </a:endParaRPr>
          </a:p>
        </p:txBody>
      </p:sp>
      <p:sp>
        <p:nvSpPr>
          <p:cNvPr id="9" name="Rectangle 3"/>
          <p:cNvSpPr txBox="1">
            <a:spLocks noChangeArrowheads="1"/>
          </p:cNvSpPr>
          <p:nvPr/>
        </p:nvSpPr>
        <p:spPr bwMode="auto">
          <a:xfrm>
            <a:off x="-34925" y="1990725"/>
            <a:ext cx="4893945" cy="1135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latinLnBrk="0" hangingPunct="1">
              <a:lnSpc>
                <a:spcPct val="120000"/>
              </a:lnSpc>
              <a:spcBef>
                <a:spcPct val="20000"/>
              </a:spcBef>
              <a:spcAft>
                <a:spcPct val="0"/>
              </a:spcAft>
              <a:buClr>
                <a:srgbClr val="FF9966"/>
              </a:buClr>
              <a:buSzPct val="50000"/>
              <a:buFont typeface="Monotype Sorts" pitchFamily="2" charset="2"/>
              <a:buNone/>
              <a:defRPr/>
            </a:pP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当</a:t>
            </a:r>
            <a:r>
              <a:rPr lang="en-US" altLang="zh-CN" b="1" i="1" noProof="0" dirty="0" smtClean="0">
                <a:ln>
                  <a:noFill/>
                </a:ln>
                <a:solidFill>
                  <a:srgbClr val="0000FF"/>
                </a:solidFill>
                <a:effectLst/>
                <a:uLnTx/>
                <a:uFillTx/>
                <a:latin typeface="Times New Roman" panose="02020603050405020304" pitchFamily="18" charset="0"/>
                <a:sym typeface="+mn-ea"/>
              </a:rPr>
              <a:t>V</a:t>
            </a:r>
            <a:r>
              <a:rPr lang="en-US" altLang="zh-CN" b="1" baseline="-25000" noProof="0" dirty="0" smtClean="0">
                <a:ln>
                  <a:noFill/>
                </a:ln>
                <a:solidFill>
                  <a:srgbClr val="0000FF"/>
                </a:solidFill>
                <a:effectLst/>
                <a:uLnTx/>
                <a:uFillTx/>
                <a:latin typeface="Times New Roman" panose="02020603050405020304" pitchFamily="18" charset="0"/>
                <a:sym typeface="+mn-ea"/>
              </a:rPr>
              <a:t>DS</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继续增加，漏极处的夹断继续向源极方向生长延长。以上过程与绝缘栅场效应管的十分相似。</a:t>
            </a:r>
            <a:endPar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fontAlgn="base" latinLnBrk="0" hangingPunct="1">
              <a:lnSpc>
                <a:spcPct val="120000"/>
              </a:lnSpc>
              <a:spcBef>
                <a:spcPct val="20000"/>
              </a:spcBef>
              <a:spcAft>
                <a:spcPct val="0"/>
              </a:spcAft>
              <a:buClr>
                <a:srgbClr val="FF9966"/>
              </a:buClr>
              <a:buSzPct val="50000"/>
              <a:buFont typeface="Monotype Sorts" pitchFamily="2" charset="2"/>
              <a:buNone/>
              <a:defRPr/>
            </a:pPr>
            <a:endParaRPr kumimoji="1" lang="zh-CN" altLang="en-US"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endParaRPr>
          </a:p>
        </p:txBody>
      </p:sp>
      <p:graphicFrame>
        <p:nvGraphicFramePr>
          <p:cNvPr id="10" name="Object 2"/>
          <p:cNvGraphicFramePr>
            <a:graphicFrameLocks noChangeAspect="1"/>
          </p:cNvGraphicFramePr>
          <p:nvPr/>
        </p:nvGraphicFramePr>
        <p:xfrm>
          <a:off x="1043608" y="4434076"/>
          <a:ext cx="2971800" cy="2259012"/>
        </p:xfrm>
        <a:graphic>
          <a:graphicData uri="http://schemas.openxmlformats.org/presentationml/2006/ole">
            <mc:AlternateContent xmlns:mc="http://schemas.openxmlformats.org/markup-compatibility/2006">
              <mc:Choice xmlns:v="urn:schemas-microsoft-com:vml" Requires="v">
                <p:oleObj spid="_x0000_s86057" name="Photo Editor 照片" r:id="rId3" imgW="10982325" imgH="8353425" progId="MSPhotoEd.3">
                  <p:embed/>
                </p:oleObj>
              </mc:Choice>
              <mc:Fallback>
                <p:oleObj name="Photo Editor 照片" r:id="rId3" imgW="10982325" imgH="8353425" progId="MSPhotoEd.3">
                  <p:embed/>
                  <p:pic>
                    <p:nvPicPr>
                      <p:cNvPr id="0" name="图片 860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4434076"/>
                        <a:ext cx="2971800" cy="225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AutoShape 9"/>
          <p:cNvSpPr/>
          <p:nvPr/>
        </p:nvSpPr>
        <p:spPr bwMode="auto">
          <a:xfrm>
            <a:off x="4029710" y="5132705"/>
            <a:ext cx="4471670" cy="990600"/>
          </a:xfrm>
          <a:prstGeom prst="borderCallout1">
            <a:avLst>
              <a:gd name="adj1" fmla="val 11537"/>
              <a:gd name="adj2" fmla="val -1616"/>
              <a:gd name="adj3" fmla="val 27884"/>
              <a:gd name="adj4" fmla="val -33847"/>
            </a:avLst>
          </a:prstGeom>
          <a:solidFill>
            <a:srgbClr val="FFFFCC"/>
          </a:solidFill>
          <a:ln w="19050">
            <a:solidFill>
              <a:srgbClr val="FF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1" u="none" strike="noStrike" kern="0" cap="none" spc="0" normalizeH="0" baseline="0" noProof="0" smtClean="0">
                <a:ln>
                  <a:noFill/>
                </a:ln>
                <a:solidFill>
                  <a:srgbClr val="000000"/>
                </a:solidFill>
                <a:effectLst/>
                <a:uLnTx/>
                <a:uFillTx/>
              </a:rPr>
              <a:t>    </a:t>
            </a:r>
            <a:r>
              <a:rPr lang="en-US" altLang="zh-CN" sz="2000" b="1" i="1" noProof="0" dirty="0" smtClean="0">
                <a:ln>
                  <a:noFill/>
                </a:ln>
                <a:solidFill>
                  <a:srgbClr val="0000FF"/>
                </a:solidFill>
                <a:effectLst/>
                <a:uLnTx/>
                <a:uFillTx/>
                <a:sym typeface="+mn-ea"/>
              </a:rPr>
              <a:t>V</a:t>
            </a:r>
            <a:r>
              <a:rPr lang="en-US" altLang="zh-CN" sz="2000" b="1" baseline="-25000" noProof="0" dirty="0" smtClean="0">
                <a:ln>
                  <a:noFill/>
                </a:ln>
                <a:solidFill>
                  <a:srgbClr val="0000FF"/>
                </a:solidFill>
                <a:effectLst/>
                <a:uLnTx/>
                <a:uFillTx/>
                <a:sym typeface="+mn-ea"/>
              </a:rPr>
              <a:t>DS</a:t>
            </a:r>
            <a:r>
              <a:rPr lang="en-US" altLang="zh-CN" sz="2000" b="1" baseline="-25000" noProof="0" dirty="0" smtClean="0">
                <a:ln>
                  <a:noFill/>
                </a:ln>
                <a:solidFill>
                  <a:srgbClr val="007032"/>
                </a:solidFill>
                <a:effectLst/>
                <a:uLnTx/>
                <a:uFillTx/>
                <a:sym typeface="+mn-ea"/>
              </a:rPr>
              <a:t> </a:t>
            </a:r>
            <a:r>
              <a:rPr kumimoji="0" lang="zh-CN" altLang="en-US" sz="2000" b="1" i="0" u="none" strike="noStrike" kern="0" cap="none" spc="0" normalizeH="0" baseline="0" noProof="0" smtClean="0">
                <a:ln>
                  <a:noFill/>
                </a:ln>
                <a:solidFill>
                  <a:srgbClr val="000000"/>
                </a:solidFill>
                <a:effectLst/>
                <a:uLnTx/>
                <a:uFillTx/>
              </a:rPr>
              <a:t>的增大，几乎全部用来克服沟道的电阻，</a:t>
            </a:r>
            <a:r>
              <a:rPr lang="en-US" altLang="zh-CN" sz="2000" b="1" i="1" noProof="0" dirty="0" smtClean="0">
                <a:ln>
                  <a:noFill/>
                </a:ln>
                <a:solidFill>
                  <a:srgbClr val="FF0000"/>
                </a:solidFill>
                <a:effectLst/>
                <a:uLnTx/>
                <a:uFillTx/>
                <a:sym typeface="+mn-ea"/>
              </a:rPr>
              <a:t>I</a:t>
            </a:r>
            <a:r>
              <a:rPr lang="en-US" altLang="zh-CN" sz="2000" b="1" baseline="-25000" noProof="0" dirty="0" smtClean="0">
                <a:ln>
                  <a:noFill/>
                </a:ln>
                <a:solidFill>
                  <a:srgbClr val="FF0000"/>
                </a:solidFill>
                <a:effectLst/>
                <a:uLnTx/>
                <a:uFillTx/>
                <a:sym typeface="+mn-ea"/>
              </a:rPr>
              <a:t>D </a:t>
            </a:r>
            <a:r>
              <a:rPr kumimoji="0" lang="zh-CN" altLang="en-US" sz="2000" b="1" i="0" u="none" strike="noStrike" kern="0" cap="none" spc="0" normalizeH="0" baseline="0" noProof="0" smtClean="0">
                <a:ln>
                  <a:noFill/>
                </a:ln>
                <a:solidFill>
                  <a:srgbClr val="000000"/>
                </a:solidFill>
                <a:effectLst/>
                <a:uLnTx/>
                <a:uFillTx/>
              </a:rPr>
              <a:t>几乎不变，进入</a:t>
            </a:r>
            <a:r>
              <a:rPr kumimoji="0" lang="zh-CN" altLang="en-US" sz="2000" b="1" i="0" u="none" strike="noStrike" kern="0" cap="none" spc="0" normalizeH="0" baseline="0" noProof="0" smtClean="0">
                <a:ln>
                  <a:noFill/>
                </a:ln>
                <a:solidFill>
                  <a:srgbClr val="FF0000"/>
                </a:solidFill>
                <a:effectLst/>
                <a:highlight>
                  <a:srgbClr val="FFFF00"/>
                </a:highlight>
                <a:uLnTx/>
                <a:uFillTx/>
              </a:rPr>
              <a:t>恒流区</a:t>
            </a:r>
            <a:r>
              <a:rPr kumimoji="0" lang="zh-CN" altLang="en-US" sz="2000" b="1" i="0" u="none" strike="noStrike" kern="0" cap="none" spc="0" normalizeH="0" baseline="0" noProof="0" smtClean="0">
                <a:ln>
                  <a:noFill/>
                </a:ln>
                <a:solidFill>
                  <a:srgbClr val="000000"/>
                </a:solidFill>
                <a:effectLst/>
                <a:uLnTx/>
                <a:uFillTx/>
              </a:rPr>
              <a:t>，</a:t>
            </a:r>
            <a:r>
              <a:rPr lang="en-US" altLang="zh-CN" sz="2000" b="1" i="1" noProof="0" dirty="0" smtClean="0">
                <a:ln>
                  <a:noFill/>
                </a:ln>
                <a:solidFill>
                  <a:srgbClr val="FF0000"/>
                </a:solidFill>
                <a:effectLst/>
                <a:uLnTx/>
                <a:uFillTx/>
                <a:sym typeface="+mn-ea"/>
              </a:rPr>
              <a:t>I</a:t>
            </a:r>
            <a:r>
              <a:rPr lang="en-US" altLang="zh-CN" sz="2000" b="1" baseline="-25000" noProof="0" dirty="0" smtClean="0">
                <a:ln>
                  <a:noFill/>
                </a:ln>
                <a:solidFill>
                  <a:srgbClr val="FF0000"/>
                </a:solidFill>
                <a:effectLst/>
                <a:uLnTx/>
                <a:uFillTx/>
                <a:sym typeface="+mn-ea"/>
              </a:rPr>
              <a:t>D </a:t>
            </a:r>
            <a:r>
              <a:rPr kumimoji="0" lang="zh-CN" altLang="en-US" sz="2000" b="1" i="0" u="none" strike="noStrike" kern="0" cap="none" spc="0" normalizeH="0" baseline="0" noProof="0" smtClean="0">
                <a:ln>
                  <a:noFill/>
                </a:ln>
                <a:solidFill>
                  <a:srgbClr val="000000"/>
                </a:solidFill>
                <a:effectLst/>
                <a:uLnTx/>
                <a:uFillTx/>
              </a:rPr>
              <a:t>几乎仅仅决定于</a:t>
            </a:r>
            <a:r>
              <a:rPr kumimoji="0" lang="en-US" altLang="zh-CN" sz="2000" b="1" i="0" u="none" strike="noStrike" kern="0" cap="none" spc="0" normalizeH="0" baseline="0" noProof="0" smtClean="0">
                <a:ln>
                  <a:noFill/>
                </a:ln>
                <a:solidFill>
                  <a:srgbClr val="000000"/>
                </a:solidFill>
                <a:effectLst/>
                <a:uLnTx/>
                <a:uFillTx/>
              </a:rPr>
              <a:t> </a:t>
            </a:r>
            <a:r>
              <a:rPr lang="en-US" altLang="zh-CN" sz="2000" b="1" i="1" dirty="0">
                <a:solidFill>
                  <a:srgbClr val="007032"/>
                </a:solidFill>
                <a:effectLst>
                  <a:outerShdw blurRad="38100" dist="38100" dir="2700000" algn="tl">
                    <a:srgbClr val="000000">
                      <a:alpha val="43137"/>
                    </a:srgbClr>
                  </a:outerShdw>
                </a:effectLst>
                <a:sym typeface="+mn-ea"/>
              </a:rPr>
              <a:t>V</a:t>
            </a:r>
            <a:r>
              <a:rPr lang="en-US" altLang="zh-CN" sz="2000" b="1" baseline="-25000" dirty="0">
                <a:solidFill>
                  <a:srgbClr val="007032"/>
                </a:solidFill>
                <a:effectLst>
                  <a:outerShdw blurRad="38100" dist="38100" dir="2700000" algn="tl">
                    <a:srgbClr val="000000">
                      <a:alpha val="43137"/>
                    </a:srgbClr>
                  </a:outerShdw>
                </a:effectLst>
                <a:sym typeface="+mn-ea"/>
              </a:rPr>
              <a:t>GS</a:t>
            </a:r>
            <a:r>
              <a:rPr kumimoji="0" lang="zh-CN" altLang="en-US" sz="2000" b="1" i="0" u="none" strike="noStrike" kern="0" cap="none" spc="0" normalizeH="0" baseline="0" noProof="0" smtClean="0">
                <a:ln>
                  <a:noFill/>
                </a:ln>
                <a:solidFill>
                  <a:srgbClr val="000000"/>
                </a:solidFill>
                <a:effectLst/>
                <a:uLnTx/>
                <a:uFillTx/>
              </a:rPr>
              <a:t>。</a:t>
            </a:r>
            <a:endParaRPr kumimoji="0" lang="zh-CN" altLang="en-US" sz="2000" b="1" i="0" u="none" strike="noStrike" kern="0" cap="none" spc="0" normalizeH="0" baseline="0" noProof="0" smtClean="0">
              <a:ln>
                <a:noFill/>
              </a:ln>
              <a:solidFill>
                <a:srgbClr val="000000"/>
              </a:solidFill>
              <a:effectLst/>
              <a:uLnTx/>
              <a:uFillTx/>
            </a:endParaRPr>
          </a:p>
        </p:txBody>
      </p:sp>
      <p:sp>
        <p:nvSpPr>
          <p:cNvPr id="12" name="Text Box 12"/>
          <p:cNvSpPr txBox="1">
            <a:spLocks noChangeArrowheads="1"/>
          </p:cNvSpPr>
          <p:nvPr/>
        </p:nvSpPr>
        <p:spPr bwMode="auto">
          <a:xfrm>
            <a:off x="467345" y="4289613"/>
            <a:ext cx="1801813" cy="398780"/>
          </a:xfrm>
          <a:prstGeom prst="rect">
            <a:avLst/>
          </a:prstGeom>
          <a:noFill/>
          <a:ln w="9525">
            <a:solidFill>
              <a:srgbClr val="FF0000"/>
            </a:solidFill>
            <a:miter lim="800000"/>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p>
            <a:pPr marL="0" marR="0" lvl="0" indent="0" defTabSz="914400" eaLnBrk="1" fontAlgn="auto" latinLnBrk="0" hangingPunct="1">
              <a:lnSpc>
                <a:spcPct val="100000"/>
              </a:lnSpc>
              <a:spcBef>
                <a:spcPct val="50000"/>
              </a:spcBef>
              <a:spcAft>
                <a:spcPts val="0"/>
              </a:spcAft>
              <a:buClrTx/>
              <a:buSzTx/>
              <a:buFontTx/>
              <a:buNone/>
              <a:defRPr/>
            </a:pPr>
            <a:r>
              <a:rPr lang="en-US" altLang="zh-CN" sz="2000" b="1" i="1" dirty="0">
                <a:solidFill>
                  <a:srgbClr val="7030A0"/>
                </a:solidFill>
                <a:sym typeface="+mn-ea"/>
              </a:rPr>
              <a:t>V</a:t>
            </a:r>
            <a:r>
              <a:rPr lang="en-US" altLang="zh-CN" sz="2000" b="1" baseline="-25000" dirty="0">
                <a:solidFill>
                  <a:srgbClr val="7030A0"/>
                </a:solidFill>
                <a:sym typeface="+mn-ea"/>
              </a:rPr>
              <a:t>GD</a:t>
            </a:r>
            <a:r>
              <a:rPr kumimoji="0" lang="en-US" altLang="zh-CN" sz="2000" b="1" i="0" u="none" strike="noStrike" kern="0" cap="none" spc="0" normalizeH="0" baseline="0" noProof="0" smtClean="0">
                <a:ln>
                  <a:noFill/>
                </a:ln>
                <a:solidFill>
                  <a:srgbClr val="000000"/>
                </a:solidFill>
                <a:effectLst/>
                <a:uLnTx/>
                <a:uFillTx/>
              </a:rPr>
              <a:t>&lt;</a:t>
            </a:r>
            <a:r>
              <a:rPr lang="en-US" altLang="zh-CN" sz="2000" b="1" i="1" noProof="0" dirty="0" smtClean="0">
                <a:ln>
                  <a:noFill/>
                </a:ln>
                <a:solidFill>
                  <a:srgbClr val="FF0000"/>
                </a:solidFill>
                <a:effectLst/>
                <a:highlight>
                  <a:srgbClr val="00FFFF"/>
                </a:highlight>
                <a:uLnTx/>
                <a:uFillTx/>
                <a:sym typeface="+mn-ea"/>
              </a:rPr>
              <a:t>V </a:t>
            </a:r>
            <a:r>
              <a:rPr lang="en-US" altLang="zh-CN" sz="2000" b="1" baseline="-25000" noProof="0" dirty="0" smtClean="0">
                <a:ln>
                  <a:noFill/>
                </a:ln>
                <a:solidFill>
                  <a:srgbClr val="FF0000"/>
                </a:solidFill>
                <a:effectLst/>
                <a:highlight>
                  <a:srgbClr val="00FFFF"/>
                </a:highlight>
                <a:uLnTx/>
                <a:uFillTx/>
                <a:sym typeface="+mn-ea"/>
              </a:rPr>
              <a:t>GS(off)</a:t>
            </a:r>
            <a:endParaRPr kumimoji="0" lang="zh-CN" altLang="en-US" sz="2000" b="1" i="0" u="none" strike="noStrike" kern="0" cap="none" spc="0" normalizeH="0" baseline="-25000" noProof="0" smtClean="0">
              <a:ln>
                <a:noFill/>
              </a:ln>
              <a:solidFill>
                <a:srgbClr val="000000"/>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autoUpdateAnimBg="0"/>
      <p:bldP spid="11" grpId="0" bldLvl="0" animBg="1" autoUpdateAnimBg="0"/>
      <p:bldP spid="12" grpId="0" bldLvl="0" animBg="1" autoUpdateAnimBg="0"/>
      <p:bldP spid="9" grpId="0" bldLvl="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0725" y="685800"/>
            <a:ext cx="6477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lst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5pPr>
            <a:lvl6pPr marL="4572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6pPr>
            <a:lvl7pPr marL="9144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7pPr>
            <a:lvl8pPr marL="13716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8pPr>
            <a:lvl9pPr marL="18288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9pPr>
          </a:lstStyle>
          <a:p>
            <a:pPr marL="0" marR="0" lvl="0" indent="0" algn="l" defTabSz="914400" rtl="0" eaLnBrk="1" fontAlgn="base" latinLnBrk="0" hangingPunct="1">
              <a:lnSpc>
                <a:spcPct val="70000"/>
              </a:lnSpc>
              <a:spcBef>
                <a:spcPct val="0"/>
              </a:spcBef>
              <a:spcAft>
                <a:spcPct val="0"/>
              </a:spcAft>
              <a:buClrTx/>
              <a:buSzTx/>
              <a:buFontTx/>
              <a:buNone/>
              <a:defRPr/>
            </a:pPr>
            <a:r>
              <a:rPr kumimoji="1" lang="zh-CN" altLang="en-US" sz="2800" i="0" u="none" strike="noStrike" kern="1200" cap="none" spc="0" normalizeH="0" baseline="0" noProof="0" dirty="0" smtClean="0">
                <a:ln>
                  <a:noFill/>
                </a:ln>
                <a:solidFill>
                  <a:srgbClr val="009999"/>
                </a:solidFill>
                <a:effectLst/>
                <a:uLnTx/>
                <a:uFillTx/>
                <a:latin typeface="+mn-ea"/>
                <a:ea typeface="+mn-ea"/>
              </a:rPr>
              <a:t> </a:t>
            </a:r>
            <a:r>
              <a:rPr kumimoji="1" lang="zh-CN" altLang="en-US" sz="2800" b="0" i="0" u="sng" strike="noStrike" kern="1200" cap="none" spc="0" normalizeH="0" baseline="0" dirty="0" smtClean="0">
                <a:solidFill>
                  <a:srgbClr val="0000FF"/>
                </a:solidFill>
                <a:latin typeface="黑体" panose="02010609060101010101" pitchFamily="49" charset="-122"/>
                <a:ea typeface="黑体" panose="02010609060101010101" pitchFamily="49" charset="-122"/>
                <a:cs typeface="+mn-cs"/>
              </a:rPr>
              <a:t>(3)结型场效应管的特性曲线</a:t>
            </a:r>
            <a:endParaRPr kumimoji="1" lang="zh-CN" altLang="en-US" sz="2800" i="0" u="none" strike="noStrike" kern="1200" cap="none" spc="0" normalizeH="0" baseline="0" noProof="0" dirty="0" smtClean="0">
              <a:ln>
                <a:noFill/>
              </a:ln>
              <a:solidFill>
                <a:srgbClr val="009999"/>
              </a:solidFill>
              <a:effectLst/>
              <a:uLnTx/>
              <a:uFillTx/>
              <a:latin typeface="+mn-ea"/>
              <a:ea typeface="+mn-ea"/>
            </a:endParaRPr>
          </a:p>
        </p:txBody>
      </p:sp>
      <p:sp>
        <p:nvSpPr>
          <p:cNvPr id="3" name="Rectangle 3"/>
          <p:cNvSpPr txBox="1">
            <a:spLocks noChangeArrowheads="1"/>
          </p:cNvSpPr>
          <p:nvPr/>
        </p:nvSpPr>
        <p:spPr bwMode="auto">
          <a:xfrm>
            <a:off x="467360" y="1828800"/>
            <a:ext cx="8153400" cy="135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30000"/>
              </a:lnSpc>
              <a:spcBef>
                <a:spcPct val="2000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rPr>
              <a:t>         </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JFET</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的特性曲线有两条，一是转移特性曲线，</a:t>
            </a:r>
            <a:endPar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fontAlgn="base" latinLnBrk="0" hangingPunct="1">
              <a:lnSpc>
                <a:spcPct val="130000"/>
              </a:lnSpc>
              <a:spcBef>
                <a:spcPct val="2000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二是输出特性曲线。</a:t>
            </a:r>
            <a:endParaRPr kumimoji="1" lang="zh-CN" altLang="en-US" sz="2400" b="0" i="0" u="none" strike="noStrike" kern="1200" cap="none" spc="0" normalizeH="0" baseline="0" noProof="0" dirty="0" smtClean="0">
              <a:ln>
                <a:noFill/>
              </a:ln>
              <a:solidFill>
                <a:srgbClr val="010000"/>
              </a:solidFill>
              <a:effectLst/>
              <a:uLnTx/>
              <a:uFillTx/>
              <a:latin typeface="Arial" panose="020B0604020202020204"/>
              <a:ea typeface="宋体" panose="02010600030101010101" pitchFamily="2" charset="-122"/>
            </a:endParaRPr>
          </a:p>
        </p:txBody>
      </p:sp>
      <p:sp>
        <p:nvSpPr>
          <p:cNvPr id="5" name="灯片编号占位符 4"/>
          <p:cNvSpPr>
            <a:spLocks noGrp="1"/>
          </p:cNvSpPr>
          <p:nvPr>
            <p:ph type="sldNum" sz="quarter" idx="12"/>
          </p:nvPr>
        </p:nvSpPr>
        <p:spPr/>
        <p:txBody>
          <a:bodyPr/>
          <a:p>
            <a:fld id="{9A0DB2DC-4C9A-4742-B13C-FB6460FD3503}" type="slidenum">
              <a:rPr lang="zh-CN" altLang="en-US" dirty="0"/>
            </a:fld>
            <a:endParaRPr lang="zh-CN" altLang="en-US" dirty="0"/>
          </a:p>
        </p:txBody>
      </p:sp>
      <p:sp>
        <p:nvSpPr>
          <p:cNvPr id="4" name="Rectangle 3"/>
          <p:cNvSpPr txBox="1">
            <a:spLocks noChangeArrowheads="1"/>
          </p:cNvSpPr>
          <p:nvPr/>
        </p:nvSpPr>
        <p:spPr bwMode="auto">
          <a:xfrm>
            <a:off x="467360" y="2460625"/>
            <a:ext cx="8335645" cy="1731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latinLnBrk="0" hangingPunct="1">
              <a:lnSpc>
                <a:spcPct val="130000"/>
              </a:lnSpc>
              <a:spcBef>
                <a:spcPts val="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rPr>
              <a:t>         </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它与</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MOSFET </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的特性曲线基本相同，只不过</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MOSFET </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的栅压可正、可负，而结型场效应管的栅压只能是</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P </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沟道的为正或</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N </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沟道的为负。</a:t>
            </a:r>
            <a:endParaRPr kumimoji="1" lang="zh-CN" altLang="en-US" sz="2400" b="0" i="0" u="none" strike="noStrike" kern="1200" cap="none" spc="0" normalizeH="0" baseline="0" noProof="0" dirty="0" smtClean="0">
              <a:ln>
                <a:noFill/>
              </a:ln>
              <a:solidFill>
                <a:srgbClr val="010000"/>
              </a:solidFill>
              <a:effectLst/>
              <a:uLnTx/>
              <a:uFillTx/>
              <a:latin typeface="Arial" panose="020B060402020202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755576" y="5135562"/>
            <a:ext cx="7696200" cy="1430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lnSpc>
                <a:spcPct val="150000"/>
              </a:lnSpc>
              <a:spcBef>
                <a:spcPct val="0"/>
              </a:spcBef>
              <a:buClrTx/>
              <a:buSzTx/>
              <a:buFontTx/>
              <a:buNone/>
            </a:pPr>
            <a:r>
              <a:rPr lang="zh-CN" altLang="en-US" sz="2000" dirty="0">
                <a:solidFill>
                  <a:srgbClr val="FF5050"/>
                </a:solidFill>
                <a:latin typeface="Times New Roman" panose="02020603050405020304" pitchFamily="18" charset="0"/>
              </a:rPr>
              <a:t>(</a:t>
            </a:r>
            <a:r>
              <a:rPr lang="en-US" altLang="zh-CN" sz="2000" dirty="0">
                <a:solidFill>
                  <a:srgbClr val="FF5050"/>
                </a:solidFill>
                <a:latin typeface="Times New Roman" panose="02020603050405020304" pitchFamily="18" charset="0"/>
              </a:rPr>
              <a:t>a) </a:t>
            </a:r>
            <a:r>
              <a:rPr lang="zh-CN" altLang="en-US" sz="2000" dirty="0">
                <a:solidFill>
                  <a:srgbClr val="FF5050"/>
                </a:solidFill>
                <a:latin typeface="Times New Roman" panose="02020603050405020304" pitchFamily="18" charset="0"/>
              </a:rPr>
              <a:t>漏极输出特性曲线            (</a:t>
            </a:r>
            <a:r>
              <a:rPr lang="en-US" altLang="zh-CN" sz="2000" dirty="0">
                <a:solidFill>
                  <a:srgbClr val="FF5050"/>
                </a:solidFill>
                <a:latin typeface="Times New Roman" panose="02020603050405020304" pitchFamily="18" charset="0"/>
              </a:rPr>
              <a:t>b) </a:t>
            </a:r>
            <a:r>
              <a:rPr lang="zh-CN" altLang="en-US" sz="2000" dirty="0">
                <a:solidFill>
                  <a:srgbClr val="FF5050"/>
                </a:solidFill>
                <a:latin typeface="Times New Roman" panose="02020603050405020304" pitchFamily="18" charset="0"/>
              </a:rPr>
              <a:t>转移特性曲线</a:t>
            </a:r>
            <a:endParaRPr lang="zh-CN" altLang="en-US" sz="2000" dirty="0">
              <a:solidFill>
                <a:srgbClr val="FF5050"/>
              </a:solidFill>
              <a:latin typeface="Times New Roman" panose="02020603050405020304" pitchFamily="18" charset="0"/>
            </a:endParaRPr>
          </a:p>
          <a:p>
            <a:pPr algn="ctr">
              <a:lnSpc>
                <a:spcPct val="150000"/>
              </a:lnSpc>
              <a:spcBef>
                <a:spcPct val="0"/>
              </a:spcBef>
              <a:buClrTx/>
              <a:buSzTx/>
              <a:buFontTx/>
              <a:buNone/>
            </a:pPr>
            <a:r>
              <a:rPr lang="en-US" altLang="zh-CN" sz="2000" dirty="0">
                <a:solidFill>
                  <a:srgbClr val="FF5050"/>
                </a:solidFill>
                <a:latin typeface="Times New Roman" panose="02020603050405020304" pitchFamily="18" charset="0"/>
              </a:rPr>
              <a:t>N</a:t>
            </a:r>
            <a:r>
              <a:rPr lang="zh-CN" altLang="en-US" sz="2000" dirty="0">
                <a:solidFill>
                  <a:srgbClr val="FF5050"/>
                </a:solidFill>
                <a:latin typeface="Times New Roman" panose="02020603050405020304" pitchFamily="18" charset="0"/>
              </a:rPr>
              <a:t>沟道结型场效应管的特性曲线</a:t>
            </a:r>
            <a:endParaRPr lang="zh-CN" altLang="en-US" sz="2000" dirty="0">
              <a:solidFill>
                <a:srgbClr val="FF5050"/>
              </a:solidFill>
              <a:latin typeface="Times New Roman" panose="02020603050405020304" pitchFamily="18" charset="0"/>
            </a:endParaRPr>
          </a:p>
          <a:p>
            <a:pPr algn="ctr">
              <a:lnSpc>
                <a:spcPct val="150000"/>
              </a:lnSpc>
              <a:spcBef>
                <a:spcPct val="0"/>
              </a:spcBef>
              <a:buClrTx/>
              <a:buSzTx/>
              <a:buFontTx/>
              <a:buNone/>
            </a:pPr>
            <a:r>
              <a:rPr lang="zh-CN" altLang="en-US" sz="1800" dirty="0">
                <a:solidFill>
                  <a:srgbClr val="FF5050"/>
                </a:solidFill>
                <a:latin typeface="Times New Roman" panose="02020603050405020304" pitchFamily="18" charset="0"/>
                <a:hlinkClick r:id="rId1"/>
              </a:rPr>
              <a:t>动画</a:t>
            </a:r>
            <a:r>
              <a:rPr lang="zh-CN" altLang="en-US" sz="1800" dirty="0" smtClean="0">
                <a:solidFill>
                  <a:srgbClr val="FF5050"/>
                </a:solidFill>
                <a:latin typeface="Times New Roman" panose="02020603050405020304" pitchFamily="18" charset="0"/>
                <a:hlinkClick r:id="rId1"/>
              </a:rPr>
              <a:t>（</a:t>
            </a:r>
            <a:r>
              <a:rPr lang="en-US" altLang="zh-CN" sz="1800" dirty="0" smtClean="0">
                <a:solidFill>
                  <a:srgbClr val="FF5050"/>
                </a:solidFill>
                <a:latin typeface="Times New Roman" panose="02020603050405020304" pitchFamily="18" charset="0"/>
                <a:hlinkClick r:id="rId1"/>
              </a:rPr>
              <a:t>4-11</a:t>
            </a:r>
            <a:r>
              <a:rPr lang="zh-CN" altLang="en-US" sz="1800" dirty="0" smtClean="0">
                <a:solidFill>
                  <a:srgbClr val="FF5050"/>
                </a:solidFill>
                <a:latin typeface="Times New Roman" panose="02020603050405020304" pitchFamily="18" charset="0"/>
                <a:hlinkClick r:id="rId1"/>
              </a:rPr>
              <a:t>）</a:t>
            </a:r>
            <a:r>
              <a:rPr lang="zh-CN" altLang="en-US" sz="1800" dirty="0" smtClean="0">
                <a:solidFill>
                  <a:srgbClr val="FF5050"/>
                </a:solidFill>
                <a:latin typeface="Times New Roman" panose="02020603050405020304" pitchFamily="18" charset="0"/>
              </a:rPr>
              <a:t>   </a:t>
            </a:r>
            <a:r>
              <a:rPr lang="en-US" altLang="zh-CN" sz="1800" dirty="0" smtClean="0">
                <a:solidFill>
                  <a:srgbClr val="FF5050"/>
                </a:solidFill>
                <a:latin typeface="Times New Roman" panose="02020603050405020304" pitchFamily="18" charset="0"/>
              </a:rPr>
              <a:t>                    </a:t>
            </a:r>
            <a:r>
              <a:rPr lang="zh-CN" altLang="en-US" sz="1800" dirty="0">
                <a:solidFill>
                  <a:srgbClr val="FF5050"/>
                </a:solidFill>
                <a:latin typeface="Times New Roman" panose="02020603050405020304" pitchFamily="18" charset="0"/>
                <a:hlinkClick r:id="rId2"/>
              </a:rPr>
              <a:t>动画</a:t>
            </a:r>
            <a:r>
              <a:rPr lang="zh-CN" altLang="en-US" sz="1800" dirty="0" smtClean="0">
                <a:solidFill>
                  <a:srgbClr val="FF5050"/>
                </a:solidFill>
                <a:latin typeface="Times New Roman" panose="02020603050405020304" pitchFamily="18" charset="0"/>
                <a:hlinkClick r:id="rId2"/>
              </a:rPr>
              <a:t>（</a:t>
            </a:r>
            <a:r>
              <a:rPr lang="en-US" altLang="zh-CN" sz="1800" dirty="0" smtClean="0">
                <a:solidFill>
                  <a:srgbClr val="FF5050"/>
                </a:solidFill>
                <a:latin typeface="Times New Roman" panose="02020603050405020304" pitchFamily="18" charset="0"/>
                <a:hlinkClick r:id="rId2"/>
              </a:rPr>
              <a:t>4-12</a:t>
            </a:r>
            <a:r>
              <a:rPr lang="zh-CN" altLang="en-US" sz="1800" dirty="0" smtClean="0">
                <a:solidFill>
                  <a:srgbClr val="FF5050"/>
                </a:solidFill>
                <a:latin typeface="Times New Roman" panose="02020603050405020304" pitchFamily="18" charset="0"/>
                <a:hlinkClick r:id="rId2"/>
              </a:rPr>
              <a:t>）</a:t>
            </a:r>
            <a:endParaRPr lang="zh-CN" altLang="en-US" sz="1800" dirty="0" smtClean="0">
              <a:solidFill>
                <a:srgbClr val="FF5050"/>
              </a:solidFill>
              <a:latin typeface="Times New Roman" panose="02020603050405020304" pitchFamily="18" charset="0"/>
              <a:hlinkClick r:id="rId2"/>
            </a:endParaRPr>
          </a:p>
        </p:txBody>
      </p:sp>
      <p:graphicFrame>
        <p:nvGraphicFramePr>
          <p:cNvPr id="3" name="Object 3"/>
          <p:cNvGraphicFramePr>
            <a:graphicFrameLocks noChangeAspect="1"/>
          </p:cNvGraphicFramePr>
          <p:nvPr/>
        </p:nvGraphicFramePr>
        <p:xfrm>
          <a:off x="457200" y="1425575"/>
          <a:ext cx="8610600" cy="3889375"/>
        </p:xfrm>
        <a:graphic>
          <a:graphicData uri="http://schemas.openxmlformats.org/presentationml/2006/ole">
            <mc:AlternateContent xmlns:mc="http://schemas.openxmlformats.org/markup-compatibility/2006">
              <mc:Choice xmlns:v="urn:schemas-microsoft-com:vml" Requires="v">
                <p:oleObj spid="_x0000_s87055" name="BMP 图象" r:id="rId3" imgW="4918710" imgH="2232025" progId="Paint.Picture">
                  <p:embed/>
                </p:oleObj>
              </mc:Choice>
              <mc:Fallback>
                <p:oleObj name="BMP 图象" r:id="rId3" imgW="4918710" imgH="2232025" progId="Paint.Picture">
                  <p:embed/>
                  <p:pic>
                    <p:nvPicPr>
                      <p:cNvPr id="0" name="图片 870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425575"/>
                        <a:ext cx="8610600"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灯片编号占位符 4"/>
          <p:cNvSpPr>
            <a:spLocks noGrp="1"/>
          </p:cNvSpPr>
          <p:nvPr>
            <p:ph type="sldNum" sz="quarter" idx="12"/>
          </p:nvPr>
        </p:nvSpPr>
        <p:spPr/>
        <p:txBody>
          <a:bodyPr/>
          <a:p>
            <a:fld id="{9A0DB2DC-4C9A-4742-B13C-FB6460FD3503}" type="slidenum">
              <a:rPr lang="zh-CN" altLang="en-US" dirty="0"/>
            </a:fld>
            <a:endParaRPr lang="zh-CN" altLang="en-US" dirty="0"/>
          </a:p>
        </p:txBody>
      </p:sp>
      <p:sp>
        <p:nvSpPr>
          <p:cNvPr id="4" name="Rectangle 3"/>
          <p:cNvSpPr txBox="1">
            <a:spLocks noChangeArrowheads="1"/>
          </p:cNvSpPr>
          <p:nvPr/>
        </p:nvSpPr>
        <p:spPr bwMode="auto">
          <a:xfrm>
            <a:off x="1113155" y="680720"/>
            <a:ext cx="6765290" cy="615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30000"/>
              </a:lnSpc>
              <a:spcBef>
                <a:spcPct val="20000"/>
              </a:spcBef>
              <a:spcAft>
                <a:spcPct val="0"/>
              </a:spcAft>
              <a:buClr>
                <a:srgbClr val="FF9966"/>
              </a:buClr>
              <a:buSzPct val="50000"/>
              <a:buFont typeface="Monotype Sorts" pitchFamily="2" charset="2"/>
              <a:buNone/>
              <a:defRPr/>
            </a:pP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JFET</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的特性曲线如下图所示：</a:t>
            </a:r>
            <a:endParaRPr kumimoji="1" lang="zh-CN" altLang="en-US" sz="2400" b="0" i="0" u="none" strike="noStrike" kern="1200" cap="none" spc="0" normalizeH="0" baseline="0" noProof="0" dirty="0" smtClean="0">
              <a:ln>
                <a:noFill/>
              </a:ln>
              <a:solidFill>
                <a:srgbClr val="010000"/>
              </a:solidFill>
              <a:effectLst/>
              <a:uLnTx/>
              <a:uFillTx/>
              <a:latin typeface="Arial" panose="020B060402020202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3"/>
          <p:cNvSpPr>
            <a:spLocks noChangeShapeType="1"/>
          </p:cNvSpPr>
          <p:nvPr/>
        </p:nvSpPr>
        <p:spPr bwMode="auto">
          <a:xfrm>
            <a:off x="152400" y="609600"/>
            <a:ext cx="8839200" cy="0"/>
          </a:xfrm>
          <a:prstGeom prst="line">
            <a:avLst/>
          </a:prstGeom>
          <a:noFill/>
          <a:ln w="28575">
            <a:solidFill>
              <a:srgbClr val="009999"/>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
        <p:nvSpPr>
          <p:cNvPr id="4" name="Line 4"/>
          <p:cNvSpPr>
            <a:spLocks noChangeShapeType="1"/>
          </p:cNvSpPr>
          <p:nvPr/>
        </p:nvSpPr>
        <p:spPr bwMode="auto">
          <a:xfrm>
            <a:off x="152400" y="6553200"/>
            <a:ext cx="8839200" cy="0"/>
          </a:xfrm>
          <a:prstGeom prst="line">
            <a:avLst/>
          </a:prstGeom>
          <a:noFill/>
          <a:ln w="28575">
            <a:solidFill>
              <a:srgbClr val="009999"/>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
        <p:nvSpPr>
          <p:cNvPr id="5" name="Line 5"/>
          <p:cNvSpPr>
            <a:spLocks noChangeShapeType="1"/>
          </p:cNvSpPr>
          <p:nvPr/>
        </p:nvSpPr>
        <p:spPr bwMode="auto">
          <a:xfrm>
            <a:off x="762000" y="3657600"/>
            <a:ext cx="8229600" cy="0"/>
          </a:xfrm>
          <a:prstGeom prst="line">
            <a:avLst/>
          </a:prstGeom>
          <a:noFill/>
          <a:ln w="28575">
            <a:solidFill>
              <a:srgbClr val="009999"/>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
        <p:nvSpPr>
          <p:cNvPr id="6" name="Line 6"/>
          <p:cNvSpPr>
            <a:spLocks noChangeShapeType="1"/>
          </p:cNvSpPr>
          <p:nvPr/>
        </p:nvSpPr>
        <p:spPr bwMode="auto">
          <a:xfrm>
            <a:off x="1447800" y="609600"/>
            <a:ext cx="0" cy="5943600"/>
          </a:xfrm>
          <a:prstGeom prst="line">
            <a:avLst/>
          </a:prstGeom>
          <a:noFill/>
          <a:ln w="28575">
            <a:solidFill>
              <a:srgbClr val="009999"/>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
        <p:nvSpPr>
          <p:cNvPr id="7" name="Line 7"/>
          <p:cNvSpPr>
            <a:spLocks noChangeShapeType="1"/>
          </p:cNvSpPr>
          <p:nvPr/>
        </p:nvSpPr>
        <p:spPr bwMode="auto">
          <a:xfrm>
            <a:off x="762000" y="609600"/>
            <a:ext cx="0" cy="5943600"/>
          </a:xfrm>
          <a:prstGeom prst="line">
            <a:avLst/>
          </a:prstGeom>
          <a:noFill/>
          <a:ln w="28575">
            <a:solidFill>
              <a:srgbClr val="009999"/>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
        <p:nvSpPr>
          <p:cNvPr id="8" name="Text Box 8"/>
          <p:cNvSpPr txBox="1">
            <a:spLocks noChangeArrowheads="1"/>
          </p:cNvSpPr>
          <p:nvPr/>
        </p:nvSpPr>
        <p:spPr bwMode="auto">
          <a:xfrm>
            <a:off x="74613" y="2362200"/>
            <a:ext cx="611187" cy="267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a:solidFill>
                  <a:srgbClr val="DE0BF1"/>
                </a:solidFill>
                <a:latin typeface="Times New Roman" panose="02020603050405020304" pitchFamily="18" charset="0"/>
                <a:ea typeface="黑体" panose="02010609060101010101" pitchFamily="49" charset="-122"/>
              </a:rPr>
              <a:t>结型</a:t>
            </a:r>
            <a:r>
              <a:rPr lang="zh-CN" altLang="en-US">
                <a:solidFill>
                  <a:srgbClr val="6666FF"/>
                </a:solidFill>
                <a:latin typeface="Times New Roman" panose="02020603050405020304" pitchFamily="18" charset="0"/>
                <a:ea typeface="黑体" panose="02010609060101010101" pitchFamily="49" charset="-122"/>
              </a:rPr>
              <a:t>场效应管</a:t>
            </a:r>
            <a:endParaRPr lang="zh-CN" altLang="en-US" sz="2400">
              <a:solidFill>
                <a:srgbClr val="6666FF"/>
              </a:solidFill>
              <a:latin typeface="Times New Roman" panose="02020603050405020304" pitchFamily="18" charset="0"/>
            </a:endParaRPr>
          </a:p>
        </p:txBody>
      </p:sp>
      <p:sp>
        <p:nvSpPr>
          <p:cNvPr id="9" name="Text Box 10"/>
          <p:cNvSpPr txBox="1">
            <a:spLocks noChangeArrowheads="1"/>
          </p:cNvSpPr>
          <p:nvPr/>
        </p:nvSpPr>
        <p:spPr bwMode="auto">
          <a:xfrm>
            <a:off x="819785" y="3810000"/>
            <a:ext cx="551815"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eaVert">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zh-CN" sz="2400">
                <a:solidFill>
                  <a:srgbClr val="FF0000"/>
                </a:solidFill>
                <a:latin typeface="Times New Roman" panose="02020603050405020304" pitchFamily="18" charset="0"/>
              </a:rPr>
              <a:t>   </a:t>
            </a:r>
            <a:endParaRPr lang="zh-CN" altLang="en-US" sz="2400">
              <a:solidFill>
                <a:srgbClr val="009999"/>
              </a:solidFill>
              <a:latin typeface="Times New Roman" panose="02020603050405020304" pitchFamily="18" charset="0"/>
            </a:endParaRPr>
          </a:p>
        </p:txBody>
      </p:sp>
      <p:sp>
        <p:nvSpPr>
          <p:cNvPr id="12" name="Rectangle 13"/>
          <p:cNvSpPr>
            <a:spLocks noChangeArrowheads="1"/>
          </p:cNvSpPr>
          <p:nvPr/>
        </p:nvSpPr>
        <p:spPr bwMode="auto">
          <a:xfrm>
            <a:off x="842645" y="914400"/>
            <a:ext cx="488950" cy="2306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solidFill>
                  <a:srgbClr val="6666FF"/>
                </a:solidFill>
                <a:latin typeface="Times New Roman" panose="02020603050405020304" pitchFamily="18" charset="0"/>
              </a:rPr>
              <a:t>N</a:t>
            </a:r>
            <a:endParaRPr lang="en-US" altLang="zh-CN" sz="2400">
              <a:solidFill>
                <a:srgbClr val="FF0000"/>
              </a:solidFill>
              <a:latin typeface="Times New Roman" panose="02020603050405020304" pitchFamily="18" charset="0"/>
            </a:endParaRPr>
          </a:p>
          <a:p>
            <a:pPr algn="ctr" eaLnBrk="1" hangingPunct="1">
              <a:spcBef>
                <a:spcPct val="0"/>
              </a:spcBef>
              <a:buClrTx/>
              <a:buSzTx/>
              <a:buFontTx/>
              <a:buNone/>
            </a:pPr>
            <a:r>
              <a:rPr lang="zh-CN" altLang="zh-CN" sz="2400">
                <a:solidFill>
                  <a:srgbClr val="6666FF"/>
                </a:solidFill>
                <a:latin typeface="Times New Roman" panose="02020603050405020304" pitchFamily="18" charset="0"/>
              </a:rPr>
              <a:t>沟</a:t>
            </a:r>
            <a:endParaRPr lang="zh-CN" altLang="zh-CN" sz="2400">
              <a:solidFill>
                <a:srgbClr val="6666FF"/>
              </a:solidFill>
              <a:latin typeface="Times New Roman" panose="02020603050405020304" pitchFamily="18" charset="0"/>
            </a:endParaRPr>
          </a:p>
          <a:p>
            <a:pPr algn="ctr" eaLnBrk="1" hangingPunct="1">
              <a:spcBef>
                <a:spcPct val="0"/>
              </a:spcBef>
              <a:buClrTx/>
              <a:buSzTx/>
              <a:buFontTx/>
              <a:buNone/>
            </a:pPr>
            <a:r>
              <a:rPr lang="zh-CN" altLang="zh-CN" sz="2400">
                <a:solidFill>
                  <a:srgbClr val="6666FF"/>
                </a:solidFill>
                <a:latin typeface="Times New Roman" panose="02020603050405020304" pitchFamily="18" charset="0"/>
              </a:rPr>
              <a:t>道</a:t>
            </a:r>
            <a:endParaRPr lang="zh-CN" altLang="zh-CN" sz="2400">
              <a:solidFill>
                <a:srgbClr val="FF0000"/>
              </a:solidFill>
              <a:latin typeface="Times New Roman" panose="02020603050405020304" pitchFamily="18" charset="0"/>
            </a:endParaRPr>
          </a:p>
          <a:p>
            <a:pPr algn="ctr" eaLnBrk="1" hangingPunct="1">
              <a:spcBef>
                <a:spcPct val="0"/>
              </a:spcBef>
              <a:buClrTx/>
              <a:buSzTx/>
              <a:buFontTx/>
              <a:buNone/>
            </a:pPr>
            <a:r>
              <a:rPr lang="zh-CN" altLang="en-US" sz="2400" b="1">
                <a:solidFill>
                  <a:srgbClr val="DE0BF1"/>
                </a:solidFill>
                <a:effectLst>
                  <a:outerShdw blurRad="38100" dist="38100" dir="2700000" algn="tl">
                    <a:srgbClr val="000000">
                      <a:alpha val="43137"/>
                    </a:srgbClr>
                  </a:outerShdw>
                </a:effectLst>
                <a:latin typeface="Times New Roman" panose="02020603050405020304" pitchFamily="18" charset="0"/>
                <a:sym typeface="+mn-ea"/>
              </a:rPr>
              <a:t>耗</a:t>
            </a:r>
            <a:endParaRPr lang="zh-CN" altLang="en-US" sz="2400" b="1">
              <a:solidFill>
                <a:srgbClr val="DE0BF1"/>
              </a:solidFill>
              <a:effectLst>
                <a:outerShdw blurRad="38100" dist="38100" dir="2700000" algn="tl">
                  <a:srgbClr val="000000">
                    <a:alpha val="43137"/>
                  </a:srgbClr>
                </a:outerShdw>
              </a:effectLst>
              <a:latin typeface="Times New Roman" panose="02020603050405020304" pitchFamily="18" charset="0"/>
            </a:endParaRPr>
          </a:p>
          <a:p>
            <a:pPr algn="ctr" eaLnBrk="1" hangingPunct="1">
              <a:spcBef>
                <a:spcPct val="0"/>
              </a:spcBef>
              <a:buClrTx/>
              <a:buSzTx/>
              <a:buFontTx/>
              <a:buNone/>
            </a:pPr>
            <a:r>
              <a:rPr lang="zh-CN" altLang="en-US" sz="2400" b="1">
                <a:solidFill>
                  <a:srgbClr val="DE0BF1"/>
                </a:solidFill>
                <a:effectLst>
                  <a:outerShdw blurRad="38100" dist="38100" dir="2700000" algn="tl">
                    <a:srgbClr val="000000">
                      <a:alpha val="43137"/>
                    </a:srgbClr>
                  </a:outerShdw>
                </a:effectLst>
                <a:latin typeface="Times New Roman" panose="02020603050405020304" pitchFamily="18" charset="0"/>
                <a:sym typeface="+mn-ea"/>
              </a:rPr>
              <a:t>尽</a:t>
            </a:r>
            <a:endParaRPr lang="zh-CN" altLang="en-US" sz="2400" b="1">
              <a:solidFill>
                <a:srgbClr val="DE0BF1"/>
              </a:solidFill>
              <a:effectLst>
                <a:outerShdw blurRad="38100" dist="38100" dir="2700000" algn="tl">
                  <a:srgbClr val="000000">
                    <a:alpha val="43137"/>
                  </a:srgbClr>
                </a:outerShdw>
              </a:effectLst>
              <a:latin typeface="Times New Roman" panose="02020603050405020304" pitchFamily="18" charset="0"/>
            </a:endParaRPr>
          </a:p>
          <a:p>
            <a:pPr algn="ctr" eaLnBrk="1" hangingPunct="1">
              <a:spcBef>
                <a:spcPct val="0"/>
              </a:spcBef>
              <a:buClrTx/>
              <a:buSzTx/>
              <a:buFontTx/>
              <a:buNone/>
            </a:pPr>
            <a:r>
              <a:rPr lang="zh-CN" altLang="zh-CN" sz="2400" b="1">
                <a:solidFill>
                  <a:srgbClr val="DE0BF1"/>
                </a:solidFill>
                <a:effectLst>
                  <a:outerShdw blurRad="38100" dist="38100" dir="2700000" algn="tl">
                    <a:srgbClr val="000000">
                      <a:alpha val="43137"/>
                    </a:srgbClr>
                  </a:outerShdw>
                </a:effectLst>
                <a:latin typeface="Times New Roman" panose="02020603050405020304" pitchFamily="18" charset="0"/>
                <a:sym typeface="+mn-ea"/>
              </a:rPr>
              <a:t>型</a:t>
            </a:r>
            <a:endParaRPr lang="zh-CN" altLang="en-US" sz="2400">
              <a:solidFill>
                <a:srgbClr val="FF0000"/>
              </a:solidFill>
              <a:latin typeface="Times New Roman" panose="02020603050405020304" pitchFamily="18" charset="0"/>
            </a:endParaRPr>
          </a:p>
        </p:txBody>
      </p:sp>
      <p:sp>
        <p:nvSpPr>
          <p:cNvPr id="13" name="Rectangle 14"/>
          <p:cNvSpPr>
            <a:spLocks noChangeArrowheads="1"/>
          </p:cNvSpPr>
          <p:nvPr/>
        </p:nvSpPr>
        <p:spPr bwMode="auto">
          <a:xfrm>
            <a:off x="842645" y="3886200"/>
            <a:ext cx="488950" cy="2306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solidFill>
                  <a:srgbClr val="FF0000"/>
                </a:solidFill>
                <a:latin typeface="Times New Roman" panose="02020603050405020304" pitchFamily="18" charset="0"/>
              </a:rPr>
              <a:t>P</a:t>
            </a:r>
            <a:endParaRPr lang="en-US" altLang="zh-CN" sz="2400">
              <a:solidFill>
                <a:srgbClr val="FF0000"/>
              </a:solidFill>
              <a:latin typeface="Times New Roman" panose="02020603050405020304" pitchFamily="18" charset="0"/>
            </a:endParaRPr>
          </a:p>
          <a:p>
            <a:pPr algn="ctr" eaLnBrk="1" hangingPunct="1">
              <a:spcBef>
                <a:spcPct val="0"/>
              </a:spcBef>
              <a:buClrTx/>
              <a:buSzTx/>
              <a:buFontTx/>
              <a:buNone/>
            </a:pPr>
            <a:r>
              <a:rPr lang="zh-CN" altLang="zh-CN" sz="2400">
                <a:solidFill>
                  <a:srgbClr val="FF0000"/>
                </a:solidFill>
                <a:latin typeface="Times New Roman" panose="02020603050405020304" pitchFamily="18" charset="0"/>
              </a:rPr>
              <a:t>沟</a:t>
            </a:r>
            <a:endParaRPr lang="zh-CN" altLang="zh-CN" sz="2400">
              <a:solidFill>
                <a:srgbClr val="FF0000"/>
              </a:solidFill>
              <a:latin typeface="Times New Roman" panose="02020603050405020304" pitchFamily="18" charset="0"/>
            </a:endParaRPr>
          </a:p>
          <a:p>
            <a:pPr algn="ctr" eaLnBrk="1" hangingPunct="1">
              <a:spcBef>
                <a:spcPct val="0"/>
              </a:spcBef>
              <a:buClrTx/>
              <a:buSzTx/>
              <a:buFontTx/>
              <a:buNone/>
            </a:pPr>
            <a:r>
              <a:rPr lang="zh-CN" altLang="zh-CN" sz="2400">
                <a:solidFill>
                  <a:srgbClr val="FF0000"/>
                </a:solidFill>
                <a:latin typeface="Times New Roman" panose="02020603050405020304" pitchFamily="18" charset="0"/>
              </a:rPr>
              <a:t>道</a:t>
            </a:r>
            <a:endParaRPr lang="zh-CN" altLang="zh-CN" sz="2400">
              <a:solidFill>
                <a:srgbClr val="FF0000"/>
              </a:solidFill>
              <a:latin typeface="Times New Roman" panose="02020603050405020304" pitchFamily="18" charset="0"/>
            </a:endParaRPr>
          </a:p>
          <a:p>
            <a:pPr algn="ctr" eaLnBrk="1" hangingPunct="1">
              <a:spcBef>
                <a:spcPct val="0"/>
              </a:spcBef>
              <a:buClrTx/>
              <a:buSzTx/>
              <a:buFontTx/>
              <a:buNone/>
            </a:pPr>
            <a:r>
              <a:rPr lang="zh-CN" altLang="en-US" sz="2400" b="1">
                <a:solidFill>
                  <a:srgbClr val="DE0BF1"/>
                </a:solidFill>
                <a:effectLst>
                  <a:outerShdw blurRad="38100" dist="38100" dir="2700000" algn="tl">
                    <a:srgbClr val="000000">
                      <a:alpha val="43137"/>
                    </a:srgbClr>
                  </a:outerShdw>
                </a:effectLst>
                <a:latin typeface="Times New Roman" panose="02020603050405020304" pitchFamily="18" charset="0"/>
                <a:sym typeface="+mn-ea"/>
              </a:rPr>
              <a:t>耗</a:t>
            </a:r>
            <a:endParaRPr lang="zh-CN" altLang="en-US" sz="2400" b="1">
              <a:solidFill>
                <a:srgbClr val="DE0BF1"/>
              </a:solidFill>
              <a:effectLst>
                <a:outerShdw blurRad="38100" dist="38100" dir="2700000" algn="tl">
                  <a:srgbClr val="000000">
                    <a:alpha val="43137"/>
                  </a:srgbClr>
                </a:outerShdw>
              </a:effectLst>
              <a:latin typeface="Times New Roman" panose="02020603050405020304" pitchFamily="18" charset="0"/>
            </a:endParaRPr>
          </a:p>
          <a:p>
            <a:pPr algn="ctr" eaLnBrk="1" hangingPunct="1">
              <a:spcBef>
                <a:spcPct val="0"/>
              </a:spcBef>
              <a:buClrTx/>
              <a:buSzTx/>
              <a:buFontTx/>
              <a:buNone/>
            </a:pPr>
            <a:r>
              <a:rPr lang="zh-CN" altLang="en-US" sz="2400" b="1">
                <a:solidFill>
                  <a:srgbClr val="DE0BF1"/>
                </a:solidFill>
                <a:effectLst>
                  <a:outerShdw blurRad="38100" dist="38100" dir="2700000" algn="tl">
                    <a:srgbClr val="000000">
                      <a:alpha val="43137"/>
                    </a:srgbClr>
                  </a:outerShdw>
                </a:effectLst>
                <a:latin typeface="Times New Roman" panose="02020603050405020304" pitchFamily="18" charset="0"/>
                <a:sym typeface="+mn-ea"/>
              </a:rPr>
              <a:t>尽</a:t>
            </a:r>
            <a:endParaRPr lang="zh-CN" altLang="en-US" sz="2400" b="1">
              <a:solidFill>
                <a:srgbClr val="DE0BF1"/>
              </a:solidFill>
              <a:effectLst>
                <a:outerShdw blurRad="38100" dist="38100" dir="2700000" algn="tl">
                  <a:srgbClr val="000000">
                    <a:alpha val="43137"/>
                  </a:srgbClr>
                </a:outerShdw>
              </a:effectLst>
              <a:latin typeface="Times New Roman" panose="02020603050405020304" pitchFamily="18" charset="0"/>
            </a:endParaRPr>
          </a:p>
          <a:p>
            <a:pPr algn="ctr" eaLnBrk="1" hangingPunct="1">
              <a:spcBef>
                <a:spcPct val="0"/>
              </a:spcBef>
              <a:buClrTx/>
              <a:buSzTx/>
              <a:buFontTx/>
              <a:buNone/>
            </a:pPr>
            <a:r>
              <a:rPr lang="zh-CN" altLang="zh-CN" sz="2400" b="1">
                <a:solidFill>
                  <a:srgbClr val="DE0BF1"/>
                </a:solidFill>
                <a:effectLst>
                  <a:outerShdw blurRad="38100" dist="38100" dir="2700000" algn="tl">
                    <a:srgbClr val="000000">
                      <a:alpha val="43137"/>
                    </a:srgbClr>
                  </a:outerShdw>
                </a:effectLst>
                <a:latin typeface="Times New Roman" panose="02020603050405020304" pitchFamily="18" charset="0"/>
                <a:sym typeface="+mn-ea"/>
              </a:rPr>
              <a:t>型</a:t>
            </a:r>
            <a:endParaRPr lang="zh-CN" altLang="en-US" sz="2400">
              <a:solidFill>
                <a:srgbClr val="FF0000"/>
              </a:solidFill>
              <a:latin typeface="Times New Roman" panose="02020603050405020304" pitchFamily="18" charset="0"/>
            </a:endParaRPr>
          </a:p>
        </p:txBody>
      </p:sp>
      <p:sp>
        <p:nvSpPr>
          <p:cNvPr id="14" name="灯片编号占位符 13"/>
          <p:cNvSpPr>
            <a:spLocks noGrp="1"/>
          </p:cNvSpPr>
          <p:nvPr>
            <p:ph type="sldNum" sz="quarter" idx="12"/>
          </p:nvPr>
        </p:nvSpPr>
        <p:spPr/>
        <p:txBody>
          <a:bodyPr/>
          <a:p>
            <a:fld id="{9A0DB2DC-4C9A-4742-B13C-FB6460FD3503}" type="slidenum">
              <a:rPr lang="zh-CN" altLang="en-US" dirty="0"/>
            </a:fld>
            <a:endParaRPr lang="zh-CN" altLang="en-US" dirty="0"/>
          </a:p>
        </p:txBody>
      </p:sp>
      <p:grpSp>
        <p:nvGrpSpPr>
          <p:cNvPr id="16" name="组合 15"/>
          <p:cNvGrpSpPr/>
          <p:nvPr/>
        </p:nvGrpSpPr>
        <p:grpSpPr>
          <a:xfrm>
            <a:off x="1524000" y="4054475"/>
            <a:ext cx="7467600" cy="1888490"/>
            <a:chOff x="2400" y="6385"/>
            <a:chExt cx="11760" cy="2974"/>
          </a:xfrm>
        </p:grpSpPr>
        <p:graphicFrame>
          <p:nvGraphicFramePr>
            <p:cNvPr id="11" name="Object 12"/>
            <p:cNvGraphicFramePr>
              <a:graphicFrameLocks noChangeAspect="1"/>
            </p:cNvGraphicFramePr>
            <p:nvPr/>
          </p:nvGraphicFramePr>
          <p:xfrm>
            <a:off x="2400" y="6385"/>
            <a:ext cx="11760" cy="2975"/>
          </p:xfrm>
          <a:graphic>
            <a:graphicData uri="http://schemas.openxmlformats.org/presentationml/2006/ole">
              <mc:AlternateContent xmlns:mc="http://schemas.openxmlformats.org/markup-compatibility/2006">
                <mc:Choice xmlns:v="urn:schemas-microsoft-com:vml" Requires="v">
                  <p:oleObj spid="_x0000_s95235" name="BMP 图象" r:id="rId1" imgW="4956810" imgH="1256030" progId="Paint.Picture">
                    <p:embed/>
                  </p:oleObj>
                </mc:Choice>
                <mc:Fallback>
                  <p:oleObj name="BMP 图象" r:id="rId1" imgW="4956810" imgH="1256030" progId="Paint.Picture">
                    <p:embed/>
                    <p:pic>
                      <p:nvPicPr>
                        <p:cNvPr id="0" name="图片 952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 y="6385"/>
                          <a:ext cx="11760" cy="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2" name="直接箭头连接符 1"/>
            <p:cNvCxnSpPr/>
            <p:nvPr/>
          </p:nvCxnSpPr>
          <p:spPr>
            <a:xfrm flipV="1">
              <a:off x="3795" y="6964"/>
              <a:ext cx="567"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3585" y="8831"/>
              <a:ext cx="119" cy="1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7" name="组合 16"/>
          <p:cNvGrpSpPr/>
          <p:nvPr/>
        </p:nvGrpSpPr>
        <p:grpSpPr>
          <a:xfrm>
            <a:off x="1524000" y="990600"/>
            <a:ext cx="7320280" cy="2044700"/>
            <a:chOff x="2400" y="1560"/>
            <a:chExt cx="11528" cy="3220"/>
          </a:xfrm>
        </p:grpSpPr>
        <p:graphicFrame>
          <p:nvGraphicFramePr>
            <p:cNvPr id="10" name="Object 11"/>
            <p:cNvGraphicFramePr>
              <a:graphicFrameLocks noChangeAspect="1"/>
            </p:cNvGraphicFramePr>
            <p:nvPr/>
          </p:nvGraphicFramePr>
          <p:xfrm>
            <a:off x="2400" y="1560"/>
            <a:ext cx="11528" cy="3220"/>
          </p:xfrm>
          <a:graphic>
            <a:graphicData uri="http://schemas.openxmlformats.org/presentationml/2006/ole">
              <mc:AlternateContent xmlns:mc="http://schemas.openxmlformats.org/markup-compatibility/2006">
                <mc:Choice xmlns:v="urn:schemas-microsoft-com:vml" Requires="v">
                  <p:oleObj spid="_x0000_s95234" name="BMP 图象" r:id="rId3" imgW="4860925" imgH="1366520" progId="Paint.Picture">
                    <p:embed/>
                  </p:oleObj>
                </mc:Choice>
                <mc:Fallback>
                  <p:oleObj name="BMP 图象" r:id="rId3" imgW="4860925" imgH="1366520" progId="Paint.Picture">
                    <p:embed/>
                    <p:pic>
                      <p:nvPicPr>
                        <p:cNvPr id="0" name="图片 952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 y="1560"/>
                          <a:ext cx="11528" cy="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5" name="直接箭头连接符 14"/>
            <p:cNvCxnSpPr/>
            <p:nvPr/>
          </p:nvCxnSpPr>
          <p:spPr>
            <a:xfrm flipH="1">
              <a:off x="4058" y="1998"/>
              <a:ext cx="567" cy="0"/>
            </a:xfrm>
            <a:prstGeom prst="straightConnector1">
              <a:avLst/>
            </a:prstGeom>
            <a:ln w="571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3575" y="3831"/>
              <a:ext cx="119" cy="1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A0DB2DC-4C9A-4742-B13C-FB6460FD3503}" type="slidenum">
              <a:rPr lang="zh-CN" altLang="en-US" dirty="0">
                <a:cs typeface="Times New Roman" panose="02020603050405020304" pitchFamily="18" charset="0"/>
              </a:rPr>
            </a:fld>
            <a:endParaRPr lang="zh-CN" altLang="en-US" dirty="0">
              <a:cs typeface="Times New Roman" panose="02020603050405020304" pitchFamily="18" charset="0"/>
            </a:endParaRPr>
          </a:p>
        </p:txBody>
      </p:sp>
      <p:sp>
        <p:nvSpPr>
          <p:cNvPr id="140290" name="标题 140289"/>
          <p:cNvSpPr>
            <a:spLocks noGrp="1"/>
          </p:cNvSpPr>
          <p:nvPr/>
        </p:nvSpPr>
        <p:spPr>
          <a:xfrm>
            <a:off x="323850" y="908050"/>
            <a:ext cx="8362315" cy="6858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lnSpc>
                <a:spcPct val="115000"/>
              </a:lnSpc>
            </a:pPr>
            <a:r>
              <a:rPr lang="zh-CN" altLang="en-US" sz="3200"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rPr>
              <a:t>总结：场效应管的分类</a:t>
            </a:r>
            <a:br>
              <a:rPr lang="zh-CN" altLang="en-US" sz="3200"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rPr>
            </a:br>
            <a:r>
              <a:rPr lang="en-US" altLang="zh-CN" sz="3200"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rPr>
              <a:t>        </a:t>
            </a:r>
            <a:r>
              <a:rPr lang="zh-CN" altLang="en-US" sz="2800" b="1" dirty="0">
                <a:solidFill>
                  <a:schemeClr val="tx1"/>
                </a:solidFill>
                <a:latin typeface="Times New Roman" panose="02020603050405020304" pitchFamily="18" charset="0"/>
                <a:cs typeface="Times New Roman" panose="02020603050405020304" pitchFamily="18" charset="0"/>
              </a:rPr>
              <a:t>工作在恒流区时</a:t>
            </a:r>
            <a:r>
              <a:rPr lang="en-US" altLang="zh-CN" sz="2800" b="1" dirty="0">
                <a:solidFill>
                  <a:schemeClr val="tx1"/>
                </a:solidFill>
                <a:latin typeface="Times New Roman" panose="02020603050405020304" pitchFamily="18" charset="0"/>
                <a:cs typeface="Times New Roman" panose="02020603050405020304" pitchFamily="18" charset="0"/>
              </a:rPr>
              <a:t> </a:t>
            </a:r>
            <a:r>
              <a:rPr lang="en-US" altLang="zh-CN" sz="2800" b="1">
                <a:solidFill>
                  <a:schemeClr val="tx1"/>
                </a:solidFill>
                <a:latin typeface="Times New Roman" panose="02020603050405020304" pitchFamily="18" charset="0"/>
                <a:cs typeface="Times New Roman" panose="02020603050405020304" pitchFamily="18" charset="0"/>
              </a:rPr>
              <a:t>G</a:t>
            </a:r>
            <a:r>
              <a:rPr lang="en-US" altLang="zh-CN" sz="2800" b="1">
                <a:solidFill>
                  <a:schemeClr val="tx1"/>
                </a:solidFill>
                <a:latin typeface="Times New Roman" panose="02020603050405020304" pitchFamily="18" charset="0"/>
                <a:cs typeface="Times New Roman" panose="02020603050405020304" pitchFamily="18" charset="0"/>
              </a:rPr>
              <a:t>-S</a:t>
            </a:r>
            <a:r>
              <a:rPr lang="zh-CN" altLang="en-US" sz="2800" b="1">
                <a:solidFill>
                  <a:schemeClr val="tx1"/>
                </a:solidFill>
                <a:latin typeface="Times New Roman" panose="02020603050405020304" pitchFamily="18" charset="0"/>
                <a:cs typeface="Times New Roman" panose="02020603050405020304" pitchFamily="18" charset="0"/>
              </a:rPr>
              <a:t>、</a:t>
            </a:r>
            <a:r>
              <a:rPr lang="en-US" altLang="zh-CN" sz="2800" b="1">
                <a:solidFill>
                  <a:schemeClr val="tx1"/>
                </a:solidFill>
                <a:latin typeface="Times New Roman" panose="02020603050405020304" pitchFamily="18" charset="0"/>
                <a:cs typeface="Times New Roman" panose="02020603050405020304" pitchFamily="18" charset="0"/>
              </a:rPr>
              <a:t>D</a:t>
            </a:r>
            <a:r>
              <a:rPr lang="en-US" altLang="zh-CN" sz="2800" b="1">
                <a:solidFill>
                  <a:schemeClr val="tx1"/>
                </a:solidFill>
                <a:latin typeface="Times New Roman" panose="02020603050405020304" pitchFamily="18" charset="0"/>
                <a:cs typeface="Times New Roman" panose="02020603050405020304" pitchFamily="18" charset="0"/>
              </a:rPr>
              <a:t>-S </a:t>
            </a:r>
            <a:r>
              <a:rPr lang="zh-CN" altLang="en-US" sz="2800" b="1" dirty="0">
                <a:solidFill>
                  <a:schemeClr val="tx1"/>
                </a:solidFill>
                <a:latin typeface="Times New Roman" panose="02020603050405020304" pitchFamily="18" charset="0"/>
                <a:cs typeface="Times New Roman" panose="02020603050405020304" pitchFamily="18" charset="0"/>
              </a:rPr>
              <a:t>间的电压极性</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140291" name="对象 140290"/>
          <p:cNvGraphicFramePr/>
          <p:nvPr/>
        </p:nvGraphicFramePr>
        <p:xfrm>
          <a:off x="4513263" y="3636963"/>
          <a:ext cx="112712" cy="214312"/>
        </p:xfrm>
        <a:graphic>
          <a:graphicData uri="http://schemas.openxmlformats.org/presentationml/2006/ole">
            <mc:AlternateContent xmlns:mc="http://schemas.openxmlformats.org/markup-compatibility/2006">
              <mc:Choice xmlns:v="urn:schemas-microsoft-com:vml" Requires="v">
                <p:oleObj spid="_x0000_s3214" name="" r:id="rId1" imgW="114300" imgH="215265" progId="Equation.3">
                  <p:embed/>
                </p:oleObj>
              </mc:Choice>
              <mc:Fallback>
                <p:oleObj name="" r:id="rId1" imgW="114300" imgH="215265" progId="Equation.3">
                  <p:embed/>
                  <p:pic>
                    <p:nvPicPr>
                      <p:cNvPr id="0" name="图片 3213"/>
                      <p:cNvPicPr/>
                      <p:nvPr/>
                    </p:nvPicPr>
                    <p:blipFill>
                      <a:blip r:embed="rId2"/>
                      <a:stretch>
                        <a:fillRect/>
                      </a:stretch>
                    </p:blipFill>
                    <p:spPr>
                      <a:xfrm>
                        <a:off x="4513263" y="3636963"/>
                        <a:ext cx="112712" cy="214312"/>
                      </a:xfrm>
                      <a:prstGeom prst="rect">
                        <a:avLst/>
                      </a:prstGeom>
                      <a:noFill/>
                      <a:ln w="38100">
                        <a:noFill/>
                        <a:miter/>
                      </a:ln>
                    </p:spPr>
                  </p:pic>
                </p:oleObj>
              </mc:Fallback>
            </mc:AlternateContent>
          </a:graphicData>
        </a:graphic>
      </p:graphicFrame>
      <p:sp>
        <p:nvSpPr>
          <p:cNvPr id="140293" name="文本框 140292"/>
          <p:cNvSpPr txBox="1"/>
          <p:nvPr/>
        </p:nvSpPr>
        <p:spPr>
          <a:xfrm>
            <a:off x="997903" y="5264468"/>
            <a:ext cx="7467600" cy="1346835"/>
          </a:xfrm>
          <a:prstGeom prst="rect">
            <a:avLst/>
          </a:prstGeom>
          <a:noFill/>
          <a:ln w="9525">
            <a:noFill/>
          </a:ln>
        </p:spPr>
        <p:txBody>
          <a:bodyPr>
            <a:spAutoFit/>
          </a:bodyPr>
          <a:p>
            <a:pPr algn="l">
              <a:spcBef>
                <a:spcPct val="20000"/>
              </a:spcBef>
            </a:pPr>
            <a:r>
              <a:rPr lang="en-US" altLang="zh-CN" b="1" i="1" dirty="0">
                <a:solidFill>
                  <a:srgbClr val="007032"/>
                </a:solidFill>
                <a:effectLst>
                  <a:outerShdw blurRad="38100" dist="38100" dir="2700000" algn="tl">
                    <a:srgbClr val="000000">
                      <a:alpha val="43137"/>
                    </a:srgbClr>
                  </a:outerShdw>
                </a:effectLst>
                <a:sym typeface="+mn-ea"/>
              </a:rPr>
              <a:t>V</a:t>
            </a:r>
            <a:r>
              <a:rPr lang="en-US" altLang="zh-CN" b="1" baseline="-25000" dirty="0">
                <a:solidFill>
                  <a:srgbClr val="007032"/>
                </a:solidFill>
                <a:effectLst>
                  <a:outerShdw blurRad="38100" dist="38100" dir="2700000" algn="tl">
                    <a:srgbClr val="000000">
                      <a:alpha val="43137"/>
                    </a:srgbClr>
                  </a:outerShdw>
                </a:effectLst>
                <a:sym typeface="+mn-ea"/>
              </a:rPr>
              <a:t>GS</a:t>
            </a:r>
            <a:r>
              <a:rPr lang="en-US" altLang="zh-CN" b="1" baseline="-25000" dirty="0">
                <a:solidFill>
                  <a:srgbClr val="0000FF"/>
                </a:solidFill>
                <a:sym typeface="+mn-ea"/>
              </a:rPr>
              <a:t> </a:t>
            </a:r>
            <a:r>
              <a:rPr lang="en-US" altLang="zh-CN" sz="2400">
                <a:cs typeface="Times New Roman" panose="02020603050405020304" pitchFamily="18" charset="0"/>
              </a:rPr>
              <a:t>= 0</a:t>
            </a:r>
            <a:r>
              <a:rPr lang="zh-CN" altLang="en-US" sz="2400" dirty="0">
                <a:cs typeface="Times New Roman" panose="02020603050405020304" pitchFamily="18" charset="0"/>
              </a:rPr>
              <a:t>可工作在恒流区的场效应管有哪几种？ </a:t>
            </a:r>
            <a:endParaRPr lang="zh-CN" altLang="en-US" sz="2400" dirty="0">
              <a:cs typeface="Times New Roman" panose="02020603050405020304" pitchFamily="18" charset="0"/>
            </a:endParaRPr>
          </a:p>
          <a:p>
            <a:pPr algn="l">
              <a:spcBef>
                <a:spcPct val="20000"/>
              </a:spcBef>
            </a:pPr>
            <a:r>
              <a:rPr lang="en-US" altLang="zh-CN" b="1" i="1" dirty="0">
                <a:solidFill>
                  <a:srgbClr val="007032"/>
                </a:solidFill>
                <a:effectLst>
                  <a:outerShdw blurRad="38100" dist="38100" dir="2700000" algn="tl">
                    <a:srgbClr val="000000">
                      <a:alpha val="43137"/>
                    </a:srgbClr>
                  </a:outerShdw>
                </a:effectLst>
                <a:sym typeface="+mn-ea"/>
              </a:rPr>
              <a:t>V</a:t>
            </a:r>
            <a:r>
              <a:rPr lang="en-US" altLang="zh-CN" b="1" baseline="-25000" dirty="0">
                <a:solidFill>
                  <a:srgbClr val="007032"/>
                </a:solidFill>
                <a:effectLst>
                  <a:outerShdw blurRad="38100" dist="38100" dir="2700000" algn="tl">
                    <a:srgbClr val="000000">
                      <a:alpha val="43137"/>
                    </a:srgbClr>
                  </a:outerShdw>
                </a:effectLst>
                <a:sym typeface="+mn-ea"/>
              </a:rPr>
              <a:t>GS</a:t>
            </a:r>
            <a:r>
              <a:rPr lang="zh-CN" altLang="en-US" sz="2400">
                <a:cs typeface="Times New Roman" panose="02020603050405020304" pitchFamily="18" charset="0"/>
              </a:rPr>
              <a:t>＞</a:t>
            </a:r>
            <a:r>
              <a:rPr lang="en-US" altLang="zh-CN" sz="2400">
                <a:cs typeface="Times New Roman" panose="02020603050405020304" pitchFamily="18" charset="0"/>
              </a:rPr>
              <a:t>0</a:t>
            </a:r>
            <a:r>
              <a:rPr lang="zh-CN" altLang="en-US" sz="2400" dirty="0">
                <a:cs typeface="Times New Roman" panose="02020603050405020304" pitchFamily="18" charset="0"/>
              </a:rPr>
              <a:t>才可能工作在恒流区的场效应管有哪几种？ </a:t>
            </a:r>
            <a:endParaRPr lang="zh-CN" altLang="en-US" sz="2400" dirty="0">
              <a:cs typeface="Times New Roman" panose="02020603050405020304" pitchFamily="18" charset="0"/>
            </a:endParaRPr>
          </a:p>
          <a:p>
            <a:pPr algn="l">
              <a:spcBef>
                <a:spcPct val="20000"/>
              </a:spcBef>
            </a:pPr>
            <a:r>
              <a:rPr lang="en-US" altLang="zh-CN" b="1" i="1" dirty="0">
                <a:solidFill>
                  <a:srgbClr val="007032"/>
                </a:solidFill>
                <a:effectLst>
                  <a:outerShdw blurRad="38100" dist="38100" dir="2700000" algn="tl">
                    <a:srgbClr val="000000">
                      <a:alpha val="43137"/>
                    </a:srgbClr>
                  </a:outerShdw>
                </a:effectLst>
                <a:sym typeface="+mn-ea"/>
              </a:rPr>
              <a:t>V</a:t>
            </a:r>
            <a:r>
              <a:rPr lang="en-US" altLang="zh-CN" b="1" baseline="-25000" dirty="0">
                <a:solidFill>
                  <a:srgbClr val="007032"/>
                </a:solidFill>
                <a:effectLst>
                  <a:outerShdw blurRad="38100" dist="38100" dir="2700000" algn="tl">
                    <a:srgbClr val="000000">
                      <a:alpha val="43137"/>
                    </a:srgbClr>
                  </a:outerShdw>
                </a:effectLst>
                <a:sym typeface="+mn-ea"/>
              </a:rPr>
              <a:t>GS</a:t>
            </a:r>
            <a:r>
              <a:rPr lang="zh-CN" altLang="en-US" sz="2400">
                <a:cs typeface="Times New Roman" panose="02020603050405020304" pitchFamily="18" charset="0"/>
              </a:rPr>
              <a:t>＜</a:t>
            </a:r>
            <a:r>
              <a:rPr lang="en-US" altLang="zh-CN" sz="2400">
                <a:cs typeface="Times New Roman" panose="02020603050405020304" pitchFamily="18" charset="0"/>
              </a:rPr>
              <a:t>0</a:t>
            </a:r>
            <a:r>
              <a:rPr lang="zh-CN" altLang="en-US" sz="2400" dirty="0">
                <a:cs typeface="Times New Roman" panose="02020603050405020304" pitchFamily="18" charset="0"/>
              </a:rPr>
              <a:t>才可能工作在恒流区的场效应管有哪几种？ </a:t>
            </a:r>
            <a:endParaRPr lang="zh-CN" altLang="en-US" sz="2400" dirty="0">
              <a:cs typeface="Times New Roman" panose="02020603050405020304" pitchFamily="18" charset="0"/>
            </a:endParaRPr>
          </a:p>
        </p:txBody>
      </p:sp>
      <p:graphicFrame>
        <p:nvGraphicFramePr>
          <p:cNvPr id="5" name="Object 3"/>
          <p:cNvGraphicFramePr>
            <a:graphicFrameLocks noChangeAspect="1"/>
          </p:cNvGraphicFramePr>
          <p:nvPr/>
        </p:nvGraphicFramePr>
        <p:xfrm>
          <a:off x="397510" y="1772762"/>
          <a:ext cx="8537575" cy="3474720"/>
        </p:xfrm>
        <a:graphic>
          <a:graphicData uri="http://schemas.openxmlformats.org/presentationml/2006/ole">
            <mc:AlternateContent xmlns:mc="http://schemas.openxmlformats.org/markup-compatibility/2006">
              <mc:Choice xmlns:v="urn:schemas-microsoft-com:vml" Requires="v">
                <p:oleObj spid="_x0000_s6" name="" r:id="rId3" imgW="3873500" imgH="1574800" progId="Equation.DSMT4">
                  <p:embed/>
                </p:oleObj>
              </mc:Choice>
              <mc:Fallback>
                <p:oleObj name="" r:id="rId3" imgW="3873500" imgH="1574800" progId="Equation.DSMT4">
                  <p:embed/>
                  <p:pic>
                    <p:nvPicPr>
                      <p:cNvPr id="0" name="图片 3089"/>
                      <p:cNvPicPr/>
                      <p:nvPr/>
                    </p:nvPicPr>
                    <p:blipFill>
                      <a:blip r:embed="rId4"/>
                      <a:stretch>
                        <a:fillRect/>
                      </a:stretch>
                    </p:blipFill>
                    <p:spPr>
                      <a:xfrm>
                        <a:off x="397510" y="1772762"/>
                        <a:ext cx="8537575" cy="3474720"/>
                      </a:xfrm>
                      <a:prstGeom prst="rect">
                        <a:avLst/>
                      </a:prstGeom>
                      <a:solidFill>
                        <a:srgbClr val="CCECFF"/>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0293">
                                            <p:txEl>
                                              <p:charRg st="0" end="24"/>
                                            </p:txEl>
                                          </p:spTgt>
                                        </p:tgtEl>
                                        <p:attrNameLst>
                                          <p:attrName>style.visibility</p:attrName>
                                        </p:attrNameLst>
                                      </p:cBhvr>
                                      <p:to>
                                        <p:strVal val="visible"/>
                                      </p:to>
                                    </p:set>
                                    <p:animEffect transition="in" filter="wipe(left)">
                                      <p:cBhvr>
                                        <p:cTn id="12" dur="500"/>
                                        <p:tgtEl>
                                          <p:spTgt spid="140293">
                                            <p:txEl>
                                              <p:charRg st="0" end="2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0293">
                                            <p:txEl>
                                              <p:charRg st="24" end="50"/>
                                            </p:txEl>
                                          </p:spTgt>
                                        </p:tgtEl>
                                        <p:attrNameLst>
                                          <p:attrName>style.visibility</p:attrName>
                                        </p:attrNameLst>
                                      </p:cBhvr>
                                      <p:to>
                                        <p:strVal val="visible"/>
                                      </p:to>
                                    </p:set>
                                    <p:animEffect transition="in" filter="wipe(left)">
                                      <p:cBhvr>
                                        <p:cTn id="17" dur="500"/>
                                        <p:tgtEl>
                                          <p:spTgt spid="140293">
                                            <p:txEl>
                                              <p:charRg st="24" end="5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0293">
                                            <p:txEl>
                                              <p:charRg st="50" end="76"/>
                                            </p:txEl>
                                          </p:spTgt>
                                        </p:tgtEl>
                                        <p:attrNameLst>
                                          <p:attrName>style.visibility</p:attrName>
                                        </p:attrNameLst>
                                      </p:cBhvr>
                                      <p:to>
                                        <p:strVal val="visible"/>
                                      </p:to>
                                    </p:set>
                                    <p:animEffect transition="in" filter="wipe(left)">
                                      <p:cBhvr>
                                        <p:cTn id="22" dur="500"/>
                                        <p:tgtEl>
                                          <p:spTgt spid="140293">
                                            <p:txEl>
                                              <p:charRg st="50" end="7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3" grpId="0" uiExpand="1"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074"/>
          <p:cNvSpPr txBox="1">
            <a:spLocks noChangeArrowheads="1"/>
          </p:cNvSpPr>
          <p:nvPr/>
        </p:nvSpPr>
        <p:spPr bwMode="auto">
          <a:xfrm>
            <a:off x="191835" y="806540"/>
            <a:ext cx="7188477" cy="5835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buClrTx/>
              <a:buSzTx/>
              <a:buFontTx/>
            </a:pPr>
            <a:r>
              <a:rPr lang="en-US" altLang="zh-CN" sz="2800" b="1" dirty="0" smtClean="0">
                <a:solidFill>
                  <a:srgbClr val="FF0000"/>
                </a:solidFill>
              </a:rPr>
              <a:t>1.5.4 </a:t>
            </a:r>
            <a:r>
              <a:rPr lang="zh-CN" altLang="en-US" sz="3200" dirty="0" smtClean="0">
                <a:solidFill>
                  <a:srgbClr val="FF0000"/>
                </a:solidFill>
                <a:latin typeface="黑体" panose="02010609060101010101" pitchFamily="49" charset="-122"/>
                <a:ea typeface="黑体" panose="02010609060101010101" pitchFamily="49" charset="-122"/>
              </a:rPr>
              <a:t>场效应管</a:t>
            </a:r>
            <a:r>
              <a:rPr lang="zh-CN" altLang="en-US" sz="3200" dirty="0" smtClean="0">
                <a:solidFill>
                  <a:srgbClr val="FF0000"/>
                </a:solidFill>
                <a:latin typeface="黑体" panose="02010609060101010101" pitchFamily="49" charset="-122"/>
                <a:ea typeface="黑体" panose="02010609060101010101" pitchFamily="49" charset="-122"/>
              </a:rPr>
              <a:t>的参数和型号</a:t>
            </a:r>
            <a:endParaRPr lang="zh-CN" altLang="en-US" sz="3200" dirty="0" smtClean="0">
              <a:solidFill>
                <a:srgbClr val="FF0000"/>
              </a:solidFill>
              <a:latin typeface="黑体" panose="02010609060101010101" pitchFamily="49" charset="-122"/>
              <a:ea typeface="黑体" panose="02010609060101010101" pitchFamily="49" charset="-122"/>
            </a:endParaRPr>
          </a:p>
        </p:txBody>
      </p:sp>
      <p:sp>
        <p:nvSpPr>
          <p:cNvPr id="3" name="Rectangle 8"/>
          <p:cNvSpPr txBox="1">
            <a:spLocks noChangeArrowheads="1"/>
          </p:cNvSpPr>
          <p:nvPr/>
        </p:nvSpPr>
        <p:spPr bwMode="auto">
          <a:xfrm>
            <a:off x="323215" y="1484630"/>
            <a:ext cx="8534400" cy="2049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215900" algn="l" rtl="0" eaLnBrk="1" fontAlgn="base" latinLnBrk="0" hangingPunct="1">
              <a:lnSpc>
                <a:spcPct val="110000"/>
              </a:lnSpc>
              <a:spcBef>
                <a:spcPct val="20000"/>
              </a:spcBef>
              <a:buClrTx/>
              <a:buSzTx/>
              <a:buFontTx/>
              <a:buNone/>
            </a:pPr>
            <a:r>
              <a:rPr kumimoji="1" lang="zh-CN" altLang="en-US" i="0" u="sng" strike="noStrike" kern="1200" cap="none" spc="0" normalizeH="0" baseline="0" dirty="0" smtClean="0">
                <a:solidFill>
                  <a:srgbClr val="0000FF"/>
                </a:solidFill>
                <a:latin typeface="黑体" panose="02010609060101010101" pitchFamily="49" charset="-122"/>
                <a:ea typeface="黑体" panose="02010609060101010101" pitchFamily="49" charset="-122"/>
              </a:rPr>
              <a:t>(1) 场效应管的参数</a:t>
            </a:r>
            <a:endParaRPr kumimoji="1" lang="zh-CN" altLang="en-US" b="0" i="0" u="sng" strike="noStrike" kern="1200" cap="none" spc="0" normalizeH="0" baseline="0" dirty="0" smtClean="0">
              <a:solidFill>
                <a:srgbClr val="0000FF"/>
              </a:solidFill>
              <a:latin typeface="黑体" panose="02010609060101010101" pitchFamily="49" charset="-122"/>
              <a:ea typeface="黑体" panose="02010609060101010101" pitchFamily="49" charset="-122"/>
            </a:endParaRPr>
          </a:p>
          <a:p>
            <a:pPr marL="342900" marR="0" lvl="0" indent="-342900" algn="l" defTabSz="914400" rtl="0" eaLnBrk="1" fontAlgn="base" latinLnBrk="0" hangingPunct="1">
              <a:lnSpc>
                <a:spcPct val="100000"/>
              </a:lnSpc>
              <a:spcBef>
                <a:spcPct val="20000"/>
              </a:spcBef>
              <a:spcAft>
                <a:spcPct val="0"/>
              </a:spcAft>
              <a:buClr>
                <a:srgbClr val="FF9966"/>
              </a:buClr>
              <a:buSzPct val="50000"/>
              <a:buFont typeface="Monotype Sorts" pitchFamily="2" charset="2"/>
              <a:buNone/>
              <a:defRPr/>
            </a:pPr>
            <a:r>
              <a:rPr kumimoji="1" lang="zh-CN" altLang="en-US"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a:t>
            </a:r>
            <a:r>
              <a:rPr kumimoji="1" lang="zh-CN" altLang="en-US" sz="2400" b="1" i="0" u="none" strike="noStrike" kern="1200" cap="none" spc="0" normalizeH="0" baseline="0" noProof="0" dirty="0" smtClean="0">
                <a:ln>
                  <a:noFill/>
                </a:ln>
                <a:solidFill>
                  <a:srgbClr val="3333FF"/>
                </a:solidFill>
                <a:effectLst/>
                <a:uLnTx/>
                <a:uFillTx/>
                <a:latin typeface="Times New Roman" panose="02020603050405020304" pitchFamily="18" charset="0"/>
                <a:ea typeface="宋体" panose="02010600030101010101" pitchFamily="2" charset="-122"/>
              </a:rPr>
              <a:t> </a:t>
            </a:r>
            <a:r>
              <a:rPr kumimoji="1" lang="zh-CN" altLang="en-US" sz="2800" b="1" i="0" u="none" strike="noStrike" kern="1200" cap="none" spc="0" normalizeH="0" baseline="0" dirty="0">
                <a:solidFill>
                  <a:srgbClr val="FF6600"/>
                </a:solidFill>
                <a:latin typeface="宋体" panose="02010600030101010101" pitchFamily="2" charset="-122"/>
                <a:ea typeface="宋体" panose="02010600030101010101" pitchFamily="2" charset="-122"/>
              </a:rPr>
              <a:t>① 开启电压</a:t>
            </a:r>
            <a:r>
              <a:rPr kumimoji="1" lang="en-US" altLang="zh-CN" sz="2800" b="1" i="0" u="none" strike="noStrike" kern="1200" cap="none" spc="0" normalizeH="0" baseline="0" dirty="0">
                <a:solidFill>
                  <a:srgbClr val="FF6600"/>
                </a:solidFill>
                <a:latin typeface="宋体" panose="02010600030101010101" pitchFamily="2" charset="-122"/>
                <a:ea typeface="宋体" panose="02010600030101010101" pitchFamily="2" charset="-122"/>
              </a:rPr>
              <a:t> </a:t>
            </a:r>
            <a:r>
              <a:rPr kumimoji="1" lang="en-US" altLang="zh-CN" sz="2800" b="1" i="1" u="none" strike="noStrike" kern="1200" cap="none" spc="0" normalizeH="0" baseline="0" noProof="0" dirty="0" smtClean="0">
                <a:ln>
                  <a:noFill/>
                </a:ln>
                <a:solidFill>
                  <a:srgbClr val="3333FF"/>
                </a:solidFill>
                <a:effectLst/>
                <a:highlight>
                  <a:srgbClr val="FFFF00"/>
                </a:highlight>
                <a:uLnTx/>
                <a:uFillTx/>
                <a:latin typeface="Times New Roman" panose="02020603050405020304" pitchFamily="18" charset="0"/>
                <a:ea typeface="宋体" panose="02010600030101010101" pitchFamily="2" charset="-122"/>
              </a:rPr>
              <a:t>V </a:t>
            </a:r>
            <a:r>
              <a:rPr kumimoji="1" lang="en-US" altLang="zh-CN" sz="2800" b="1" i="0" u="none" strike="noStrike" kern="1200" cap="none" spc="0" normalizeH="0" baseline="-25000" noProof="0" dirty="0" smtClean="0">
                <a:ln>
                  <a:noFill/>
                </a:ln>
                <a:solidFill>
                  <a:srgbClr val="3333FF"/>
                </a:solidFill>
                <a:effectLst/>
                <a:highlight>
                  <a:srgbClr val="FFFF00"/>
                </a:highlight>
                <a:uLnTx/>
                <a:uFillTx/>
                <a:latin typeface="Times New Roman" panose="02020603050405020304" pitchFamily="18" charset="0"/>
                <a:ea typeface="宋体" panose="02010600030101010101" pitchFamily="2" charset="-122"/>
              </a:rPr>
              <a:t>GS(</a:t>
            </a:r>
            <a:r>
              <a:rPr kumimoji="1" lang="en-US" altLang="zh-CN" sz="2800" b="1" i="0" u="none" strike="noStrike" kern="1200" cap="none" spc="0" normalizeH="0" baseline="-25000" noProof="0" dirty="0" err="1" smtClean="0">
                <a:ln>
                  <a:noFill/>
                </a:ln>
                <a:solidFill>
                  <a:srgbClr val="3333FF"/>
                </a:solidFill>
                <a:effectLst/>
                <a:highlight>
                  <a:srgbClr val="FFFF00"/>
                </a:highlight>
                <a:uLnTx/>
                <a:uFillTx/>
                <a:latin typeface="Times New Roman" panose="02020603050405020304" pitchFamily="18" charset="0"/>
                <a:ea typeface="宋体" panose="02010600030101010101" pitchFamily="2" charset="-122"/>
              </a:rPr>
              <a:t>th</a:t>
            </a:r>
            <a:r>
              <a:rPr kumimoji="1" lang="en-US" altLang="zh-CN" sz="2800" b="1" i="0" u="none" strike="noStrike" kern="1200" cap="none" spc="0" normalizeH="0" baseline="-25000" noProof="0" dirty="0" smtClean="0">
                <a:ln>
                  <a:noFill/>
                </a:ln>
                <a:solidFill>
                  <a:srgbClr val="3333FF"/>
                </a:solidFill>
                <a:effectLst/>
                <a:highlight>
                  <a:srgbClr val="FFFF00"/>
                </a:highlight>
                <a:uLnTx/>
                <a:uFillTx/>
                <a:latin typeface="Times New Roman" panose="02020603050405020304" pitchFamily="18" charset="0"/>
                <a:ea typeface="宋体" panose="02010600030101010101" pitchFamily="2" charset="-122"/>
              </a:rPr>
              <a:t>)</a:t>
            </a:r>
            <a:r>
              <a:rPr lang="zh-CN" altLang="en-US" b="1" noProof="0" dirty="0" smtClean="0">
                <a:ln>
                  <a:noFill/>
                </a:ln>
                <a:solidFill>
                  <a:srgbClr val="3333FF"/>
                </a:solidFill>
                <a:effectLst/>
                <a:uLnTx/>
                <a:uFillTx/>
                <a:latin typeface="Times New Roman" panose="02020603050405020304" pitchFamily="18" charset="0"/>
                <a:ea typeface="宋体" panose="02010600030101010101" pitchFamily="2" charset="-122"/>
                <a:sym typeface="+mn-ea"/>
              </a:rPr>
              <a:t>（</a:t>
            </a:r>
            <a:r>
              <a:rPr kumimoji="1" lang="zh-CN" altLang="en-US" sz="2800" b="1" i="0" u="none" strike="noStrike" kern="1200" cap="none" spc="0" normalizeH="0" baseline="0" noProof="0" dirty="0" smtClean="0">
                <a:ln>
                  <a:noFill/>
                </a:ln>
                <a:solidFill>
                  <a:srgbClr val="3333FF"/>
                </a:solidFill>
                <a:effectLst/>
                <a:uLnTx/>
                <a:uFillTx/>
                <a:latin typeface="Times New Roman" panose="02020603050405020304" pitchFamily="18" charset="0"/>
                <a:ea typeface="宋体" panose="02010600030101010101" pitchFamily="2" charset="-122"/>
              </a:rPr>
              <a:t>或</a:t>
            </a:r>
            <a:r>
              <a:rPr kumimoji="1" lang="en-US" altLang="zh-CN" sz="2800" b="1" i="1" u="none" strike="noStrike" kern="1200" cap="none" spc="0" normalizeH="0" baseline="0" noProof="0" dirty="0" smtClean="0">
                <a:ln>
                  <a:noFill/>
                </a:ln>
                <a:solidFill>
                  <a:srgbClr val="3333FF"/>
                </a:solidFill>
                <a:effectLst/>
                <a:highlight>
                  <a:srgbClr val="FFFF00"/>
                </a:highlight>
                <a:uLnTx/>
                <a:uFillTx/>
                <a:latin typeface="Times New Roman" panose="02020603050405020304" pitchFamily="18" charset="0"/>
                <a:ea typeface="宋体" panose="02010600030101010101" pitchFamily="2" charset="-122"/>
              </a:rPr>
              <a:t>V </a:t>
            </a:r>
            <a:r>
              <a:rPr kumimoji="1" lang="en-US" altLang="zh-CN" sz="2800" b="1" i="0" u="none" strike="noStrike" kern="1200" cap="none" spc="0" normalizeH="0" baseline="-25000" noProof="0" dirty="0" smtClean="0">
                <a:ln>
                  <a:noFill/>
                </a:ln>
                <a:solidFill>
                  <a:srgbClr val="3333FF"/>
                </a:solidFill>
                <a:effectLst/>
                <a:highlight>
                  <a:srgbClr val="FFFF00"/>
                </a:highlight>
                <a:uLnTx/>
                <a:uFillTx/>
                <a:latin typeface="Times New Roman" panose="02020603050405020304" pitchFamily="18" charset="0"/>
                <a:ea typeface="宋体" panose="02010600030101010101" pitchFamily="2" charset="-122"/>
              </a:rPr>
              <a:t>T</a:t>
            </a:r>
            <a:r>
              <a:rPr kumimoji="1" lang="zh-CN" altLang="en-US" sz="2800" b="1" i="0" u="none" strike="noStrike" kern="1200" cap="none" spc="0" normalizeH="0" baseline="0" noProof="0" dirty="0" smtClean="0">
                <a:ln>
                  <a:noFill/>
                </a:ln>
                <a:solidFill>
                  <a:srgbClr val="3333FF"/>
                </a:solidFill>
                <a:effectLst/>
                <a:uLnTx/>
                <a:uFillTx/>
                <a:latin typeface="Times New Roman" panose="02020603050405020304" pitchFamily="18" charset="0"/>
                <a:ea typeface="宋体" panose="02010600030101010101" pitchFamily="2" charset="-122"/>
              </a:rPr>
              <a:t>）</a:t>
            </a:r>
            <a:endParaRPr kumimoji="1" lang="en-US" altLang="zh-CN" sz="2800" b="1"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
                <a:srgbClr val="FF9966"/>
              </a:buClr>
              <a:buSzPct val="50000"/>
              <a:buFont typeface="Monotype Sorts" pitchFamily="2" charset="2"/>
              <a:buNone/>
              <a:defRPr/>
            </a:pP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开启电压是</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MOS</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增强型管的参数，栅源电压小于</a:t>
            </a:r>
            <a:endPar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开启电压的绝对值, 场效应管不能导通。        </a:t>
            </a:r>
            <a:endParaRPr kumimoji="1" lang="zh-CN" altLang="en-US" sz="2400" b="0" i="0" u="none" strike="noStrike" kern="1200" cap="none" spc="0" normalizeH="0" baseline="0" noProof="0" dirty="0" smtClean="0">
              <a:ln>
                <a:noFill/>
              </a:ln>
              <a:solidFill>
                <a:srgbClr val="010000"/>
              </a:solidFill>
              <a:effectLst/>
              <a:uLnTx/>
              <a:uFillTx/>
              <a:latin typeface="Arial" panose="020B0604020202020204"/>
              <a:ea typeface="宋体" panose="02010600030101010101" pitchFamily="2" charset="-122"/>
            </a:endParaRPr>
          </a:p>
        </p:txBody>
      </p:sp>
      <p:sp>
        <p:nvSpPr>
          <p:cNvPr id="4" name="Text Box 11"/>
          <p:cNvSpPr txBox="1">
            <a:spLocks noChangeArrowheads="1"/>
          </p:cNvSpPr>
          <p:nvPr/>
        </p:nvSpPr>
        <p:spPr bwMode="auto">
          <a:xfrm>
            <a:off x="399728" y="3706658"/>
            <a:ext cx="8458200" cy="164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latinLnBrk="0">
              <a:lnSpc>
                <a:spcPct val="120000"/>
              </a:lnSpc>
              <a:spcBef>
                <a:spcPct val="0"/>
              </a:spcBef>
              <a:buClrTx/>
              <a:buSzTx/>
              <a:buFontTx/>
              <a:buNone/>
            </a:pPr>
            <a:r>
              <a:rPr lang="zh-CN" altLang="en-US" dirty="0">
                <a:solidFill>
                  <a:srgbClr val="3333FF"/>
                </a:solidFill>
                <a:latin typeface="Times New Roman" panose="02020603050405020304" pitchFamily="18" charset="0"/>
              </a:rPr>
              <a:t>       </a:t>
            </a:r>
            <a:r>
              <a:rPr lang="zh-CN" altLang="en-US" b="1" dirty="0">
                <a:solidFill>
                  <a:srgbClr val="FF6600"/>
                </a:solidFill>
                <a:latin typeface="宋体" panose="02010600030101010101" pitchFamily="2" charset="-122"/>
              </a:rPr>
              <a:t>② 夹断电压</a:t>
            </a:r>
            <a:r>
              <a:rPr lang="en-US" altLang="zh-CN" b="1" dirty="0">
                <a:solidFill>
                  <a:srgbClr val="FF6600"/>
                </a:solidFill>
                <a:latin typeface="宋体" panose="02010600030101010101" pitchFamily="2" charset="-122"/>
              </a:rPr>
              <a:t> </a:t>
            </a:r>
            <a:r>
              <a:rPr lang="en-US" altLang="zh-CN" b="1" i="1" dirty="0">
                <a:solidFill>
                  <a:srgbClr val="3333FF"/>
                </a:solidFill>
                <a:highlight>
                  <a:srgbClr val="00FFFF"/>
                </a:highlight>
                <a:latin typeface="Times New Roman" panose="02020603050405020304" pitchFamily="18" charset="0"/>
              </a:rPr>
              <a:t>V </a:t>
            </a:r>
            <a:r>
              <a:rPr lang="en-US" altLang="zh-CN" b="1" baseline="-25000" dirty="0">
                <a:solidFill>
                  <a:srgbClr val="3333FF"/>
                </a:solidFill>
                <a:highlight>
                  <a:srgbClr val="00FFFF"/>
                </a:highlight>
                <a:latin typeface="Times New Roman" panose="02020603050405020304" pitchFamily="18" charset="0"/>
              </a:rPr>
              <a:t>GS(off)</a:t>
            </a:r>
            <a:r>
              <a:rPr lang="zh-CN" altLang="en-US" b="1" noProof="0" dirty="0" smtClean="0">
                <a:ln>
                  <a:noFill/>
                </a:ln>
                <a:solidFill>
                  <a:srgbClr val="3333FF"/>
                </a:solidFill>
                <a:effectLst/>
                <a:uLnTx/>
                <a:uFillTx/>
                <a:latin typeface="Times New Roman" panose="02020603050405020304" pitchFamily="18" charset="0"/>
                <a:sym typeface="+mn-ea"/>
              </a:rPr>
              <a:t>（</a:t>
            </a:r>
            <a:r>
              <a:rPr lang="zh-CN" altLang="en-US" b="1" dirty="0">
                <a:solidFill>
                  <a:srgbClr val="3333FF"/>
                </a:solidFill>
                <a:latin typeface="Times New Roman" panose="02020603050405020304" pitchFamily="18" charset="0"/>
              </a:rPr>
              <a:t>或</a:t>
            </a:r>
            <a:r>
              <a:rPr lang="en-US" altLang="zh-CN" b="1" i="1" dirty="0">
                <a:solidFill>
                  <a:srgbClr val="3333FF"/>
                </a:solidFill>
                <a:highlight>
                  <a:srgbClr val="00FFFF"/>
                </a:highlight>
                <a:latin typeface="Times New Roman" panose="02020603050405020304" pitchFamily="18" charset="0"/>
              </a:rPr>
              <a:t>V </a:t>
            </a:r>
            <a:r>
              <a:rPr lang="en-US" altLang="zh-CN" b="1" baseline="-25000" dirty="0">
                <a:solidFill>
                  <a:srgbClr val="3333FF"/>
                </a:solidFill>
                <a:highlight>
                  <a:srgbClr val="00FFFF"/>
                </a:highlight>
                <a:latin typeface="Times New Roman" panose="02020603050405020304" pitchFamily="18" charset="0"/>
              </a:rPr>
              <a:t>P</a:t>
            </a:r>
            <a:r>
              <a:rPr lang="zh-CN" altLang="en-US" b="1" noProof="0" dirty="0" smtClean="0">
                <a:ln>
                  <a:noFill/>
                </a:ln>
                <a:solidFill>
                  <a:srgbClr val="3333FF"/>
                </a:solidFill>
                <a:effectLst/>
                <a:uLnTx/>
                <a:uFillTx/>
                <a:latin typeface="Times New Roman" panose="02020603050405020304" pitchFamily="18" charset="0"/>
                <a:sym typeface="+mn-ea"/>
              </a:rPr>
              <a:t>）</a:t>
            </a:r>
            <a:endParaRPr lang="zh-CN" altLang="en-US" b="1" noProof="0" dirty="0" smtClean="0">
              <a:ln>
                <a:noFill/>
              </a:ln>
              <a:solidFill>
                <a:srgbClr val="3333FF"/>
              </a:solidFill>
              <a:effectLst/>
              <a:uLnTx/>
              <a:uFillTx/>
              <a:latin typeface="Times New Roman" panose="02020603050405020304" pitchFamily="18" charset="0"/>
              <a:sym typeface="+mn-ea"/>
            </a:endParaRPr>
          </a:p>
          <a:p>
            <a:pPr latinLnBrk="0">
              <a:lnSpc>
                <a:spcPct val="120000"/>
              </a:lnSpc>
              <a:spcBef>
                <a:spcPct val="0"/>
              </a:spcBef>
              <a:buClrTx/>
              <a:buSzTx/>
              <a:buFontTx/>
              <a:buNone/>
            </a:pPr>
            <a:r>
              <a:rPr lang="en-US" altLang="zh-CN" dirty="0">
                <a:solidFill>
                  <a:srgbClr val="010000"/>
                </a:solidFill>
                <a:latin typeface="Times New Roman" panose="02020603050405020304" pitchFamily="18" charset="0"/>
              </a:rPr>
              <a:t>       </a:t>
            </a:r>
            <a:r>
              <a:rPr lang="zh-CN" altLang="en-US" dirty="0">
                <a:solidFill>
                  <a:srgbClr val="010000"/>
                </a:solidFill>
                <a:latin typeface="Times New Roman" panose="02020603050405020304" pitchFamily="18" charset="0"/>
              </a:rPr>
              <a:t>夹断电压是耗尽型</a:t>
            </a:r>
            <a:r>
              <a:rPr lang="en-US" altLang="zh-CN" dirty="0">
                <a:solidFill>
                  <a:srgbClr val="010000"/>
                </a:solidFill>
                <a:latin typeface="Times New Roman" panose="02020603050405020304" pitchFamily="18" charset="0"/>
              </a:rPr>
              <a:t>FET</a:t>
            </a:r>
            <a:r>
              <a:rPr lang="zh-CN" altLang="en-US" dirty="0">
                <a:solidFill>
                  <a:srgbClr val="010000"/>
                </a:solidFill>
                <a:latin typeface="Times New Roman" panose="02020603050405020304" pitchFamily="18" charset="0"/>
              </a:rPr>
              <a:t>的参数，当</a:t>
            </a:r>
            <a:r>
              <a:rPr lang="en-US" altLang="zh-CN"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dirty="0">
                <a:solidFill>
                  <a:srgbClr val="010000"/>
                </a:solidFill>
                <a:latin typeface="Times New Roman" panose="02020603050405020304" pitchFamily="18" charset="0"/>
              </a:rPr>
              <a:t>=</a:t>
            </a:r>
            <a:r>
              <a:rPr lang="en-US" altLang="zh-CN" b="1" i="1" dirty="0">
                <a:solidFill>
                  <a:srgbClr val="3333FF"/>
                </a:solidFill>
                <a:highlight>
                  <a:srgbClr val="00FFFF"/>
                </a:highlight>
                <a:latin typeface="Times New Roman" panose="02020603050405020304" pitchFamily="18" charset="0"/>
                <a:sym typeface="+mn-ea"/>
              </a:rPr>
              <a:t>V </a:t>
            </a:r>
            <a:r>
              <a:rPr lang="en-US" altLang="zh-CN" b="1" baseline="-25000" dirty="0">
                <a:solidFill>
                  <a:srgbClr val="3333FF"/>
                </a:solidFill>
                <a:highlight>
                  <a:srgbClr val="00FFFF"/>
                </a:highlight>
                <a:latin typeface="Times New Roman" panose="02020603050405020304" pitchFamily="18" charset="0"/>
                <a:sym typeface="+mn-ea"/>
              </a:rPr>
              <a:t>GS(off)</a:t>
            </a:r>
            <a:r>
              <a:rPr lang="zh-CN" altLang="en-US" dirty="0">
                <a:solidFill>
                  <a:srgbClr val="010000"/>
                </a:solidFill>
                <a:latin typeface="Times New Roman" panose="02020603050405020304" pitchFamily="18" charset="0"/>
              </a:rPr>
              <a:t>时,漏极电流为零。</a:t>
            </a:r>
            <a:endParaRPr lang="zh-CN" altLang="en-US" sz="2400" dirty="0">
              <a:solidFill>
                <a:srgbClr val="009999"/>
              </a:solidFill>
              <a:latin typeface="Times New Roman" panose="02020603050405020304" pitchFamily="18" charset="0"/>
            </a:endParaRPr>
          </a:p>
        </p:txBody>
      </p:sp>
      <p:sp>
        <p:nvSpPr>
          <p:cNvPr id="7" name="灯片编号占位符 6"/>
          <p:cNvSpPr>
            <a:spLocks noGrp="1"/>
          </p:cNvSpPr>
          <p:nvPr>
            <p:ph type="sldNum" sz="quarter" idx="12"/>
          </p:nvPr>
        </p:nvSpPr>
        <p:spPr/>
        <p:txBody>
          <a:bodyPr/>
          <a:p>
            <a:fld id="{9A0DB2DC-4C9A-4742-B13C-FB6460FD3503}" type="slidenum">
              <a:rPr lang="zh-CN" altLang="en-US" dirty="0"/>
            </a:fld>
            <a:endParaRPr lang="zh-CN" altLang="en-US" dirty="0"/>
          </a:p>
        </p:txBody>
      </p:sp>
      <p:sp>
        <p:nvSpPr>
          <p:cNvPr id="6" name="Text Box 12"/>
          <p:cNvSpPr txBox="1">
            <a:spLocks noChangeArrowheads="1"/>
          </p:cNvSpPr>
          <p:nvPr/>
        </p:nvSpPr>
        <p:spPr bwMode="auto">
          <a:xfrm>
            <a:off x="323215" y="5300980"/>
            <a:ext cx="9245600" cy="1124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latinLnBrk="0">
              <a:lnSpc>
                <a:spcPct val="120000"/>
              </a:lnSpc>
              <a:spcBef>
                <a:spcPct val="0"/>
              </a:spcBef>
              <a:buClrTx/>
              <a:buSzTx/>
              <a:buFontTx/>
              <a:buNone/>
            </a:pPr>
            <a:r>
              <a:rPr lang="zh-CN" altLang="en-US" dirty="0">
                <a:solidFill>
                  <a:srgbClr val="3333FF"/>
                </a:solidFill>
                <a:latin typeface="Times New Roman" panose="02020603050405020304" pitchFamily="18" charset="0"/>
              </a:rPr>
              <a:t>        </a:t>
            </a:r>
            <a:r>
              <a:rPr lang="zh-CN" altLang="en-US" b="1" dirty="0">
                <a:solidFill>
                  <a:srgbClr val="FF6600"/>
                </a:solidFill>
                <a:latin typeface="宋体" panose="02010600030101010101" pitchFamily="2" charset="-122"/>
              </a:rPr>
              <a:t>③ 饱和漏极电流</a:t>
            </a:r>
            <a:r>
              <a:rPr lang="en-US" altLang="zh-CN" b="1" dirty="0">
                <a:solidFill>
                  <a:srgbClr val="FF6600"/>
                </a:solidFill>
                <a:latin typeface="宋体" panose="02010600030101010101" pitchFamily="2" charset="-122"/>
              </a:rPr>
              <a:t> </a:t>
            </a:r>
            <a:r>
              <a:rPr lang="en-US" altLang="zh-CN" b="1" i="1" dirty="0">
                <a:solidFill>
                  <a:srgbClr val="3333FF"/>
                </a:solidFill>
                <a:latin typeface="Times New Roman" panose="02020603050405020304" pitchFamily="18" charset="0"/>
              </a:rPr>
              <a:t>I</a:t>
            </a:r>
            <a:r>
              <a:rPr lang="en-US" altLang="zh-CN" b="1" baseline="-25000" dirty="0">
                <a:solidFill>
                  <a:srgbClr val="3333FF"/>
                </a:solidFill>
                <a:latin typeface="Times New Roman" panose="02020603050405020304" pitchFamily="18" charset="0"/>
              </a:rPr>
              <a:t>DSS</a:t>
            </a:r>
            <a:endParaRPr lang="en-US" altLang="zh-CN" b="1" dirty="0">
              <a:solidFill>
                <a:srgbClr val="010000"/>
              </a:solidFill>
              <a:latin typeface="Times New Roman" panose="02020603050405020304" pitchFamily="18" charset="0"/>
            </a:endParaRPr>
          </a:p>
          <a:p>
            <a:pPr latinLnBrk="0">
              <a:lnSpc>
                <a:spcPct val="120000"/>
              </a:lnSpc>
              <a:spcBef>
                <a:spcPct val="0"/>
              </a:spcBef>
              <a:buClrTx/>
              <a:buSzTx/>
              <a:buFontTx/>
              <a:buNone/>
            </a:pPr>
            <a:r>
              <a:rPr lang="en-US" altLang="zh-CN" dirty="0">
                <a:solidFill>
                  <a:srgbClr val="010000"/>
                </a:solidFill>
                <a:latin typeface="Times New Roman" panose="02020603050405020304" pitchFamily="18" charset="0"/>
              </a:rPr>
              <a:t>        </a:t>
            </a:r>
            <a:r>
              <a:rPr lang="zh-CN" altLang="en-US" dirty="0">
                <a:solidFill>
                  <a:srgbClr val="010000"/>
                </a:solidFill>
                <a:latin typeface="Times New Roman" panose="02020603050405020304" pitchFamily="18" charset="0"/>
              </a:rPr>
              <a:t>耗尽型场效应管，当</a:t>
            </a:r>
            <a:r>
              <a:rPr lang="en-US" altLang="zh-CN"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b="1" baseline="-25000" dirty="0">
                <a:solidFill>
                  <a:srgbClr val="0000FF"/>
                </a:solidFill>
                <a:latin typeface="Times New Roman" panose="02020603050405020304" pitchFamily="18" charset="0"/>
                <a:sym typeface="+mn-ea"/>
              </a:rPr>
              <a:t> </a:t>
            </a:r>
            <a:r>
              <a:rPr lang="en-US" altLang="zh-CN" dirty="0">
                <a:solidFill>
                  <a:srgbClr val="010000"/>
                </a:solidFill>
                <a:latin typeface="Times New Roman" panose="02020603050405020304" pitchFamily="18" charset="0"/>
              </a:rPr>
              <a:t>= 0 </a:t>
            </a:r>
            <a:r>
              <a:rPr lang="zh-CN" altLang="en-US" dirty="0">
                <a:solidFill>
                  <a:srgbClr val="010000"/>
                </a:solidFill>
                <a:latin typeface="Times New Roman" panose="02020603050405020304" pitchFamily="18" charset="0"/>
              </a:rPr>
              <a:t>时所对应的漏极电流。</a:t>
            </a:r>
            <a:endParaRPr lang="zh-CN" altLang="en-US" dirty="0">
              <a:solidFill>
                <a:srgbClr val="010000"/>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4294967295" end="4294967295"/>
                                            </p:txEl>
                                          </p:spTgt>
                                        </p:tgtEl>
                                        <p:attrNameLst>
                                          <p:attrName>style.visibility</p:attrName>
                                        </p:attrNameLst>
                                      </p:cBhvr>
                                      <p:to>
                                        <p:strVal val="visible"/>
                                      </p:to>
                                    </p:set>
                                    <p:animEffect transition="in" filter="blinds(horizontal)">
                                      <p:cBhvr>
                                        <p:cTn id="7" dur="500"/>
                                        <p:tgtEl>
                                          <p:spTgt spid="3">
                                            <p:txEl>
                                              <p:p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4294967295" end="4294967295"/>
                                            </p:txEl>
                                          </p:spTgt>
                                        </p:tgtEl>
                                        <p:attrNameLst>
                                          <p:attrName>style.visibility</p:attrName>
                                        </p:attrNameLst>
                                      </p:cBhvr>
                                      <p:to>
                                        <p:strVal val="visible"/>
                                      </p:to>
                                    </p:set>
                                    <p:animEffect transition="in" filter="blinds(horizontal)">
                                      <p:cBhvr>
                                        <p:cTn id="12" dur="500"/>
                                        <p:tgtEl>
                                          <p:spTgt spid="3">
                                            <p:txEl>
                                              <p:pRg st="4294967295" end="429496729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linds(horizontal)">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linds(horizontal)">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uiExpand="1" build="p"/>
      <p:bldP spid="4" grpId="0" autoUpdateAnimBg="0"/>
      <p:bldP spid="6"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804410" y="2708910"/>
            <a:ext cx="4773930" cy="3700780"/>
            <a:chOff x="7223" y="4011"/>
            <a:chExt cx="7518" cy="5828"/>
          </a:xfrm>
        </p:grpSpPr>
        <p:pic>
          <p:nvPicPr>
            <p:cNvPr id="5" name="Picture 15" descr="C:\My Documents\2.14.bmp"/>
            <p:cNvPicPr>
              <a:picLocks noChangeAspect="1" noChangeArrowheads="1"/>
            </p:cNvPicPr>
            <p:nvPr/>
          </p:nvPicPr>
          <p:blipFill>
            <a:blip r:embed="rId1">
              <a:lum bright="12000"/>
              <a:extLst>
                <a:ext uri="{28A0092B-C50C-407E-A947-70E740481C1C}">
                  <a14:useLocalDpi xmlns:a14="http://schemas.microsoft.com/office/drawing/2010/main" val="0"/>
                </a:ext>
              </a:extLst>
            </a:blip>
            <a:srcRect/>
            <a:stretch>
              <a:fillRect/>
            </a:stretch>
          </p:blipFill>
          <p:spPr bwMode="auto">
            <a:xfrm>
              <a:off x="8445" y="4011"/>
              <a:ext cx="5373" cy="4663"/>
            </a:xfrm>
            <a:prstGeom prst="rect">
              <a:avLst/>
            </a:prstGeom>
            <a:blipFill dpi="0" rotWithShape="0">
              <a:blip r:embed="rId2">
                <a:lum bright="12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7" name="Rectangle 3"/>
            <p:cNvSpPr txBox="1">
              <a:spLocks noChangeArrowheads="1"/>
            </p:cNvSpPr>
            <p:nvPr/>
          </p:nvSpPr>
          <p:spPr bwMode="auto">
            <a:xfrm>
              <a:off x="7223" y="8604"/>
              <a:ext cx="7518" cy="1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ctr" defTabSz="914400" rtl="0" eaLnBrk="1" fontAlgn="base" latinLnBrk="0" hangingPunct="1">
                <a:lnSpc>
                  <a:spcPct val="100000"/>
                </a:lnSpc>
                <a:spcBef>
                  <a:spcPct val="20000"/>
                </a:spcBef>
                <a:spcAft>
                  <a:spcPct val="0"/>
                </a:spcAft>
                <a:buClr>
                  <a:srgbClr val="FF9966"/>
                </a:buClr>
                <a:buSzPct val="50000"/>
                <a:buFont typeface="Monotype Sorts" pitchFamily="2" charset="2"/>
                <a:buNone/>
                <a:defRPr/>
              </a:pPr>
              <a:r>
                <a:rPr lang="en-US" altLang="zh-CN" sz="2000" b="1" i="1"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V</a:t>
              </a:r>
              <a:r>
                <a:rPr lang="en-US" altLang="zh-CN" sz="2000" b="1" baseline="-25000" dirty="0">
                  <a:solidFill>
                    <a:srgbClr val="007032"/>
                  </a:solidFill>
                  <a:effectLst>
                    <a:outerShdw blurRad="38100" dist="38100" dir="2700000" algn="tl">
                      <a:srgbClr val="000000">
                        <a:alpha val="43137"/>
                      </a:srgbClr>
                    </a:outerShdw>
                  </a:effectLst>
                  <a:latin typeface="Times New Roman" panose="02020603050405020304" pitchFamily="18" charset="0"/>
                  <a:sym typeface="+mn-ea"/>
                </a:rPr>
                <a:t>GS</a:t>
              </a:r>
              <a:r>
                <a:rPr lang="en-US" altLang="zh-CN" sz="2000" b="1" baseline="-25000" dirty="0">
                  <a:solidFill>
                    <a:srgbClr val="0000FF"/>
                  </a:solidFill>
                  <a:latin typeface="Times New Roman" panose="02020603050405020304" pitchFamily="18" charset="0"/>
                  <a:sym typeface="+mn-ea"/>
                </a:rPr>
                <a:t> </a:t>
              </a:r>
              <a:r>
                <a:rPr kumimoji="1" lang="en-US" altLang="zh-CN" sz="2000" b="0" i="0" u="none" strike="noStrike" kern="1200" cap="none" spc="0" normalizeH="0" baseline="-25000" noProof="0" dirty="0" smtClean="0">
                  <a:ln>
                    <a:noFill/>
                  </a:ln>
                  <a:solidFill>
                    <a:srgbClr val="FF5050"/>
                  </a:solidFill>
                  <a:effectLst/>
                  <a:uLnTx/>
                  <a:uFillTx/>
                  <a:latin typeface="Times New Roman" panose="02020603050405020304" pitchFamily="18" charset="0"/>
                  <a:ea typeface="宋体" panose="02010600030101010101" pitchFamily="2" charset="-122"/>
                </a:rPr>
                <a:t> </a:t>
              </a:r>
              <a:r>
                <a:rPr kumimoji="1" lang="zh-CN" altLang="en-US" sz="2000" b="0" i="0" u="none" strike="noStrike" kern="1200" cap="none" spc="0" normalizeH="0" baseline="0" noProof="0" dirty="0" smtClean="0">
                  <a:ln>
                    <a:noFill/>
                  </a:ln>
                  <a:solidFill>
                    <a:srgbClr val="FF5050"/>
                  </a:solidFill>
                  <a:effectLst/>
                  <a:uLnTx/>
                  <a:uFillTx/>
                  <a:latin typeface="Times New Roman" panose="02020603050405020304" pitchFamily="18" charset="0"/>
                  <a:ea typeface="宋体" panose="02010600030101010101" pitchFamily="2" charset="-122"/>
                </a:rPr>
                <a:t>对漏极电流</a:t>
              </a:r>
              <a:r>
                <a:rPr kumimoji="1" lang="en-US" altLang="zh-CN" sz="2000" b="0" i="0" u="none" strike="noStrike" kern="1200" cap="none" spc="0" normalizeH="0" baseline="0" noProof="0" dirty="0" smtClean="0">
                  <a:ln>
                    <a:noFill/>
                  </a:ln>
                  <a:solidFill>
                    <a:srgbClr val="FF5050"/>
                  </a:solidFill>
                  <a:effectLst/>
                  <a:uLnTx/>
                  <a:uFillTx/>
                  <a:latin typeface="Times New Roman" panose="02020603050405020304" pitchFamily="18" charset="0"/>
                  <a:ea typeface="宋体" panose="02010600030101010101" pitchFamily="2" charset="-122"/>
                </a:rPr>
                <a:t> </a:t>
              </a:r>
              <a:r>
                <a:rPr lang="en-US" altLang="zh-CN" sz="2000" i="1" noProof="0" dirty="0" smtClean="0">
                  <a:ln>
                    <a:noFill/>
                  </a:ln>
                  <a:solidFill>
                    <a:srgbClr val="FF0000"/>
                  </a:solidFill>
                  <a:effectLst/>
                  <a:uLnTx/>
                  <a:uFillTx/>
                  <a:latin typeface="Times New Roman" panose="02020603050405020304" pitchFamily="18" charset="0"/>
                  <a:ea typeface="宋体" panose="02010600030101010101" pitchFamily="2" charset="-122"/>
                  <a:sym typeface="+mn-ea"/>
                </a:rPr>
                <a:t>I</a:t>
              </a:r>
              <a:r>
                <a:rPr lang="en-US" altLang="zh-CN" sz="2000" baseline="-25000" noProof="0" dirty="0" smtClean="0">
                  <a:ln>
                    <a:noFill/>
                  </a:ln>
                  <a:solidFill>
                    <a:srgbClr val="FF0000"/>
                  </a:solidFill>
                  <a:effectLst/>
                  <a:uLnTx/>
                  <a:uFillTx/>
                  <a:latin typeface="Times New Roman" panose="02020603050405020304" pitchFamily="18" charset="0"/>
                  <a:ea typeface="宋体" panose="02010600030101010101" pitchFamily="2" charset="-122"/>
                  <a:sym typeface="+mn-ea"/>
                </a:rPr>
                <a:t>D </a:t>
              </a:r>
              <a:r>
                <a:rPr kumimoji="1" lang="zh-CN" altLang="en-US" sz="2000" b="0" i="0" u="none" strike="noStrike" kern="1200" cap="none" spc="0" normalizeH="0" baseline="0" noProof="0" dirty="0" smtClean="0">
                  <a:ln>
                    <a:noFill/>
                  </a:ln>
                  <a:solidFill>
                    <a:srgbClr val="FF5050"/>
                  </a:solidFill>
                  <a:effectLst/>
                  <a:uLnTx/>
                  <a:uFillTx/>
                  <a:latin typeface="Times New Roman" panose="02020603050405020304" pitchFamily="18" charset="0"/>
                  <a:ea typeface="宋体" panose="02010600030101010101" pitchFamily="2" charset="-122"/>
                </a:rPr>
                <a:t>的控制特性</a:t>
              </a:r>
              <a:endParaRPr kumimoji="1" lang="zh-CN" altLang="en-US" sz="2000" b="0" i="0" u="none" strike="noStrike" kern="1200" cap="none" spc="0" normalizeH="0" baseline="0" noProof="0" dirty="0" smtClean="0">
                <a:ln>
                  <a:noFill/>
                </a:ln>
                <a:solidFill>
                  <a:srgbClr val="FF5050"/>
                </a:solidFill>
                <a:effectLst/>
                <a:uLnTx/>
                <a:uFillTx/>
                <a:latin typeface="Times New Roman" panose="02020603050405020304" pitchFamily="18" charset="0"/>
                <a:ea typeface="宋体" panose="02010600030101010101" pitchFamily="2" charset="-122"/>
              </a:endParaRPr>
            </a:p>
            <a:p>
              <a:pPr marL="342900" marR="0" lvl="0" indent="-342900" algn="ctr" defTabSz="914400" rtl="0" eaLnBrk="1" fontAlgn="base" latinLnBrk="0" hangingPunct="1">
                <a:lnSpc>
                  <a:spcPct val="100000"/>
                </a:lnSpc>
                <a:spcBef>
                  <a:spcPct val="20000"/>
                </a:spcBef>
                <a:spcAft>
                  <a:spcPct val="0"/>
                </a:spcAft>
                <a:buClr>
                  <a:srgbClr val="FF9966"/>
                </a:buClr>
                <a:buSzPct val="50000"/>
                <a:buFont typeface="Monotype Sorts" pitchFamily="2" charset="2"/>
                <a:buNone/>
                <a:defRPr/>
              </a:pPr>
              <a:r>
                <a:rPr kumimoji="1" lang="zh-CN" altLang="en-US" sz="2000" b="0" i="0" u="none" strike="noStrike" kern="1200" cap="none" spc="0" normalizeH="0" baseline="0" noProof="0" dirty="0" smtClean="0">
                  <a:ln>
                    <a:noFill/>
                  </a:ln>
                  <a:solidFill>
                    <a:srgbClr val="FF5050"/>
                  </a:solidFill>
                  <a:effectLst/>
                  <a:uLnTx/>
                  <a:uFillTx/>
                  <a:latin typeface="Times New Roman" panose="02020603050405020304" pitchFamily="18" charset="0"/>
                  <a:ea typeface="宋体" panose="02010600030101010101" pitchFamily="2" charset="-122"/>
                </a:rPr>
                <a:t>——转移特性曲线</a:t>
              </a:r>
              <a:r>
                <a:rPr kumimoji="1" lang="zh-CN" altLang="en-US" sz="20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a:t>
              </a:r>
              <a:endParaRPr kumimoji="1" lang="zh-CN" altLang="en-US" sz="2000" b="0" i="0" u="none" strike="noStrike" kern="1200" cap="none" spc="0" normalizeH="0" baseline="0" noProof="0" dirty="0" smtClean="0">
                <a:ln>
                  <a:noFill/>
                </a:ln>
                <a:solidFill>
                  <a:srgbClr val="F00000"/>
                </a:solidFill>
                <a:effectLst/>
                <a:uLnTx/>
                <a:uFillTx/>
                <a:latin typeface="Arial" panose="020B0604020202020204"/>
                <a:ea typeface="宋体" panose="02010600030101010101" pitchFamily="2" charset="-122"/>
              </a:endParaRPr>
            </a:p>
          </p:txBody>
        </p:sp>
      </p:grpSp>
      <p:sp>
        <p:nvSpPr>
          <p:cNvPr id="3" name="Text Box 8"/>
          <p:cNvSpPr txBox="1">
            <a:spLocks noChangeArrowheads="1"/>
          </p:cNvSpPr>
          <p:nvPr/>
        </p:nvSpPr>
        <p:spPr bwMode="auto">
          <a:xfrm>
            <a:off x="319405" y="2893695"/>
            <a:ext cx="5065395" cy="3011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latinLnBrk="0">
              <a:lnSpc>
                <a:spcPct val="110000"/>
              </a:lnSpc>
              <a:spcBef>
                <a:spcPts val="600"/>
              </a:spcBef>
              <a:buClrTx/>
              <a:buSzTx/>
              <a:buFontTx/>
              <a:buNone/>
            </a:pPr>
            <a:r>
              <a:rPr lang="zh-CN" altLang="zh-CN" dirty="0">
                <a:solidFill>
                  <a:srgbClr val="3333FF"/>
                </a:solidFill>
                <a:latin typeface="Times New Roman" panose="02020603050405020304" pitchFamily="18" charset="0"/>
              </a:rPr>
              <a:t>     </a:t>
            </a:r>
            <a:r>
              <a:rPr lang="zh-CN" altLang="en-US" b="1" dirty="0">
                <a:solidFill>
                  <a:srgbClr val="FF6600"/>
                </a:solidFill>
                <a:latin typeface="宋体" panose="02010600030101010101" pitchFamily="2" charset="-122"/>
              </a:rPr>
              <a:t>⑤ 低频跨导</a:t>
            </a:r>
            <a:r>
              <a:rPr lang="en-US" altLang="zh-CN" b="1" dirty="0">
                <a:solidFill>
                  <a:srgbClr val="FF6600"/>
                </a:solidFill>
                <a:latin typeface="宋体" panose="02010600030101010101" pitchFamily="2" charset="-122"/>
              </a:rPr>
              <a:t> </a:t>
            </a:r>
            <a:r>
              <a:rPr lang="en-US" altLang="zh-CN" b="1" i="1" dirty="0" err="1">
                <a:solidFill>
                  <a:srgbClr val="3333FF"/>
                </a:solidFill>
                <a:latin typeface="Times New Roman" panose="02020603050405020304" pitchFamily="18" charset="0"/>
              </a:rPr>
              <a:t>g</a:t>
            </a:r>
            <a:r>
              <a:rPr lang="en-US" altLang="zh-CN" b="1" baseline="-25000" dirty="0" err="1">
                <a:solidFill>
                  <a:srgbClr val="3333FF"/>
                </a:solidFill>
                <a:latin typeface="Times New Roman" panose="02020603050405020304" pitchFamily="18" charset="0"/>
              </a:rPr>
              <a:t>m</a:t>
            </a:r>
            <a:r>
              <a:rPr lang="en-US" altLang="zh-CN" b="1" baseline="-25000" dirty="0">
                <a:solidFill>
                  <a:srgbClr val="010000"/>
                </a:solidFill>
                <a:latin typeface="Times New Roman" panose="02020603050405020304" pitchFamily="18" charset="0"/>
              </a:rPr>
              <a:t> </a:t>
            </a:r>
            <a:endParaRPr lang="en-US" altLang="zh-CN" b="1" dirty="0">
              <a:solidFill>
                <a:srgbClr val="010000"/>
              </a:solidFill>
              <a:latin typeface="Times New Roman" panose="02020603050405020304" pitchFamily="18" charset="0"/>
            </a:endParaRPr>
          </a:p>
          <a:p>
            <a:pPr latinLnBrk="0">
              <a:lnSpc>
                <a:spcPct val="110000"/>
              </a:lnSpc>
              <a:spcBef>
                <a:spcPts val="600"/>
              </a:spcBef>
              <a:buClrTx/>
              <a:buSzTx/>
              <a:buFontTx/>
              <a:buNone/>
            </a:pPr>
            <a:r>
              <a:rPr lang="en-US" altLang="zh-CN" dirty="0">
                <a:solidFill>
                  <a:srgbClr val="010000"/>
                </a:solidFill>
                <a:latin typeface="Times New Roman" panose="02020603050405020304" pitchFamily="18" charset="0"/>
              </a:rPr>
              <a:t>          </a:t>
            </a:r>
            <a:r>
              <a:rPr lang="zh-CN" altLang="en-US" dirty="0">
                <a:solidFill>
                  <a:srgbClr val="010000"/>
                </a:solidFill>
                <a:latin typeface="Times New Roman" panose="02020603050405020304" pitchFamily="18" charset="0"/>
              </a:rPr>
              <a:t>低频跨导反映了栅压对漏极电流的控制作用，这一点与电子管的控制作用相似。</a:t>
            </a:r>
            <a:r>
              <a:rPr lang="en-US" altLang="zh-CN" i="1" dirty="0" err="1">
                <a:solidFill>
                  <a:srgbClr val="010000"/>
                </a:solidFill>
                <a:latin typeface="Times New Roman" panose="02020603050405020304" pitchFamily="18" charset="0"/>
              </a:rPr>
              <a:t>g</a:t>
            </a:r>
            <a:r>
              <a:rPr lang="en-US" altLang="zh-CN" baseline="-25000" dirty="0" err="1">
                <a:solidFill>
                  <a:srgbClr val="010000"/>
                </a:solidFill>
                <a:latin typeface="Times New Roman" panose="02020603050405020304" pitchFamily="18" charset="0"/>
              </a:rPr>
              <a:t>m</a:t>
            </a:r>
            <a:r>
              <a:rPr lang="zh-CN" altLang="en-US" dirty="0">
                <a:solidFill>
                  <a:srgbClr val="010000"/>
                </a:solidFill>
                <a:latin typeface="Times New Roman" panose="02020603050405020304" pitchFamily="18" charset="0"/>
              </a:rPr>
              <a:t>可以在转移特性曲线上求取，单位是</a:t>
            </a:r>
            <a:r>
              <a:rPr lang="en-US" altLang="zh-CN" dirty="0" err="1">
                <a:solidFill>
                  <a:srgbClr val="010000"/>
                </a:solidFill>
                <a:latin typeface="Times New Roman" panose="02020603050405020304" pitchFamily="18" charset="0"/>
              </a:rPr>
              <a:t>mS</a:t>
            </a:r>
            <a:r>
              <a:rPr lang="zh-CN" altLang="en-US" dirty="0">
                <a:solidFill>
                  <a:srgbClr val="010000"/>
                </a:solidFill>
                <a:latin typeface="Times New Roman" panose="02020603050405020304" pitchFamily="18" charset="0"/>
              </a:rPr>
              <a:t>（</a:t>
            </a:r>
            <a:r>
              <a:rPr lang="zh-CN" altLang="en-US" dirty="0">
                <a:solidFill>
                  <a:srgbClr val="010000"/>
                </a:solidFill>
                <a:latin typeface="Times New Roman" panose="02020603050405020304" pitchFamily="18" charset="0"/>
              </a:rPr>
              <a:t>毫西门子）。</a:t>
            </a:r>
            <a:endParaRPr lang="zh-CN" altLang="en-US" sz="2400" dirty="0">
              <a:solidFill>
                <a:srgbClr val="009999"/>
              </a:solidFill>
              <a:latin typeface="Times New Roman" panose="02020603050405020304" pitchFamily="18" charset="0"/>
            </a:endParaRPr>
          </a:p>
        </p:txBody>
      </p:sp>
      <p:sp>
        <p:nvSpPr>
          <p:cNvPr id="6" name="灯片编号占位符 5"/>
          <p:cNvSpPr>
            <a:spLocks noGrp="1"/>
          </p:cNvSpPr>
          <p:nvPr>
            <p:ph type="sldNum" sz="quarter" idx="12"/>
          </p:nvPr>
        </p:nvSpPr>
        <p:spPr/>
        <p:txBody>
          <a:bodyPr/>
          <a:p>
            <a:fld id="{9A0DB2DC-4C9A-4742-B13C-FB6460FD3503}" type="slidenum">
              <a:rPr lang="zh-CN" altLang="en-US" dirty="0"/>
            </a:fld>
            <a:endParaRPr lang="zh-CN" altLang="en-US" dirty="0"/>
          </a:p>
        </p:txBody>
      </p:sp>
      <p:sp>
        <p:nvSpPr>
          <p:cNvPr id="8" name="Text Box 16"/>
          <p:cNvSpPr txBox="1">
            <a:spLocks noChangeArrowheads="1"/>
          </p:cNvSpPr>
          <p:nvPr/>
        </p:nvSpPr>
        <p:spPr bwMode="auto">
          <a:xfrm>
            <a:off x="973455" y="5864860"/>
            <a:ext cx="3938905" cy="56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latinLnBrk="0">
              <a:lnSpc>
                <a:spcPct val="110000"/>
              </a:lnSpc>
              <a:spcBef>
                <a:spcPct val="0"/>
              </a:spcBef>
              <a:buClrTx/>
              <a:buSzTx/>
              <a:buFontTx/>
              <a:buNone/>
            </a:pPr>
            <a:r>
              <a:rPr lang="zh-CN" altLang="en-US" dirty="0">
                <a:solidFill>
                  <a:srgbClr val="010000"/>
                </a:solidFill>
                <a:latin typeface="Times New Roman" panose="02020603050405020304" pitchFamily="18" charset="0"/>
              </a:rPr>
              <a:t> </a:t>
            </a:r>
            <a:r>
              <a:rPr lang="en-US" altLang="zh-CN" i="1" dirty="0" err="1">
                <a:solidFill>
                  <a:srgbClr val="F00000"/>
                </a:solidFill>
                <a:latin typeface="Times New Roman" panose="02020603050405020304" pitchFamily="18" charset="0"/>
              </a:rPr>
              <a:t>g</a:t>
            </a:r>
            <a:r>
              <a:rPr lang="en-US" altLang="zh-CN" baseline="-25000" dirty="0" err="1">
                <a:solidFill>
                  <a:srgbClr val="F00000"/>
                </a:solidFill>
                <a:latin typeface="Times New Roman" panose="02020603050405020304" pitchFamily="18" charset="0"/>
              </a:rPr>
              <a:t>m</a:t>
            </a:r>
            <a:r>
              <a:rPr lang="en-US" altLang="zh-CN" dirty="0">
                <a:solidFill>
                  <a:srgbClr val="F00000"/>
                </a:solidFill>
                <a:latin typeface="Times New Roman" panose="02020603050405020304" pitchFamily="18" charset="0"/>
              </a:rPr>
              <a:t>=</a:t>
            </a:r>
            <a:r>
              <a:rPr lang="en-US" altLang="zh-CN" dirty="0">
                <a:solidFill>
                  <a:srgbClr val="F00000"/>
                </a:solidFill>
                <a:latin typeface="Times New Roman" panose="02020603050405020304" pitchFamily="18" charset="0"/>
                <a:sym typeface="Symbol" panose="05050102010706020507" pitchFamily="18" charset="2"/>
              </a:rPr>
              <a:t></a:t>
            </a:r>
            <a:r>
              <a:rPr lang="en-US" altLang="zh-CN" i="1" dirty="0">
                <a:solidFill>
                  <a:srgbClr val="F00000"/>
                </a:solidFill>
                <a:latin typeface="Times New Roman" panose="02020603050405020304" pitchFamily="18" charset="0"/>
              </a:rPr>
              <a:t>I</a:t>
            </a:r>
            <a:r>
              <a:rPr lang="en-US" altLang="zh-CN" baseline="-25000" dirty="0">
                <a:solidFill>
                  <a:srgbClr val="F00000"/>
                </a:solidFill>
                <a:latin typeface="Times New Roman" panose="02020603050405020304" pitchFamily="18" charset="0"/>
              </a:rPr>
              <a:t>D</a:t>
            </a:r>
            <a:r>
              <a:rPr lang="en-US" altLang="zh-CN" dirty="0">
                <a:solidFill>
                  <a:srgbClr val="F00000"/>
                </a:solidFill>
                <a:latin typeface="Times New Roman" panose="02020603050405020304" pitchFamily="18" charset="0"/>
              </a:rPr>
              <a:t>/</a:t>
            </a:r>
            <a:r>
              <a:rPr lang="en-US" altLang="zh-CN" dirty="0">
                <a:solidFill>
                  <a:srgbClr val="F00000"/>
                </a:solidFill>
                <a:latin typeface="Times New Roman" panose="02020603050405020304" pitchFamily="18" charset="0"/>
                <a:sym typeface="Symbol" panose="05050102010706020507" pitchFamily="18" charset="2"/>
              </a:rPr>
              <a:t></a:t>
            </a:r>
            <a:r>
              <a:rPr lang="en-US" altLang="zh-CN" b="1" i="1" dirty="0">
                <a:solidFill>
                  <a:srgbClr val="007032"/>
                </a:solidFill>
                <a:effectLst>
                  <a:outerShdw blurRad="38100" dist="38100" dir="2700000" algn="tl">
                    <a:srgbClr val="000000">
                      <a:alpha val="43137"/>
                    </a:srgbClr>
                  </a:outerShdw>
                </a:effectLst>
                <a:latin typeface="Times New Roman" panose="02020603050405020304" pitchFamily="18" charset="0"/>
              </a:rPr>
              <a:t>V</a:t>
            </a:r>
            <a:r>
              <a:rPr lang="en-US" altLang="zh-CN" b="1" baseline="-25000" dirty="0">
                <a:solidFill>
                  <a:srgbClr val="007032"/>
                </a:solidFill>
                <a:effectLst>
                  <a:outerShdw blurRad="38100" dist="38100" dir="2700000" algn="tl">
                    <a:srgbClr val="000000">
                      <a:alpha val="43137"/>
                    </a:srgbClr>
                  </a:outerShdw>
                </a:effectLst>
                <a:latin typeface="Times New Roman" panose="02020603050405020304" pitchFamily="18" charset="0"/>
              </a:rPr>
              <a:t>GS</a:t>
            </a:r>
            <a:r>
              <a:rPr lang="en-US" altLang="zh-CN" dirty="0">
                <a:solidFill>
                  <a:srgbClr val="F00000"/>
                </a:solidFill>
                <a:latin typeface="Times New Roman" panose="02020603050405020304" pitchFamily="18" charset="0"/>
                <a:sym typeface="Symbol" panose="05050102010706020507" pitchFamily="18" charset="2"/>
              </a:rPr>
              <a:t></a:t>
            </a:r>
            <a:r>
              <a:rPr lang="en-US" altLang="zh-CN" i="1" dirty="0">
                <a:solidFill>
                  <a:srgbClr val="F00000"/>
                </a:solidFill>
                <a:latin typeface="Times New Roman" panose="02020603050405020304" pitchFamily="18" charset="0"/>
              </a:rPr>
              <a:t> </a:t>
            </a:r>
            <a:r>
              <a:rPr lang="en-US" altLang="zh-CN" sz="1600" b="1" i="1" dirty="0">
                <a:solidFill>
                  <a:srgbClr val="0000FF"/>
                </a:solidFill>
                <a:latin typeface="Times New Roman" panose="02020603050405020304" pitchFamily="18" charset="0"/>
              </a:rPr>
              <a:t>V</a:t>
            </a:r>
            <a:r>
              <a:rPr lang="en-US" altLang="zh-CN" sz="1600" b="1" baseline="-18000" dirty="0">
                <a:solidFill>
                  <a:srgbClr val="0000FF"/>
                </a:solidFill>
                <a:latin typeface="Times New Roman" panose="02020603050405020304" pitchFamily="18" charset="0"/>
              </a:rPr>
              <a:t>DS</a:t>
            </a:r>
            <a:r>
              <a:rPr lang="en-US" altLang="zh-CN" sz="1600" dirty="0">
                <a:solidFill>
                  <a:srgbClr val="F00000"/>
                </a:solidFill>
                <a:latin typeface="Times New Roman" panose="02020603050405020304" pitchFamily="18" charset="0"/>
              </a:rPr>
              <a:t>=</a:t>
            </a:r>
            <a:r>
              <a:rPr lang="en-US" altLang="zh-CN" sz="1600" dirty="0" err="1">
                <a:solidFill>
                  <a:srgbClr val="F00000"/>
                </a:solidFill>
                <a:latin typeface="Times New Roman" panose="02020603050405020304" pitchFamily="18" charset="0"/>
              </a:rPr>
              <a:t>const</a:t>
            </a:r>
            <a:r>
              <a:rPr lang="en-US" altLang="zh-CN" dirty="0">
                <a:solidFill>
                  <a:srgbClr val="F00000"/>
                </a:solidFill>
                <a:latin typeface="Times New Roman" panose="02020603050405020304" pitchFamily="18" charset="0"/>
              </a:rPr>
              <a:t>  </a:t>
            </a:r>
            <a:endParaRPr lang="zh-CN" altLang="en-US" sz="2000" dirty="0">
              <a:solidFill>
                <a:srgbClr val="F52950"/>
              </a:solidFill>
              <a:latin typeface="Times New Roman" panose="02020603050405020304" pitchFamily="18" charset="0"/>
            </a:endParaRPr>
          </a:p>
        </p:txBody>
      </p:sp>
      <p:sp>
        <p:nvSpPr>
          <p:cNvPr id="2" name="Rectangle 3"/>
          <p:cNvSpPr txBox="1">
            <a:spLocks noChangeArrowheads="1"/>
          </p:cNvSpPr>
          <p:nvPr/>
        </p:nvSpPr>
        <p:spPr bwMode="auto">
          <a:xfrm>
            <a:off x="391091" y="692696"/>
            <a:ext cx="84582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latinLnBrk="0" hangingPunct="1">
              <a:lnSpc>
                <a:spcPct val="110000"/>
              </a:lnSpc>
              <a:spcBef>
                <a:spcPts val="60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rPr>
              <a:t>    </a:t>
            </a:r>
            <a:r>
              <a:rPr kumimoji="1" lang="zh-CN" altLang="en-US" sz="2800" b="1" i="0" u="none" strike="noStrike" kern="1200" cap="none" spc="0" normalizeH="0" baseline="0" dirty="0">
                <a:solidFill>
                  <a:srgbClr val="FF6600"/>
                </a:solidFill>
                <a:latin typeface="宋体" panose="02010600030101010101" pitchFamily="2" charset="-122"/>
                <a:ea typeface="宋体" panose="02010600030101010101" pitchFamily="2" charset="-122"/>
              </a:rPr>
              <a:t>④ 输入电阻</a:t>
            </a:r>
            <a:r>
              <a:rPr kumimoji="1" lang="en-US" altLang="zh-CN" sz="2800" b="1" i="0" u="none" strike="noStrike" kern="1200" cap="none" spc="0" normalizeH="0" baseline="0" dirty="0">
                <a:solidFill>
                  <a:srgbClr val="FF6600"/>
                </a:solidFill>
                <a:latin typeface="宋体" panose="02010600030101010101" pitchFamily="2" charset="-122"/>
                <a:ea typeface="宋体" panose="02010600030101010101" pitchFamily="2" charset="-122"/>
              </a:rPr>
              <a:t> </a:t>
            </a:r>
            <a:r>
              <a:rPr kumimoji="1" lang="en-US" altLang="zh-CN" sz="2800" b="1" i="1" u="none" strike="noStrike" kern="1200" cap="none" spc="0" normalizeH="0" baseline="0" noProof="0" dirty="0" smtClean="0">
                <a:ln>
                  <a:noFill/>
                </a:ln>
                <a:solidFill>
                  <a:srgbClr val="3333FF"/>
                </a:solidFill>
                <a:effectLst/>
                <a:uLnTx/>
                <a:uFillTx/>
                <a:latin typeface="Times New Roman" panose="02020603050405020304" pitchFamily="18" charset="0"/>
                <a:ea typeface="宋体" panose="02010600030101010101" pitchFamily="2" charset="-122"/>
              </a:rPr>
              <a:t>R</a:t>
            </a:r>
            <a:r>
              <a:rPr kumimoji="1" lang="en-US" altLang="zh-CN" sz="2800" b="1" i="0" u="none" strike="noStrike" kern="1200" cap="none" spc="0" normalizeH="0" baseline="-25000" noProof="0" dirty="0" smtClean="0">
                <a:ln>
                  <a:noFill/>
                </a:ln>
                <a:solidFill>
                  <a:srgbClr val="3333FF"/>
                </a:solidFill>
                <a:effectLst/>
                <a:uLnTx/>
                <a:uFillTx/>
                <a:latin typeface="Times New Roman" panose="02020603050405020304" pitchFamily="18" charset="0"/>
                <a:ea typeface="宋体" panose="02010600030101010101" pitchFamily="2" charset="-122"/>
              </a:rPr>
              <a:t>GS</a:t>
            </a:r>
            <a:endParaRPr kumimoji="1" lang="en-US" altLang="zh-CN" sz="2800" b="1" i="0" u="none" strike="noStrike" kern="1200" cap="none" spc="0" normalizeH="0" baseline="-25000" noProof="0" dirty="0" smtClean="0">
              <a:ln>
                <a:noFill/>
              </a:ln>
              <a:solidFill>
                <a:srgbClr val="3333FF"/>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latinLnBrk="0" hangingPunct="1">
              <a:lnSpc>
                <a:spcPct val="110000"/>
              </a:lnSpc>
              <a:spcBef>
                <a:spcPts val="600"/>
              </a:spcBef>
              <a:spcAft>
                <a:spcPct val="0"/>
              </a:spcAft>
              <a:buClr>
                <a:srgbClr val="FF9966"/>
              </a:buClr>
              <a:buSzPct val="50000"/>
              <a:buFont typeface="Monotype Sorts" pitchFamily="2" charset="2"/>
              <a:buNone/>
              <a:defRPr/>
            </a:pP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场效应管</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的栅源输入电阻的典型值</a:t>
            </a:r>
            <a:r>
              <a:rPr kumimoji="1" lang="zh-CN"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对于结型场效应管，反偏时</a:t>
            </a:r>
            <a:r>
              <a:rPr kumimoji="1" lang="en-US" altLang="zh-CN" sz="2800" b="0" i="1"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R</a:t>
            </a:r>
            <a:r>
              <a:rPr kumimoji="1" lang="en-US" altLang="zh-CN" sz="2800" b="0" i="0" u="none" strike="noStrike" kern="1200" cap="none" spc="0" normalizeH="0" baseline="-25000" noProof="0" dirty="0" smtClean="0">
                <a:ln>
                  <a:noFill/>
                </a:ln>
                <a:solidFill>
                  <a:srgbClr val="010000"/>
                </a:solidFill>
                <a:effectLst/>
                <a:uLnTx/>
                <a:uFillTx/>
                <a:latin typeface="Times New Roman" panose="02020603050405020304" pitchFamily="18" charset="0"/>
                <a:ea typeface="宋体" panose="02010600030101010101" pitchFamily="2" charset="-122"/>
              </a:rPr>
              <a:t>GS</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约大于10</a:t>
            </a:r>
            <a:r>
              <a:rPr kumimoji="1" lang="zh-CN" altLang="en-US" sz="2800" b="0" i="0" u="none" strike="noStrike" kern="1200" cap="none" spc="0" normalizeH="0" baseline="30000" noProof="0" dirty="0" smtClean="0">
                <a:ln>
                  <a:noFill/>
                </a:ln>
                <a:solidFill>
                  <a:srgbClr val="010000"/>
                </a:solidFill>
                <a:effectLst/>
                <a:uLnTx/>
                <a:uFillTx/>
                <a:latin typeface="Times New Roman" panose="02020603050405020304" pitchFamily="18" charset="0"/>
                <a:ea typeface="宋体" panose="02010600030101010101" pitchFamily="2" charset="-122"/>
              </a:rPr>
              <a:t>7</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Ω，</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对于绝缘栅型场效应管， </a:t>
            </a:r>
            <a:r>
              <a:rPr kumimoji="1" lang="en-US" altLang="zh-CN" sz="2800" b="0" i="1"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R</a:t>
            </a:r>
            <a:r>
              <a:rPr kumimoji="1" lang="en-US" altLang="zh-CN" sz="2800" b="0" i="0" u="none" strike="noStrike" kern="1200" cap="none" spc="0" normalizeH="0" baseline="-25000" noProof="0" dirty="0" smtClean="0">
                <a:ln>
                  <a:noFill/>
                </a:ln>
                <a:solidFill>
                  <a:srgbClr val="010000"/>
                </a:solidFill>
                <a:effectLst/>
                <a:uLnTx/>
                <a:uFillTx/>
                <a:latin typeface="Times New Roman" panose="02020603050405020304" pitchFamily="18" charset="0"/>
                <a:ea typeface="宋体" panose="02010600030101010101" pitchFamily="2" charset="-122"/>
              </a:rPr>
              <a:t>GS</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约是10</a:t>
            </a:r>
            <a:r>
              <a:rPr kumimoji="1" lang="zh-CN" altLang="en-US" sz="2800" b="0" i="0" u="none" strike="noStrike" kern="1200" cap="none" spc="0" normalizeH="0" baseline="30000" noProof="0" dirty="0" smtClean="0">
                <a:ln>
                  <a:noFill/>
                </a:ln>
                <a:solidFill>
                  <a:srgbClr val="010000"/>
                </a:solidFill>
                <a:effectLst/>
                <a:uLnTx/>
                <a:uFillTx/>
                <a:latin typeface="Times New Roman" panose="02020603050405020304" pitchFamily="18" charset="0"/>
                <a:ea typeface="宋体" panose="02010600030101010101" pitchFamily="2" charset="-122"/>
              </a:rPr>
              <a:t>9</a:t>
            </a: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～10</a:t>
            </a:r>
            <a:r>
              <a:rPr kumimoji="1" lang="zh-CN" altLang="en-US" sz="2800" b="0" i="0" u="none" strike="noStrike" kern="1200" cap="none" spc="0" normalizeH="0" baseline="30000" noProof="0" dirty="0" smtClean="0">
                <a:ln>
                  <a:noFill/>
                </a:ln>
                <a:solidFill>
                  <a:srgbClr val="010000"/>
                </a:solidFill>
                <a:effectLst/>
                <a:uLnTx/>
                <a:uFillTx/>
                <a:latin typeface="Times New Roman" panose="02020603050405020304" pitchFamily="18" charset="0"/>
                <a:ea typeface="宋体" panose="02010600030101010101" pitchFamily="2" charset="-122"/>
              </a:rPr>
              <a:t>15</a:t>
            </a:r>
            <a:r>
              <a:rPr kumimoji="1" lang="en-US" altLang="zh-CN"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Ω。</a:t>
            </a:r>
            <a:endParaRPr kumimoji="1" lang="zh-CN" altLang="en-US" sz="2800" b="0" i="0" u="none" strike="noStrike" kern="1200" cap="none" spc="0" normalizeH="0" baseline="0" noProof="0" dirty="0" smtClean="0">
              <a:ln>
                <a:noFill/>
              </a:ln>
              <a:solidFill>
                <a:srgbClr val="009999"/>
              </a:solidFill>
              <a:effectLst/>
              <a:uLnTx/>
              <a:uFillTx/>
              <a:latin typeface="Arial" panose="020B060402020202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8"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9"/>
          <p:cNvSpPr txBox="1">
            <a:spLocks noChangeArrowheads="1"/>
          </p:cNvSpPr>
          <p:nvPr/>
        </p:nvSpPr>
        <p:spPr bwMode="auto">
          <a:xfrm>
            <a:off x="391160" y="1065530"/>
            <a:ext cx="8458200" cy="1589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latinLnBrk="0">
              <a:lnSpc>
                <a:spcPct val="110000"/>
              </a:lnSpc>
              <a:spcBef>
                <a:spcPts val="600"/>
              </a:spcBef>
              <a:buClrTx/>
              <a:buSzTx/>
              <a:buFontTx/>
              <a:buNone/>
            </a:pPr>
            <a:r>
              <a:rPr lang="zh-CN" altLang="en-US" dirty="0">
                <a:solidFill>
                  <a:srgbClr val="3333FF"/>
                </a:solidFill>
                <a:latin typeface="Times New Roman" panose="02020603050405020304" pitchFamily="18" charset="0"/>
              </a:rPr>
              <a:t>   </a:t>
            </a:r>
            <a:r>
              <a:rPr lang="zh-CN" altLang="en-US" b="1" dirty="0">
                <a:solidFill>
                  <a:srgbClr val="FF6600"/>
                </a:solidFill>
                <a:latin typeface="宋体" panose="02010600030101010101" pitchFamily="2" charset="-122"/>
              </a:rPr>
              <a:t>⑥ 最大漏极功耗</a:t>
            </a:r>
            <a:r>
              <a:rPr lang="en-US" altLang="zh-CN" b="1" dirty="0">
                <a:solidFill>
                  <a:srgbClr val="FF6600"/>
                </a:solidFill>
                <a:latin typeface="宋体" panose="02010600030101010101" pitchFamily="2" charset="-122"/>
              </a:rPr>
              <a:t> </a:t>
            </a:r>
            <a:r>
              <a:rPr lang="en-US" altLang="zh-CN" b="1" i="1" dirty="0">
                <a:solidFill>
                  <a:srgbClr val="3333FF"/>
                </a:solidFill>
                <a:latin typeface="Times New Roman" panose="02020603050405020304" pitchFamily="18" charset="0"/>
              </a:rPr>
              <a:t>P</a:t>
            </a:r>
            <a:r>
              <a:rPr lang="en-US" altLang="zh-CN" b="1" baseline="-25000" dirty="0">
                <a:solidFill>
                  <a:srgbClr val="3333FF"/>
                </a:solidFill>
                <a:latin typeface="Times New Roman" panose="02020603050405020304" pitchFamily="18" charset="0"/>
              </a:rPr>
              <a:t>DM</a:t>
            </a:r>
            <a:endParaRPr lang="en-US" altLang="zh-CN" b="1" dirty="0">
              <a:solidFill>
                <a:srgbClr val="010000"/>
              </a:solidFill>
              <a:latin typeface="Times New Roman" panose="02020603050405020304" pitchFamily="18" charset="0"/>
            </a:endParaRPr>
          </a:p>
          <a:p>
            <a:pPr latinLnBrk="0">
              <a:lnSpc>
                <a:spcPct val="110000"/>
              </a:lnSpc>
              <a:spcBef>
                <a:spcPts val="600"/>
              </a:spcBef>
              <a:buClrTx/>
              <a:buSzTx/>
              <a:buFontTx/>
              <a:buNone/>
            </a:pPr>
            <a:r>
              <a:rPr lang="en-US" altLang="zh-CN" dirty="0">
                <a:solidFill>
                  <a:srgbClr val="010000"/>
                </a:solidFill>
                <a:latin typeface="Times New Roman" panose="02020603050405020304" pitchFamily="18" charset="0"/>
              </a:rPr>
              <a:t>        </a:t>
            </a:r>
            <a:r>
              <a:rPr lang="zh-CN" altLang="en-US" dirty="0">
                <a:solidFill>
                  <a:srgbClr val="010000"/>
                </a:solidFill>
                <a:latin typeface="Times New Roman" panose="02020603050405020304" pitchFamily="18" charset="0"/>
              </a:rPr>
              <a:t>最大漏极功耗可由</a:t>
            </a:r>
            <a:r>
              <a:rPr lang="en-US" altLang="zh-CN" i="1" dirty="0">
                <a:solidFill>
                  <a:srgbClr val="010000"/>
                </a:solidFill>
                <a:latin typeface="Times New Roman" panose="02020603050405020304" pitchFamily="18" charset="0"/>
              </a:rPr>
              <a:t>P</a:t>
            </a:r>
            <a:r>
              <a:rPr lang="en-US" altLang="zh-CN" baseline="-25000" dirty="0">
                <a:solidFill>
                  <a:srgbClr val="010000"/>
                </a:solidFill>
                <a:latin typeface="Times New Roman" panose="02020603050405020304" pitchFamily="18" charset="0"/>
              </a:rPr>
              <a:t>DM</a:t>
            </a:r>
            <a:r>
              <a:rPr lang="en-US" altLang="zh-CN" dirty="0">
                <a:solidFill>
                  <a:srgbClr val="010000"/>
                </a:solidFill>
                <a:latin typeface="Times New Roman" panose="02020603050405020304" pitchFamily="18" charset="0"/>
              </a:rPr>
              <a:t>=</a:t>
            </a:r>
            <a:r>
              <a:rPr lang="en-US" altLang="zh-CN" i="1" dirty="0">
                <a:solidFill>
                  <a:srgbClr val="010000"/>
                </a:solidFill>
                <a:latin typeface="Times New Roman" panose="02020603050405020304" pitchFamily="18" charset="0"/>
              </a:rPr>
              <a:t> </a:t>
            </a:r>
            <a:r>
              <a:rPr lang="en-US" altLang="zh-CN" b="1" i="1" noProof="0" dirty="0" smtClean="0">
                <a:ln>
                  <a:noFill/>
                </a:ln>
                <a:solidFill>
                  <a:srgbClr val="0000FF"/>
                </a:solidFill>
                <a:effectLst/>
                <a:uLnTx/>
                <a:uFillTx/>
                <a:latin typeface="Times New Roman" panose="02020603050405020304" pitchFamily="18" charset="0"/>
                <a:sym typeface="+mn-ea"/>
              </a:rPr>
              <a:t>V</a:t>
            </a:r>
            <a:r>
              <a:rPr lang="en-US" altLang="zh-CN" b="1" baseline="-25000" noProof="0" dirty="0" smtClean="0">
                <a:ln>
                  <a:noFill/>
                </a:ln>
                <a:solidFill>
                  <a:srgbClr val="0000FF"/>
                </a:solidFill>
                <a:effectLst/>
                <a:uLnTx/>
                <a:uFillTx/>
                <a:latin typeface="Times New Roman" panose="02020603050405020304" pitchFamily="18" charset="0"/>
                <a:sym typeface="+mn-ea"/>
              </a:rPr>
              <a:t>DS</a:t>
            </a:r>
            <a:r>
              <a:rPr lang="en-US" altLang="zh-CN" i="1" dirty="0">
                <a:solidFill>
                  <a:srgbClr val="010000"/>
                </a:solidFill>
                <a:latin typeface="Times New Roman" panose="02020603050405020304" pitchFamily="18" charset="0"/>
              </a:rPr>
              <a:t> </a:t>
            </a:r>
            <a:r>
              <a:rPr lang="en-US" altLang="zh-CN" b="1" i="1" dirty="0">
                <a:solidFill>
                  <a:srgbClr val="FF0000"/>
                </a:solidFill>
                <a:latin typeface="Times New Roman" panose="02020603050405020304" pitchFamily="18" charset="0"/>
              </a:rPr>
              <a:t>I</a:t>
            </a:r>
            <a:r>
              <a:rPr lang="en-US" altLang="zh-CN" b="1" baseline="-25000" dirty="0">
                <a:solidFill>
                  <a:srgbClr val="FF0000"/>
                </a:solidFill>
                <a:latin typeface="Times New Roman" panose="02020603050405020304" pitchFamily="18" charset="0"/>
              </a:rPr>
              <a:t>D</a:t>
            </a:r>
            <a:r>
              <a:rPr lang="zh-CN" altLang="en-US" dirty="0">
                <a:solidFill>
                  <a:srgbClr val="010000"/>
                </a:solidFill>
                <a:latin typeface="Times New Roman" panose="02020603050405020304" pitchFamily="18" charset="0"/>
              </a:rPr>
              <a:t>决定，与双极型三极管的</a:t>
            </a:r>
            <a:r>
              <a:rPr lang="en-US" altLang="zh-CN" i="1" dirty="0">
                <a:solidFill>
                  <a:srgbClr val="010000"/>
                </a:solidFill>
                <a:latin typeface="Times New Roman" panose="02020603050405020304" pitchFamily="18" charset="0"/>
              </a:rPr>
              <a:t>P</a:t>
            </a:r>
            <a:r>
              <a:rPr lang="en-US" altLang="zh-CN" baseline="-25000" dirty="0">
                <a:solidFill>
                  <a:srgbClr val="010000"/>
                </a:solidFill>
                <a:latin typeface="Times New Roman" panose="02020603050405020304" pitchFamily="18" charset="0"/>
              </a:rPr>
              <a:t>CM</a:t>
            </a:r>
            <a:r>
              <a:rPr lang="zh-CN" altLang="en-US" dirty="0">
                <a:solidFill>
                  <a:srgbClr val="010000"/>
                </a:solidFill>
                <a:latin typeface="Times New Roman" panose="02020603050405020304" pitchFamily="18" charset="0"/>
              </a:rPr>
              <a:t>相当。</a:t>
            </a:r>
            <a:endParaRPr lang="zh-CN" altLang="en-US" sz="2400" dirty="0">
              <a:solidFill>
                <a:srgbClr val="009999"/>
              </a:solidFill>
              <a:latin typeface="Times New Roman" panose="02020603050405020304" pitchFamily="18" charset="0"/>
            </a:endParaRPr>
          </a:p>
        </p:txBody>
      </p:sp>
      <p:sp>
        <p:nvSpPr>
          <p:cNvPr id="6" name="灯片编号占位符 5"/>
          <p:cNvSpPr>
            <a:spLocks noGrp="1"/>
          </p:cNvSpPr>
          <p:nvPr>
            <p:ph type="sldNum" sz="quarter" idx="12"/>
          </p:nvPr>
        </p:nvSpPr>
        <p:spPr/>
        <p:txBody>
          <a:bodyPr/>
          <a:p>
            <a:fld id="{9A0DB2DC-4C9A-4742-B13C-FB6460FD3503}" type="slidenum">
              <a:rPr lang="zh-CN" altLang="en-US" dirty="0"/>
            </a:fld>
            <a:endParaRPr lang="zh-CN" altLang="en-US" dirty="0"/>
          </a:p>
        </p:txBody>
      </p:sp>
      <p:sp>
        <p:nvSpPr>
          <p:cNvPr id="9" name="Text Box 9"/>
          <p:cNvSpPr txBox="1">
            <a:spLocks noChangeArrowheads="1"/>
          </p:cNvSpPr>
          <p:nvPr/>
        </p:nvSpPr>
        <p:spPr bwMode="auto">
          <a:xfrm>
            <a:off x="391160" y="3201670"/>
            <a:ext cx="8458200" cy="56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latinLnBrk="0">
              <a:lnSpc>
                <a:spcPct val="110000"/>
              </a:lnSpc>
              <a:spcBef>
                <a:spcPts val="600"/>
              </a:spcBef>
              <a:buClrTx/>
              <a:buSzTx/>
              <a:buFontTx/>
              <a:buNone/>
            </a:pPr>
            <a:r>
              <a:rPr lang="zh-CN" altLang="en-US" dirty="0">
                <a:solidFill>
                  <a:srgbClr val="3333FF"/>
                </a:solidFill>
                <a:latin typeface="Times New Roman" panose="02020603050405020304" pitchFamily="18" charset="0"/>
              </a:rPr>
              <a:t>   </a:t>
            </a:r>
            <a:r>
              <a:rPr lang="zh-CN" altLang="en-US" b="1" dirty="0">
                <a:solidFill>
                  <a:srgbClr val="FF6600"/>
                </a:solidFill>
                <a:latin typeface="宋体" panose="02010600030101010101" pitchFamily="2" charset="-122"/>
              </a:rPr>
              <a:t>⑦ </a:t>
            </a:r>
            <a:r>
              <a:rPr lang="zh-CN" b="1" dirty="0">
                <a:solidFill>
                  <a:srgbClr val="FF6600"/>
                </a:solidFill>
                <a:latin typeface="宋体" panose="02010600030101010101" pitchFamily="2" charset="-122"/>
              </a:rPr>
              <a:t>极间电容</a:t>
            </a:r>
            <a:endParaRPr lang="zh-CN" altLang="en-US" sz="2400" dirty="0">
              <a:solidFill>
                <a:srgbClr val="009999"/>
              </a:solidFill>
              <a:latin typeface="Times New Roman" panose="02020603050405020304" pitchFamily="18" charset="0"/>
            </a:endParaRPr>
          </a:p>
        </p:txBody>
      </p:sp>
      <p:sp>
        <p:nvSpPr>
          <p:cNvPr id="11" name="Text Box 9"/>
          <p:cNvSpPr txBox="1">
            <a:spLocks noChangeArrowheads="1"/>
          </p:cNvSpPr>
          <p:nvPr/>
        </p:nvSpPr>
        <p:spPr bwMode="auto">
          <a:xfrm>
            <a:off x="391160" y="4148455"/>
            <a:ext cx="8458200" cy="56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latinLnBrk="0">
              <a:lnSpc>
                <a:spcPct val="110000"/>
              </a:lnSpc>
              <a:spcBef>
                <a:spcPts val="600"/>
              </a:spcBef>
              <a:buClrTx/>
              <a:buSzTx/>
              <a:buFontTx/>
              <a:buNone/>
            </a:pPr>
            <a:r>
              <a:rPr lang="zh-CN" altLang="en-US" dirty="0">
                <a:solidFill>
                  <a:srgbClr val="3333FF"/>
                </a:solidFill>
                <a:latin typeface="Times New Roman" panose="02020603050405020304" pitchFamily="18" charset="0"/>
              </a:rPr>
              <a:t>   </a:t>
            </a:r>
            <a:r>
              <a:rPr lang="zh-CN" altLang="en-US" b="1" dirty="0">
                <a:solidFill>
                  <a:srgbClr val="FF6600"/>
                </a:solidFill>
                <a:latin typeface="宋体" panose="02010600030101010101" pitchFamily="2" charset="-122"/>
              </a:rPr>
              <a:t>⑧</a:t>
            </a:r>
            <a:r>
              <a:rPr lang="zh-CN" altLang="en-US" b="1" dirty="0">
                <a:solidFill>
                  <a:srgbClr val="FF6600"/>
                </a:solidFill>
                <a:latin typeface="宋体" panose="02010600030101010101" pitchFamily="2" charset="-122"/>
              </a:rPr>
              <a:t> 极限参数</a:t>
            </a:r>
            <a:endParaRPr lang="zh-CN" altLang="en-US" sz="2400" dirty="0">
              <a:solidFill>
                <a:srgbClr val="009999"/>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79512" y="476672"/>
            <a:ext cx="7010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lst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5pPr>
            <a:lvl6pPr marL="4572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6pPr>
            <a:lvl7pPr marL="9144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7pPr>
            <a:lvl8pPr marL="13716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8pPr>
            <a:lvl9pPr marL="1828800" algn="l" rtl="0" fontAlgn="base">
              <a:lnSpc>
                <a:spcPct val="70000"/>
              </a:lnSpc>
              <a:spcBef>
                <a:spcPct val="0"/>
              </a:spcBef>
              <a:spcAft>
                <a:spcPct val="0"/>
              </a:spcAft>
              <a:defRPr kumimoji="1" sz="4800" b="1">
                <a:solidFill>
                  <a:schemeClr val="tx2"/>
                </a:solidFill>
                <a:latin typeface="Arial Narrow" panose="020B0606020202030204" pitchFamily="34" charset="0"/>
                <a:ea typeface="宋体" panose="02010600030101010101" pitchFamily="2" charset="-122"/>
              </a:defRPr>
            </a:lvl9pPr>
          </a:lstStyle>
          <a:p>
            <a:pPr marL="0" marR="0" lvl="0" indent="215900" algn="l" rtl="0" eaLnBrk="1" fontAlgn="base" latinLnBrk="0" hangingPunct="1">
              <a:lnSpc>
                <a:spcPct val="110000"/>
              </a:lnSpc>
              <a:buClrTx/>
              <a:buSzTx/>
              <a:buFontTx/>
              <a:buNone/>
            </a:pPr>
            <a:r>
              <a:rPr kumimoji="1" lang="zh-CN" altLang="en-US" sz="2800" b="0" i="0" u="none" strike="noStrike" kern="1200" cap="none" spc="0" normalizeH="0" baseline="0" noProof="0" dirty="0" smtClean="0">
                <a:ln>
                  <a:noFill/>
                </a:ln>
                <a:solidFill>
                  <a:srgbClr val="009999"/>
                </a:solidFill>
                <a:effectLst/>
                <a:uLnTx/>
                <a:uFillTx/>
                <a:latin typeface="Times New Roman" panose="02020603050405020304" pitchFamily="18" charset="0"/>
                <a:ea typeface="宋体" panose="02010600030101010101" pitchFamily="2" charset="-122"/>
              </a:rPr>
              <a:t> </a:t>
            </a:r>
            <a:r>
              <a:rPr kumimoji="1" lang="zh-CN" altLang="en-US" sz="2800" b="0" i="0" u="sng" strike="noStrike" kern="1200" cap="none" spc="0" normalizeH="0" baseline="0" dirty="0" smtClean="0">
                <a:solidFill>
                  <a:srgbClr val="0000FF"/>
                </a:solidFill>
                <a:latin typeface="黑体" panose="02010609060101010101" pitchFamily="49" charset="-122"/>
                <a:ea typeface="黑体" panose="02010609060101010101" pitchFamily="49" charset="-122"/>
                <a:cs typeface="+mn-cs"/>
              </a:rPr>
              <a:t>(2) 场效应管的型号</a:t>
            </a:r>
            <a:endParaRPr kumimoji="1" lang="zh-CN" altLang="en-US" sz="2800" b="0" i="0" u="sng" strike="noStrike" kern="1200" cap="none" spc="0" normalizeH="0" baseline="0" dirty="0" smtClean="0">
              <a:solidFill>
                <a:srgbClr val="0000FF"/>
              </a:solidFill>
              <a:latin typeface="黑体" panose="02010609060101010101" pitchFamily="49" charset="-122"/>
              <a:ea typeface="黑体" panose="02010609060101010101" pitchFamily="49" charset="-122"/>
              <a:cs typeface="+mn-cs"/>
            </a:endParaRPr>
          </a:p>
        </p:txBody>
      </p:sp>
      <p:sp>
        <p:nvSpPr>
          <p:cNvPr id="3" name="Rectangle 3"/>
          <p:cNvSpPr txBox="1">
            <a:spLocks noChangeArrowheads="1"/>
          </p:cNvSpPr>
          <p:nvPr/>
        </p:nvSpPr>
        <p:spPr bwMode="auto">
          <a:xfrm>
            <a:off x="162560" y="1438910"/>
            <a:ext cx="8460740" cy="3066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20000"/>
              </a:lnSpc>
              <a:spcBef>
                <a:spcPct val="2000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smtClean="0">
                <a:ln>
                  <a:noFill/>
                </a:ln>
                <a:solidFill>
                  <a:srgbClr val="009999"/>
                </a:solidFill>
                <a:effectLst/>
                <a:uLnTx/>
                <a:uFillTx/>
                <a:latin typeface="Times New Roman" panose="02020603050405020304" pitchFamily="18" charset="0"/>
                <a:ea typeface="宋体" panose="02010600030101010101" pitchFamily="2" charset="-122"/>
              </a:rPr>
              <a:t>        </a:t>
            </a:r>
            <a:r>
              <a:rPr kumimoji="1" lang="en-US" altLang="zh-CN" sz="2800" b="0" i="0" u="none" strike="noStrike" kern="1200" cap="none" spc="0" normalizeH="0" baseline="0" noProof="0" smtClean="0">
                <a:ln>
                  <a:noFill/>
                </a:ln>
                <a:solidFill>
                  <a:srgbClr val="009999"/>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smtClean="0">
                <a:ln>
                  <a:noFill/>
                </a:ln>
                <a:solidFill>
                  <a:srgbClr val="003399"/>
                </a:solidFill>
                <a:effectLst/>
                <a:uLnTx/>
                <a:uFillTx/>
                <a:latin typeface="Times New Roman" panose="02020603050405020304" pitchFamily="18" charset="0"/>
                <a:ea typeface="宋体" panose="02010600030101010101" pitchFamily="2" charset="-122"/>
              </a:rPr>
              <a:t>场效应管的型号, 现行有两种命名方法。其一是与双极型三极管相同，第三位字母</a:t>
            </a:r>
            <a:r>
              <a:rPr kumimoji="1" lang="en-US" altLang="zh-CN" sz="2800" b="0" i="0" u="none" strike="noStrike" kern="1200" cap="none" spc="0" normalizeH="0" baseline="0" noProof="0" smtClean="0">
                <a:ln>
                  <a:noFill/>
                </a:ln>
                <a:solidFill>
                  <a:srgbClr val="003399"/>
                </a:solidFill>
                <a:effectLst/>
                <a:uLnTx/>
                <a:uFillTx/>
                <a:latin typeface="Times New Roman" panose="02020603050405020304" pitchFamily="18" charset="0"/>
                <a:ea typeface="宋体" panose="02010600030101010101" pitchFamily="2" charset="-122"/>
              </a:rPr>
              <a:t> </a:t>
            </a:r>
            <a:r>
              <a:rPr kumimoji="1" lang="en-US" altLang="zh-CN" sz="2800" b="0" i="0" u="none" strike="noStrike" kern="1200" cap="none" spc="0" normalizeH="0" baseline="0" noProof="0" smtClean="0">
                <a:ln>
                  <a:noFill/>
                </a:ln>
                <a:solidFill>
                  <a:srgbClr val="EB09A0"/>
                </a:solidFill>
                <a:effectLst/>
                <a:uLnTx/>
                <a:uFillTx/>
                <a:latin typeface="Times New Roman" panose="02020603050405020304" pitchFamily="18" charset="0"/>
                <a:ea typeface="宋体" panose="02010600030101010101" pitchFamily="2" charset="-122"/>
              </a:rPr>
              <a:t>J </a:t>
            </a:r>
            <a:r>
              <a:rPr kumimoji="1" lang="zh-CN" altLang="en-US" sz="2800" b="0" i="0" u="none" strike="noStrike" kern="1200" cap="none" spc="0" normalizeH="0" baseline="0" noProof="0" smtClean="0">
                <a:ln>
                  <a:noFill/>
                </a:ln>
                <a:solidFill>
                  <a:srgbClr val="003399"/>
                </a:solidFill>
                <a:effectLst/>
                <a:uLnTx/>
                <a:uFillTx/>
                <a:latin typeface="Times New Roman" panose="02020603050405020304" pitchFamily="18" charset="0"/>
                <a:ea typeface="宋体" panose="02010600030101010101" pitchFamily="2" charset="-122"/>
              </a:rPr>
              <a:t>代表结型场效应管，</a:t>
            </a:r>
            <a:r>
              <a:rPr kumimoji="1" lang="en-US" altLang="zh-CN" sz="2800" b="0" i="0" u="none" strike="noStrike" kern="1200" cap="none" spc="0" normalizeH="0" baseline="0" noProof="0" smtClean="0">
                <a:ln>
                  <a:noFill/>
                </a:ln>
                <a:solidFill>
                  <a:srgbClr val="EB09A0"/>
                </a:solidFill>
                <a:effectLst/>
                <a:uLnTx/>
                <a:uFillTx/>
                <a:latin typeface="Times New Roman" panose="02020603050405020304" pitchFamily="18" charset="0"/>
                <a:ea typeface="宋体" panose="02010600030101010101" pitchFamily="2" charset="-122"/>
              </a:rPr>
              <a:t>O</a:t>
            </a:r>
            <a:r>
              <a:rPr kumimoji="1" lang="zh-CN" altLang="en-US" sz="2800" b="0" i="0" u="none" strike="noStrike" kern="1200" cap="none" spc="0" normalizeH="0" baseline="0" noProof="0" smtClean="0">
                <a:ln>
                  <a:noFill/>
                </a:ln>
                <a:solidFill>
                  <a:srgbClr val="003399"/>
                </a:solidFill>
                <a:effectLst/>
                <a:uLnTx/>
                <a:uFillTx/>
                <a:latin typeface="Times New Roman" panose="02020603050405020304" pitchFamily="18" charset="0"/>
                <a:ea typeface="宋体" panose="02010600030101010101" pitchFamily="2" charset="-122"/>
              </a:rPr>
              <a:t>代表绝缘栅场效应管。第二位字母代表材料，</a:t>
            </a:r>
            <a:r>
              <a:rPr kumimoji="1" lang="en-US" altLang="zh-CN" sz="2800" b="0" i="0" u="none" strike="noStrike" kern="1200" cap="none" spc="0" normalizeH="0" baseline="0" noProof="0" smtClean="0">
                <a:ln>
                  <a:noFill/>
                </a:ln>
                <a:solidFill>
                  <a:srgbClr val="003399"/>
                </a:solidFill>
                <a:effectLst/>
                <a:uLnTx/>
                <a:uFillTx/>
                <a:latin typeface="Times New Roman" panose="02020603050405020304" pitchFamily="18" charset="0"/>
                <a:ea typeface="宋体" panose="02010600030101010101" pitchFamily="2" charset="-122"/>
              </a:rPr>
              <a:t>D</a:t>
            </a:r>
            <a:r>
              <a:rPr kumimoji="1" lang="zh-CN" altLang="en-US" sz="2800" b="0" i="0" u="none" strike="noStrike" kern="1200" cap="none" spc="0" normalizeH="0" baseline="0" noProof="0" smtClean="0">
                <a:ln>
                  <a:noFill/>
                </a:ln>
                <a:solidFill>
                  <a:srgbClr val="003399"/>
                </a:solidFill>
                <a:effectLst/>
                <a:uLnTx/>
                <a:uFillTx/>
                <a:latin typeface="Times New Roman" panose="02020603050405020304" pitchFamily="18" charset="0"/>
                <a:ea typeface="宋体" panose="02010600030101010101" pitchFamily="2" charset="-122"/>
              </a:rPr>
              <a:t>是</a:t>
            </a:r>
            <a:r>
              <a:rPr kumimoji="1" lang="en-US" altLang="zh-CN" sz="2800" b="0" i="0" u="none" strike="noStrike" kern="1200" cap="none" spc="0" normalizeH="0" baseline="0" noProof="0" smtClean="0">
                <a:ln>
                  <a:noFill/>
                </a:ln>
                <a:solidFill>
                  <a:srgbClr val="003399"/>
                </a:solidFill>
                <a:effectLst/>
                <a:uLnTx/>
                <a:uFillTx/>
                <a:latin typeface="Times New Roman" panose="02020603050405020304" pitchFamily="18" charset="0"/>
                <a:ea typeface="宋体" panose="02010600030101010101" pitchFamily="2" charset="-122"/>
              </a:rPr>
              <a:t>P</a:t>
            </a:r>
            <a:r>
              <a:rPr kumimoji="1" lang="zh-CN" altLang="en-US" sz="2800" b="0" i="0" u="none" strike="noStrike" kern="1200" cap="none" spc="0" normalizeH="0" baseline="0" noProof="0" smtClean="0">
                <a:ln>
                  <a:noFill/>
                </a:ln>
                <a:solidFill>
                  <a:srgbClr val="003399"/>
                </a:solidFill>
                <a:effectLst/>
                <a:uLnTx/>
                <a:uFillTx/>
                <a:latin typeface="Times New Roman" panose="02020603050405020304" pitchFamily="18" charset="0"/>
                <a:ea typeface="宋体" panose="02010600030101010101" pitchFamily="2" charset="-122"/>
              </a:rPr>
              <a:t>型硅，反型层是</a:t>
            </a:r>
            <a:r>
              <a:rPr kumimoji="1" lang="en-US" altLang="zh-CN" sz="2800" b="0" i="0" u="none" strike="noStrike" kern="1200" cap="none" spc="0" normalizeH="0" baseline="0" noProof="0" smtClean="0">
                <a:ln>
                  <a:noFill/>
                </a:ln>
                <a:solidFill>
                  <a:srgbClr val="003399"/>
                </a:solidFill>
                <a:effectLst/>
                <a:uLnTx/>
                <a:uFillTx/>
                <a:latin typeface="Times New Roman" panose="02020603050405020304" pitchFamily="18" charset="0"/>
                <a:ea typeface="宋体" panose="02010600030101010101" pitchFamily="2" charset="-122"/>
              </a:rPr>
              <a:t>N</a:t>
            </a:r>
            <a:r>
              <a:rPr kumimoji="1" lang="zh-CN" altLang="en-US" sz="2800" b="0" i="0" u="none" strike="noStrike" kern="1200" cap="none" spc="0" normalizeH="0" baseline="0" noProof="0" smtClean="0">
                <a:ln>
                  <a:noFill/>
                </a:ln>
                <a:solidFill>
                  <a:srgbClr val="003399"/>
                </a:solidFill>
                <a:effectLst/>
                <a:uLnTx/>
                <a:uFillTx/>
                <a:latin typeface="Times New Roman" panose="02020603050405020304" pitchFamily="18" charset="0"/>
                <a:ea typeface="宋体" panose="02010600030101010101" pitchFamily="2" charset="-122"/>
              </a:rPr>
              <a:t>沟道；</a:t>
            </a:r>
            <a:r>
              <a:rPr kumimoji="1" lang="en-US" altLang="zh-CN" sz="2800" b="0" i="0" u="none" strike="noStrike" kern="1200" cap="none" spc="0" normalizeH="0" baseline="0" noProof="0" smtClean="0">
                <a:ln>
                  <a:noFill/>
                </a:ln>
                <a:solidFill>
                  <a:srgbClr val="003399"/>
                </a:solidFill>
                <a:effectLst/>
                <a:uLnTx/>
                <a:uFillTx/>
                <a:latin typeface="Times New Roman" panose="02020603050405020304" pitchFamily="18" charset="0"/>
                <a:ea typeface="宋体" panose="02010600030101010101" pitchFamily="2" charset="-122"/>
              </a:rPr>
              <a:t>C</a:t>
            </a:r>
            <a:r>
              <a:rPr kumimoji="1" lang="zh-CN" altLang="en-US" sz="2800" b="0" i="0" u="none" strike="noStrike" kern="1200" cap="none" spc="0" normalizeH="0" baseline="0" noProof="0" smtClean="0">
                <a:ln>
                  <a:noFill/>
                </a:ln>
                <a:solidFill>
                  <a:srgbClr val="003399"/>
                </a:solidFill>
                <a:effectLst/>
                <a:uLnTx/>
                <a:uFillTx/>
                <a:latin typeface="Times New Roman" panose="02020603050405020304" pitchFamily="18" charset="0"/>
                <a:ea typeface="宋体" panose="02010600030101010101" pitchFamily="2" charset="-122"/>
              </a:rPr>
              <a:t>是</a:t>
            </a:r>
            <a:r>
              <a:rPr kumimoji="1" lang="en-US" altLang="zh-CN" sz="2800" b="0" i="0" u="none" strike="noStrike" kern="1200" cap="none" spc="0" normalizeH="0" baseline="0" noProof="0" smtClean="0">
                <a:ln>
                  <a:noFill/>
                </a:ln>
                <a:solidFill>
                  <a:srgbClr val="003399"/>
                </a:solidFill>
                <a:effectLst/>
                <a:uLnTx/>
                <a:uFillTx/>
                <a:latin typeface="Times New Roman" panose="02020603050405020304" pitchFamily="18" charset="0"/>
                <a:ea typeface="宋体" panose="02010600030101010101" pitchFamily="2" charset="-122"/>
              </a:rPr>
              <a:t>N</a:t>
            </a:r>
            <a:r>
              <a:rPr kumimoji="1" lang="zh-CN" altLang="en-US" sz="2800" b="0" i="0" u="none" strike="noStrike" kern="1200" cap="none" spc="0" normalizeH="0" baseline="0" noProof="0" smtClean="0">
                <a:ln>
                  <a:noFill/>
                </a:ln>
                <a:solidFill>
                  <a:srgbClr val="003399"/>
                </a:solidFill>
                <a:effectLst/>
                <a:uLnTx/>
                <a:uFillTx/>
                <a:latin typeface="Times New Roman" panose="02020603050405020304" pitchFamily="18" charset="0"/>
                <a:ea typeface="宋体" panose="02010600030101010101" pitchFamily="2" charset="-122"/>
              </a:rPr>
              <a:t>型硅</a:t>
            </a:r>
            <a:r>
              <a:rPr kumimoji="1" lang="en-US" altLang="zh-CN" sz="2800" b="0" i="0" u="none" strike="noStrike" kern="1200" cap="none" spc="0" normalizeH="0" baseline="0" noProof="0" smtClean="0">
                <a:ln>
                  <a:noFill/>
                </a:ln>
                <a:solidFill>
                  <a:srgbClr val="003399"/>
                </a:solidFill>
                <a:effectLst/>
                <a:uLnTx/>
                <a:uFillTx/>
                <a:latin typeface="Times New Roman" panose="02020603050405020304" pitchFamily="18" charset="0"/>
                <a:ea typeface="宋体" panose="02010600030101010101" pitchFamily="2" charset="-122"/>
              </a:rPr>
              <a:t>P</a:t>
            </a:r>
            <a:r>
              <a:rPr kumimoji="1" lang="zh-CN" altLang="en-US" sz="2800" b="0" i="0" u="none" strike="noStrike" kern="1200" cap="none" spc="0" normalizeH="0" baseline="0" noProof="0" smtClean="0">
                <a:ln>
                  <a:noFill/>
                </a:ln>
                <a:solidFill>
                  <a:srgbClr val="003399"/>
                </a:solidFill>
                <a:effectLst/>
                <a:uLnTx/>
                <a:uFillTx/>
                <a:latin typeface="Times New Roman" panose="02020603050405020304" pitchFamily="18" charset="0"/>
                <a:ea typeface="宋体" panose="02010600030101010101" pitchFamily="2" charset="-122"/>
              </a:rPr>
              <a:t>沟道。例如</a:t>
            </a:r>
            <a:r>
              <a:rPr lang="zh-CN" altLang="en-US" noProof="0" smtClean="0">
                <a:ln>
                  <a:noFill/>
                </a:ln>
                <a:solidFill>
                  <a:srgbClr val="003399"/>
                </a:solidFill>
                <a:effectLst/>
                <a:uLnTx/>
                <a:uFillTx/>
                <a:latin typeface="Times New Roman" panose="02020603050405020304" pitchFamily="18" charset="0"/>
                <a:ea typeface="宋体" panose="02010600030101010101" pitchFamily="2" charset="-122"/>
                <a:sym typeface="+mn-ea"/>
              </a:rPr>
              <a:t>，</a:t>
            </a:r>
            <a:r>
              <a:rPr kumimoji="1" lang="zh-CN" altLang="en-US" sz="2800" b="0" i="0" u="none" strike="noStrike" kern="1200" cap="none" spc="0" normalizeH="0" baseline="0" noProof="0" smtClean="0">
                <a:ln>
                  <a:noFill/>
                </a:ln>
                <a:solidFill>
                  <a:srgbClr val="003399"/>
                </a:solidFill>
                <a:effectLst/>
                <a:uLnTx/>
                <a:uFillTx/>
                <a:latin typeface="Times New Roman" panose="02020603050405020304" pitchFamily="18" charset="0"/>
                <a:ea typeface="宋体" panose="02010600030101010101" pitchFamily="2" charset="-122"/>
              </a:rPr>
              <a:t>3</a:t>
            </a:r>
            <a:r>
              <a:rPr kumimoji="1" lang="en-US" altLang="zh-CN" sz="2800" b="0" i="0" u="none" strike="noStrike" kern="1200" cap="none" spc="0" normalizeH="0" baseline="0" noProof="0" smtClean="0">
                <a:ln>
                  <a:noFill/>
                </a:ln>
                <a:solidFill>
                  <a:srgbClr val="003399"/>
                </a:solidFill>
                <a:effectLst/>
                <a:uLnTx/>
                <a:uFillTx/>
                <a:latin typeface="Times New Roman" panose="02020603050405020304" pitchFamily="18" charset="0"/>
                <a:ea typeface="宋体" panose="02010600030101010101" pitchFamily="2" charset="-122"/>
              </a:rPr>
              <a:t>DJ6D</a:t>
            </a:r>
            <a:r>
              <a:rPr kumimoji="1" lang="zh-CN" altLang="en-US" sz="2800" b="0" i="0" u="none" strike="noStrike" kern="1200" cap="none" spc="0" normalizeH="0" baseline="0" noProof="0" smtClean="0">
                <a:ln>
                  <a:noFill/>
                </a:ln>
                <a:solidFill>
                  <a:srgbClr val="003399"/>
                </a:solidFill>
                <a:effectLst/>
                <a:uLnTx/>
                <a:uFillTx/>
                <a:latin typeface="Times New Roman" panose="02020603050405020304" pitchFamily="18" charset="0"/>
                <a:ea typeface="宋体" panose="02010600030101010101" pitchFamily="2" charset="-122"/>
              </a:rPr>
              <a:t>是结型</a:t>
            </a:r>
            <a:r>
              <a:rPr kumimoji="1" lang="en-US" altLang="zh-CN" sz="2800" b="0" i="0" u="none" strike="noStrike" kern="1200" cap="none" spc="0" normalizeH="0" baseline="0" noProof="0" smtClean="0">
                <a:ln>
                  <a:noFill/>
                </a:ln>
                <a:solidFill>
                  <a:srgbClr val="003399"/>
                </a:solidFill>
                <a:effectLst/>
                <a:uLnTx/>
                <a:uFillTx/>
                <a:latin typeface="Times New Roman" panose="02020603050405020304" pitchFamily="18" charset="0"/>
                <a:ea typeface="宋体" panose="02010600030101010101" pitchFamily="2" charset="-122"/>
              </a:rPr>
              <a:t>N</a:t>
            </a:r>
            <a:r>
              <a:rPr kumimoji="1" lang="zh-CN" altLang="en-US" sz="2800" b="0" i="0" u="none" strike="noStrike" kern="1200" cap="none" spc="0" normalizeH="0" baseline="0" noProof="0" smtClean="0">
                <a:ln>
                  <a:noFill/>
                </a:ln>
                <a:solidFill>
                  <a:srgbClr val="003399"/>
                </a:solidFill>
                <a:effectLst/>
                <a:uLnTx/>
                <a:uFillTx/>
                <a:latin typeface="Times New Roman" panose="02020603050405020304" pitchFamily="18" charset="0"/>
                <a:ea typeface="宋体" panose="02010600030101010101" pitchFamily="2" charset="-122"/>
              </a:rPr>
              <a:t>沟道场效应管，3</a:t>
            </a:r>
            <a:r>
              <a:rPr kumimoji="1" lang="en-US" altLang="zh-CN" sz="2800" b="0" i="0" u="none" strike="noStrike" kern="1200" cap="none" spc="0" normalizeH="0" baseline="0" noProof="0" smtClean="0">
                <a:ln>
                  <a:noFill/>
                </a:ln>
                <a:solidFill>
                  <a:srgbClr val="003399"/>
                </a:solidFill>
                <a:effectLst/>
                <a:uLnTx/>
                <a:uFillTx/>
                <a:latin typeface="Times New Roman" panose="02020603050405020304" pitchFamily="18" charset="0"/>
                <a:ea typeface="宋体" panose="02010600030101010101" pitchFamily="2" charset="-122"/>
              </a:rPr>
              <a:t>DO6C</a:t>
            </a:r>
            <a:r>
              <a:rPr kumimoji="1" lang="zh-CN" altLang="en-US" sz="2800" b="0" i="0" u="none" strike="noStrike" kern="1200" cap="none" spc="0" normalizeH="0" baseline="0" noProof="0" smtClean="0">
                <a:ln>
                  <a:noFill/>
                </a:ln>
                <a:solidFill>
                  <a:srgbClr val="003399"/>
                </a:solidFill>
                <a:effectLst/>
                <a:uLnTx/>
                <a:uFillTx/>
                <a:latin typeface="Times New Roman" panose="02020603050405020304" pitchFamily="18" charset="0"/>
                <a:ea typeface="宋体" panose="02010600030101010101" pitchFamily="2" charset="-122"/>
              </a:rPr>
              <a:t>是绝缘栅型</a:t>
            </a:r>
            <a:r>
              <a:rPr kumimoji="1" lang="en-US" altLang="zh-CN" sz="2800" b="0" i="0" u="none" strike="noStrike" kern="1200" cap="none" spc="0" normalizeH="0" baseline="0" noProof="0" smtClean="0">
                <a:ln>
                  <a:noFill/>
                </a:ln>
                <a:solidFill>
                  <a:srgbClr val="003399"/>
                </a:solidFill>
                <a:effectLst/>
                <a:uLnTx/>
                <a:uFillTx/>
                <a:latin typeface="Times New Roman" panose="02020603050405020304" pitchFamily="18" charset="0"/>
                <a:ea typeface="宋体" panose="02010600030101010101" pitchFamily="2" charset="-122"/>
              </a:rPr>
              <a:t>N</a:t>
            </a:r>
            <a:r>
              <a:rPr kumimoji="1" lang="zh-CN" altLang="en-US" sz="2800" b="0" i="0" u="none" strike="noStrike" kern="1200" cap="none" spc="0" normalizeH="0" baseline="0" noProof="0" smtClean="0">
                <a:ln>
                  <a:noFill/>
                </a:ln>
                <a:solidFill>
                  <a:srgbClr val="003399"/>
                </a:solidFill>
                <a:effectLst/>
                <a:uLnTx/>
                <a:uFillTx/>
                <a:latin typeface="Times New Roman" panose="02020603050405020304" pitchFamily="18" charset="0"/>
                <a:ea typeface="宋体" panose="02010600030101010101" pitchFamily="2" charset="-122"/>
              </a:rPr>
              <a:t>沟道场效应管。</a:t>
            </a:r>
            <a:endParaRPr kumimoji="1" lang="zh-CN" altLang="en-US" sz="2800" b="0" i="0" u="none" strike="noStrike" kern="1200" cap="none" spc="0" normalizeH="0" baseline="0" noProof="0" smtClean="0">
              <a:ln>
                <a:noFill/>
              </a:ln>
              <a:solidFill>
                <a:srgbClr val="009999"/>
              </a:solidFill>
              <a:effectLst/>
              <a:uLnTx/>
              <a:uFillTx/>
              <a:latin typeface="Arial" panose="020B0604020202020204"/>
              <a:ea typeface="宋体" panose="02010600030101010101" pitchFamily="2" charset="-122"/>
            </a:endParaRPr>
          </a:p>
        </p:txBody>
      </p:sp>
      <p:sp>
        <p:nvSpPr>
          <p:cNvPr id="4" name="Text Box 7"/>
          <p:cNvSpPr txBox="1">
            <a:spLocks noChangeArrowheads="1"/>
          </p:cNvSpPr>
          <p:nvPr/>
        </p:nvSpPr>
        <p:spPr bwMode="auto">
          <a:xfrm>
            <a:off x="455295" y="4908550"/>
            <a:ext cx="8444865" cy="1512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nSpc>
                <a:spcPct val="110000"/>
              </a:lnSpc>
              <a:spcBef>
                <a:spcPct val="0"/>
              </a:spcBef>
              <a:buClrTx/>
              <a:buSzTx/>
              <a:buFontTx/>
              <a:buNone/>
            </a:pPr>
            <a:r>
              <a:rPr lang="zh-CN" altLang="en-US">
                <a:solidFill>
                  <a:srgbClr val="010000"/>
                </a:solidFill>
                <a:latin typeface="Times New Roman" panose="02020603050405020304" pitchFamily="18" charset="0"/>
              </a:rPr>
              <a:t>       </a:t>
            </a:r>
            <a:r>
              <a:rPr lang="en-US" altLang="zh-CN">
                <a:solidFill>
                  <a:srgbClr val="010000"/>
                </a:solidFill>
                <a:latin typeface="Times New Roman" panose="02020603050405020304" pitchFamily="18" charset="0"/>
              </a:rPr>
              <a:t> </a:t>
            </a:r>
            <a:r>
              <a:rPr lang="zh-CN" altLang="en-US">
                <a:solidFill>
                  <a:srgbClr val="EB09A0"/>
                </a:solidFill>
                <a:latin typeface="Times New Roman" panose="02020603050405020304" pitchFamily="18" charset="0"/>
              </a:rPr>
              <a:t>第二种命名方法是</a:t>
            </a:r>
            <a:r>
              <a:rPr lang="en-US" altLang="zh-CN">
                <a:solidFill>
                  <a:srgbClr val="EB09A0"/>
                </a:solidFill>
                <a:latin typeface="Times New Roman" panose="02020603050405020304" pitchFamily="18" charset="0"/>
              </a:rPr>
              <a:t>CS××#，CS</a:t>
            </a:r>
            <a:r>
              <a:rPr lang="zh-CN" altLang="en-US">
                <a:solidFill>
                  <a:srgbClr val="EB09A0"/>
                </a:solidFill>
                <a:latin typeface="Times New Roman" panose="02020603050405020304" pitchFamily="18" charset="0"/>
              </a:rPr>
              <a:t>代表场效应管，××以数字代表型号的序号，#用字母代表同一型号中的不同规格。例如</a:t>
            </a:r>
            <a:r>
              <a:rPr lang="en-US" altLang="zh-CN">
                <a:solidFill>
                  <a:srgbClr val="EB09A0"/>
                </a:solidFill>
                <a:latin typeface="Times New Roman" panose="02020603050405020304" pitchFamily="18" charset="0"/>
              </a:rPr>
              <a:t>CS14A、CS45G</a:t>
            </a:r>
            <a:r>
              <a:rPr lang="zh-CN" altLang="en-US">
                <a:solidFill>
                  <a:srgbClr val="EB09A0"/>
                </a:solidFill>
                <a:latin typeface="Times New Roman" panose="02020603050405020304" pitchFamily="18" charset="0"/>
              </a:rPr>
              <a:t>等。</a:t>
            </a:r>
            <a:endParaRPr lang="zh-CN" altLang="en-US">
              <a:solidFill>
                <a:srgbClr val="EB09A0"/>
              </a:solidFill>
              <a:latin typeface="Times New Roman" panose="02020603050405020304" pitchFamily="18" charset="0"/>
            </a:endParaRPr>
          </a:p>
        </p:txBody>
      </p:sp>
      <p:sp>
        <p:nvSpPr>
          <p:cNvPr id="6" name="灯片编号占位符 5"/>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iterate type="wd">
                                    <p:tmPct val="10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vertical)">
                                      <p:cBhvr>
                                        <p:cTn id="7" dur="3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219200" y="871538"/>
            <a:ext cx="76962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10000"/>
              </a:lnSpc>
              <a:spcBef>
                <a:spcPct val="2000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几种常用的场效应管的主要参数见下表。</a:t>
            </a:r>
            <a:endParaRPr kumimoji="1" lang="zh-CN" altLang="en-US" sz="28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
                <a:srgbClr val="FF9966"/>
              </a:buClr>
              <a:buSzPct val="50000"/>
              <a:buFont typeface="Monotype Sorts" pitchFamily="2" charset="2"/>
              <a:buNone/>
              <a:defRPr/>
            </a:pPr>
            <a:r>
              <a:rPr kumimoji="1" lang="zh-CN" altLang="en-US" sz="2400" b="0" i="0" u="none" strike="noStrike" kern="1200" cap="none" spc="0" normalizeH="0" baseline="0" noProof="0" dirty="0" smtClean="0">
                <a:ln>
                  <a:noFill/>
                </a:ln>
                <a:solidFill>
                  <a:srgbClr val="010000"/>
                </a:solidFill>
                <a:effectLst/>
                <a:uLnTx/>
                <a:uFillTx/>
                <a:latin typeface="Times New Roman" panose="02020603050405020304" pitchFamily="18" charset="0"/>
                <a:ea typeface="宋体" panose="02010600030101010101" pitchFamily="2" charset="-122"/>
              </a:rPr>
              <a:t>            </a:t>
            </a:r>
            <a:r>
              <a:rPr kumimoji="1" lang="zh-CN" altLang="en-US" sz="2400" b="0" i="0" u="none" strike="noStrike" kern="1200" cap="none" spc="0" normalizeH="0" baseline="0" noProof="0" dirty="0" smtClean="0">
                <a:ln>
                  <a:noFill/>
                </a:ln>
                <a:solidFill>
                  <a:srgbClr val="010000"/>
                </a:solidFill>
                <a:effectLst/>
                <a:uLnTx/>
                <a:uFillTx/>
                <a:latin typeface="黑体" panose="02010609060101010101" pitchFamily="49" charset="-122"/>
                <a:ea typeface="黑体" panose="02010609060101010101" pitchFamily="49" charset="-122"/>
              </a:rPr>
              <a:t>  </a:t>
            </a:r>
            <a:endParaRPr kumimoji="1" lang="zh-CN" altLang="en-US" sz="2400" b="0" i="0" u="none" strike="noStrike" kern="1200" cap="none" spc="0" normalizeH="0" baseline="0" noProof="0" dirty="0" smtClean="0">
              <a:ln>
                <a:noFill/>
              </a:ln>
              <a:solidFill>
                <a:srgbClr val="010000"/>
              </a:solidFill>
              <a:effectLst/>
              <a:uLnTx/>
              <a:uFillTx/>
              <a:latin typeface="黑体" panose="02010609060101010101" pitchFamily="49" charset="-122"/>
              <a:ea typeface="黑体" panose="02010609060101010101" pitchFamily="49" charset="-122"/>
            </a:endParaRPr>
          </a:p>
          <a:p>
            <a:pPr marL="342900" marR="0" lvl="0" indent="-342900" algn="l" defTabSz="914400" rtl="0" eaLnBrk="1" fontAlgn="base" latinLnBrk="0" hangingPunct="1">
              <a:lnSpc>
                <a:spcPct val="100000"/>
              </a:lnSpc>
              <a:spcBef>
                <a:spcPct val="20000"/>
              </a:spcBef>
              <a:spcAft>
                <a:spcPct val="0"/>
              </a:spcAft>
              <a:buClr>
                <a:srgbClr val="FF9966"/>
              </a:buClr>
              <a:buSzPct val="50000"/>
              <a:buFont typeface="Monotype Sorts" pitchFamily="2" charset="2"/>
              <a:buNone/>
              <a:defRPr/>
            </a:pPr>
            <a:endParaRPr kumimoji="1" lang="zh-CN" altLang="en-US" sz="2400" b="0" i="0" u="none" strike="noStrike" kern="1200" cap="none" spc="0" normalizeH="0" baseline="0" noProof="0" dirty="0" smtClean="0">
              <a:ln>
                <a:noFill/>
              </a:ln>
              <a:solidFill>
                <a:srgbClr val="010000"/>
              </a:solidFill>
              <a:effectLst/>
              <a:uLnTx/>
              <a:uFillTx/>
              <a:latin typeface="Arial" panose="020B0604020202020204"/>
              <a:ea typeface="宋体" panose="02010600030101010101" pitchFamily="2" charset="-122"/>
            </a:endParaRPr>
          </a:p>
        </p:txBody>
      </p:sp>
      <p:sp>
        <p:nvSpPr>
          <p:cNvPr id="3" name="Rectangle 6"/>
          <p:cNvSpPr>
            <a:spLocks noChangeArrowheads="1"/>
          </p:cNvSpPr>
          <p:nvPr/>
        </p:nvSpPr>
        <p:spPr bwMode="auto">
          <a:xfrm>
            <a:off x="2629049" y="1772816"/>
            <a:ext cx="246888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dirty="0" smtClean="0">
                <a:solidFill>
                  <a:srgbClr val="FF0000"/>
                </a:solidFill>
                <a:latin typeface="黑体" panose="02010609060101010101" pitchFamily="49" charset="-122"/>
                <a:ea typeface="黑体" panose="02010609060101010101" pitchFamily="49" charset="-122"/>
              </a:rPr>
              <a:t> </a:t>
            </a:r>
            <a:r>
              <a:rPr lang="zh-CN" altLang="en-US" sz="2400" dirty="0">
                <a:solidFill>
                  <a:srgbClr val="FF0000"/>
                </a:solidFill>
                <a:latin typeface="黑体" panose="02010609060101010101" pitchFamily="49" charset="-122"/>
                <a:ea typeface="黑体" panose="02010609060101010101" pitchFamily="49" charset="-122"/>
              </a:rPr>
              <a:t>场效应管</a:t>
            </a:r>
            <a:r>
              <a:rPr lang="zh-CN" altLang="en-US" sz="2400" dirty="0">
                <a:solidFill>
                  <a:srgbClr val="FF0000"/>
                </a:solidFill>
                <a:latin typeface="黑体" panose="02010609060101010101" pitchFamily="49" charset="-122"/>
                <a:ea typeface="黑体" panose="02010609060101010101" pitchFamily="49" charset="-122"/>
              </a:rPr>
              <a:t>的参数</a:t>
            </a:r>
            <a:endParaRPr lang="zh-CN" altLang="en-US" sz="2000" dirty="0">
              <a:solidFill>
                <a:srgbClr val="010000"/>
              </a:solidFill>
              <a:latin typeface="黑体" panose="02010609060101010101" pitchFamily="49" charset="-122"/>
              <a:ea typeface="黑体" panose="02010609060101010101" pitchFamily="49" charset="-122"/>
            </a:endParaRPr>
          </a:p>
        </p:txBody>
      </p:sp>
      <p:graphicFrame>
        <p:nvGraphicFramePr>
          <p:cNvPr id="4" name="Object 12"/>
          <p:cNvGraphicFramePr>
            <a:graphicFrameLocks noChangeAspect="1"/>
          </p:cNvGraphicFramePr>
          <p:nvPr/>
        </p:nvGraphicFramePr>
        <p:xfrm>
          <a:off x="612825" y="2420888"/>
          <a:ext cx="9782944" cy="2753718"/>
        </p:xfrm>
        <a:graphic>
          <a:graphicData uri="http://schemas.openxmlformats.org/presentationml/2006/ole">
            <mc:AlternateContent xmlns:mc="http://schemas.openxmlformats.org/markup-compatibility/2006">
              <mc:Choice xmlns:v="urn:schemas-microsoft-com:vml" Requires="v">
                <p:oleObj spid="_x0000_s88079" name="文档" r:id="rId1" imgW="5629910" imgH="1410970" progId="Word.Document.8">
                  <p:embed/>
                </p:oleObj>
              </mc:Choice>
              <mc:Fallback>
                <p:oleObj name="文档" r:id="rId1" imgW="5629910" imgH="1410970" progId="Word.Document.8">
                  <p:embed/>
                  <p:pic>
                    <p:nvPicPr>
                      <p:cNvPr id="0" name="图片 8807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825" y="2420888"/>
                        <a:ext cx="9782944" cy="2753718"/>
                      </a:xfrm>
                      <a:prstGeom prst="rect">
                        <a:avLst/>
                      </a:prstGeom>
                      <a:noFill/>
                      <a:ln>
                        <a:noFill/>
                      </a:ln>
                      <a:effectLst/>
                    </p:spPr>
                  </p:pic>
                </p:oleObj>
              </mc:Fallback>
            </mc:AlternateContent>
          </a:graphicData>
        </a:graphic>
      </p:graphicFrame>
      <p:sp>
        <p:nvSpPr>
          <p:cNvPr id="6" name="灯片编号占位符 5"/>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395288" y="648821"/>
            <a:ext cx="5759450" cy="521970"/>
          </a:xfrm>
          <a:prstGeom prst="rect">
            <a:avLst/>
          </a:prstGeom>
          <a:noFill/>
          <a:ln w="9525">
            <a:noFill/>
          </a:ln>
        </p:spPr>
        <p:txBody>
          <a:bodyPr>
            <a:spAutoFit/>
          </a:bodyPr>
          <a:lstStyle>
            <a:defPPr>
              <a:defRPr lang="zh-CN"/>
            </a:defPPr>
            <a:lvl1pPr>
              <a:defRPr sz="2800" b="1">
                <a:solidFill>
                  <a:srgbClr val="FF0000"/>
                </a:solidFill>
              </a:defRPr>
            </a:lvl1pPr>
          </a:lstStyle>
          <a:p>
            <a:r>
              <a:rPr lang="en-US" altLang="zh-CN" dirty="0" smtClean="0">
                <a:solidFill>
                  <a:srgbClr val="A50021"/>
                </a:solidFill>
                <a:latin typeface="黑体" panose="02010609060101010101" pitchFamily="49" charset="-122"/>
                <a:ea typeface="黑体" panose="02010609060101010101" pitchFamily="49" charset="-122"/>
                <a:sym typeface="+mn-ea"/>
                <a:hlinkClick r:id="rId1" action="ppaction://hlinksldjump"/>
              </a:rPr>
              <a:t>(1) </a:t>
            </a:r>
            <a:r>
              <a:rPr lang="en-US" altLang="zh-CN" dirty="0" smtClean="0">
                <a:solidFill>
                  <a:srgbClr val="A50021"/>
                </a:solidFill>
                <a:ea typeface="黑体" panose="02010609060101010101" pitchFamily="49" charset="-122"/>
                <a:sym typeface="+mn-ea"/>
                <a:hlinkClick r:id="rId1" action="ppaction://hlinksldjump"/>
              </a:rPr>
              <a:t>N</a:t>
            </a:r>
            <a:r>
              <a:rPr lang="zh-CN" altLang="en-US" dirty="0" smtClean="0">
                <a:solidFill>
                  <a:srgbClr val="A50021"/>
                </a:solidFill>
                <a:latin typeface="黑体" panose="02010609060101010101" pitchFamily="49" charset="-122"/>
                <a:ea typeface="黑体" panose="02010609060101010101" pitchFamily="49" charset="-122"/>
                <a:sym typeface="+mn-ea"/>
                <a:hlinkClick r:id="rId1" action="ppaction://hlinksldjump"/>
              </a:rPr>
              <a:t>型半导体</a:t>
            </a:r>
            <a:r>
              <a:rPr lang="zh-CN" altLang="en-US" dirty="0"/>
              <a:t>（电子型半导体）</a:t>
            </a:r>
            <a:endParaRPr lang="zh-CN" altLang="en-US" dirty="0"/>
          </a:p>
        </p:txBody>
      </p:sp>
      <p:sp>
        <p:nvSpPr>
          <p:cNvPr id="9219" name="Text Box 3"/>
          <p:cNvSpPr txBox="1">
            <a:spLocks noChangeArrowheads="1"/>
          </p:cNvSpPr>
          <p:nvPr/>
        </p:nvSpPr>
        <p:spPr bwMode="auto">
          <a:xfrm>
            <a:off x="251520" y="1149837"/>
            <a:ext cx="8839200" cy="248920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sz="2600" dirty="0" smtClean="0">
                <a:solidFill>
                  <a:srgbClr val="000000"/>
                </a:solidFill>
              </a:rPr>
              <a:t>       </a:t>
            </a:r>
            <a:r>
              <a:rPr lang="zh-CN" altLang="en-US" sz="2600" dirty="0" smtClean="0">
                <a:solidFill>
                  <a:srgbClr val="000000"/>
                </a:solidFill>
              </a:rPr>
              <a:t>本征硅中掺入</a:t>
            </a:r>
            <a:r>
              <a:rPr lang="zh-CN" altLang="en-US" sz="2600" b="1" dirty="0" smtClean="0">
                <a:solidFill>
                  <a:srgbClr val="FF0000"/>
                </a:solidFill>
              </a:rPr>
              <a:t>五价</a:t>
            </a:r>
            <a:r>
              <a:rPr lang="zh-CN" altLang="en-US" sz="2600" dirty="0" smtClean="0">
                <a:solidFill>
                  <a:srgbClr val="000000"/>
                </a:solidFill>
              </a:rPr>
              <a:t>杂质元素例如磷（</a:t>
            </a:r>
            <a:r>
              <a:rPr lang="en-US" altLang="zh-CN" sz="2600" dirty="0" smtClean="0">
                <a:solidFill>
                  <a:srgbClr val="000000"/>
                </a:solidFill>
              </a:rPr>
              <a:t>P</a:t>
            </a:r>
            <a:r>
              <a:rPr lang="zh-CN" altLang="en-US" sz="2600" dirty="0" smtClean="0">
                <a:solidFill>
                  <a:srgbClr val="000000"/>
                </a:solidFill>
              </a:rPr>
              <a:t>），形成</a:t>
            </a:r>
            <a:r>
              <a:rPr lang="zh-CN" altLang="en-US" sz="2600" dirty="0" smtClean="0">
                <a:solidFill>
                  <a:srgbClr val="000000"/>
                </a:solidFill>
                <a:ea typeface="黑体" panose="02010609060101010101" pitchFamily="49" charset="-122"/>
                <a:cs typeface="Times New Roman" panose="02020603050405020304" pitchFamily="18" charset="0"/>
              </a:rPr>
              <a:t> </a:t>
            </a:r>
            <a:r>
              <a:rPr lang="en-US" altLang="zh-CN" sz="2600" dirty="0" smtClean="0">
                <a:solidFill>
                  <a:srgbClr val="FF0000"/>
                </a:solidFill>
                <a:ea typeface="黑体" panose="02010609060101010101" pitchFamily="49" charset="-122"/>
                <a:cs typeface="Times New Roman" panose="02020603050405020304" pitchFamily="18" charset="0"/>
              </a:rPr>
              <a:t>N</a:t>
            </a:r>
            <a:r>
              <a:rPr lang="zh-CN" altLang="en-US" sz="2600" dirty="0" smtClean="0">
                <a:solidFill>
                  <a:srgbClr val="FF0000"/>
                </a:solidFill>
                <a:ea typeface="黑体" panose="02010609060101010101" pitchFamily="49" charset="-122"/>
                <a:cs typeface="Times New Roman" panose="02020603050405020304" pitchFamily="18" charset="0"/>
              </a:rPr>
              <a:t>型半导体</a:t>
            </a:r>
            <a:r>
              <a:rPr lang="zh-CN" altLang="en-US" sz="2600" dirty="0" smtClean="0">
                <a:solidFill>
                  <a:srgbClr val="000000"/>
                </a:solidFill>
                <a:latin typeface="宋体" panose="02010600030101010101" pitchFamily="2" charset="-122"/>
              </a:rPr>
              <a:t>。杂质少量</a:t>
            </a:r>
            <a:r>
              <a:rPr lang="zh-CN" altLang="en-US" sz="2600" u="sng" dirty="0" smtClean="0">
                <a:solidFill>
                  <a:srgbClr val="0000FF"/>
                </a:solidFill>
                <a:latin typeface="宋体" panose="02010600030101010101" pitchFamily="2" charset="-122"/>
              </a:rPr>
              <a:t>不影响晶格结构</a:t>
            </a:r>
            <a:r>
              <a:rPr lang="zh-CN" altLang="en-US" sz="2600" dirty="0" smtClean="0">
                <a:solidFill>
                  <a:srgbClr val="000000"/>
                </a:solidFill>
                <a:latin typeface="宋体" panose="02010600030101010101" pitchFamily="2" charset="-122"/>
              </a:rPr>
              <a:t>，只是一些硅原子被磷原子所代替，磷原子的</a:t>
            </a:r>
            <a:r>
              <a:rPr lang="zh-CN" altLang="en-US" sz="2600" dirty="0" smtClean="0">
                <a:solidFill>
                  <a:srgbClr val="000000"/>
                </a:solidFill>
              </a:rPr>
              <a:t>四个价电子与周围四个硅原子中的价电子形成共价键，而多余的一个价电子因无共价键束缚而在室温下极易形成自由电子。同时本征激发产生电子空穴对。</a:t>
            </a:r>
            <a:endParaRPr lang="zh-CN" altLang="en-US" sz="2600" dirty="0" smtClean="0">
              <a:solidFill>
                <a:srgbClr val="000000"/>
              </a:solidFill>
            </a:endParaRPr>
          </a:p>
        </p:txBody>
      </p:sp>
      <p:grpSp>
        <p:nvGrpSpPr>
          <p:cNvPr id="10" name="Group 22"/>
          <p:cNvGrpSpPr/>
          <p:nvPr/>
        </p:nvGrpSpPr>
        <p:grpSpPr bwMode="auto">
          <a:xfrm>
            <a:off x="2627784" y="3593213"/>
            <a:ext cx="3888432" cy="3210870"/>
            <a:chOff x="1344" y="1453"/>
            <a:chExt cx="3312" cy="2039"/>
          </a:xfrm>
        </p:grpSpPr>
        <p:graphicFrame>
          <p:nvGraphicFramePr>
            <p:cNvPr id="11" name="Object 17"/>
            <p:cNvGraphicFramePr>
              <a:graphicFrameLocks noChangeAspect="1"/>
            </p:cNvGraphicFramePr>
            <p:nvPr/>
          </p:nvGraphicFramePr>
          <p:xfrm>
            <a:off x="1344" y="1453"/>
            <a:ext cx="3312" cy="1765"/>
          </p:xfrm>
          <a:graphic>
            <a:graphicData uri="http://schemas.openxmlformats.org/presentationml/2006/ole">
              <mc:AlternateContent xmlns:mc="http://schemas.openxmlformats.org/markup-compatibility/2006">
                <mc:Choice xmlns:v="urn:schemas-microsoft-com:vml" Requires="v">
                  <p:oleObj spid="_x0000_s11379" name="BMP 图象" r:id="rId2" imgW="3180715" imgH="2015490" progId="Paint.Picture">
                    <p:embed/>
                  </p:oleObj>
                </mc:Choice>
                <mc:Fallback>
                  <p:oleObj name="BMP 图象" r:id="rId2" imgW="3180715" imgH="2015490" progId="Paint.Picture">
                    <p:embed/>
                    <p:pic>
                      <p:nvPicPr>
                        <p:cNvPr id="0" name="图片 1137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 y="1453"/>
                          <a:ext cx="3312" cy="1765"/>
                        </a:xfrm>
                        <a:prstGeom prst="rect">
                          <a:avLst/>
                        </a:prstGeom>
                        <a:noFill/>
                        <a:ln w="9525">
                          <a:solidFill>
                            <a:srgbClr val="009900"/>
                          </a:solidFill>
                          <a:miter lim="800000"/>
                          <a:headEnd/>
                          <a:tailEnd/>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9"/>
            <p:cNvSpPr txBox="1">
              <a:spLocks noChangeArrowheads="1"/>
            </p:cNvSpPr>
            <p:nvPr/>
          </p:nvSpPr>
          <p:spPr bwMode="auto">
            <a:xfrm>
              <a:off x="1344" y="3238"/>
              <a:ext cx="3312" cy="254"/>
            </a:xfrm>
            <a:prstGeom prst="rect">
              <a:avLst/>
            </a:prstGeom>
            <a:solidFill>
              <a:srgbClr val="FFFFCC"/>
            </a:solidFill>
            <a:ln w="9525">
              <a:solidFill>
                <a:srgbClr val="00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ts val="0"/>
                </a:spcBef>
              </a:pPr>
              <a:r>
                <a:rPr lang="en-US" altLang="zh-CN" sz="2000" dirty="0" smtClean="0">
                  <a:solidFill>
                    <a:srgbClr val="FF3300"/>
                  </a:solidFill>
                </a:rPr>
                <a:t>  N</a:t>
              </a:r>
              <a:r>
                <a:rPr lang="zh-CN" altLang="en-US" sz="2000" dirty="0" smtClean="0">
                  <a:solidFill>
                    <a:srgbClr val="FF3300"/>
                  </a:solidFill>
                </a:rPr>
                <a:t>型半导体结构示意图</a:t>
              </a:r>
              <a:endParaRPr lang="zh-CN" altLang="en-US" dirty="0" smtClean="0">
                <a:solidFill>
                  <a:srgbClr val="000000"/>
                </a:solidFill>
              </a:endParaRPr>
            </a:p>
          </p:txBody>
        </p:sp>
      </p:gr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074"/>
          <p:cNvSpPr txBox="1">
            <a:spLocks noChangeArrowheads="1"/>
          </p:cNvSpPr>
          <p:nvPr/>
        </p:nvSpPr>
        <p:spPr bwMode="auto">
          <a:xfrm>
            <a:off x="191835" y="806540"/>
            <a:ext cx="7188477" cy="5835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buClrTx/>
              <a:buSzTx/>
              <a:buFontTx/>
            </a:pPr>
            <a:r>
              <a:rPr lang="en-US" altLang="zh-CN" sz="2800" b="1" dirty="0" smtClean="0">
                <a:solidFill>
                  <a:srgbClr val="FF0000"/>
                </a:solidFill>
              </a:rPr>
              <a:t>1.5.5 </a:t>
            </a:r>
            <a:r>
              <a:rPr lang="zh-CN" altLang="en-US" sz="3200" dirty="0" smtClean="0">
                <a:solidFill>
                  <a:srgbClr val="FF0000"/>
                </a:solidFill>
                <a:latin typeface="黑体" panose="02010609060101010101" pitchFamily="49" charset="-122"/>
                <a:ea typeface="黑体" panose="02010609060101010101" pitchFamily="49" charset="-122"/>
              </a:rPr>
              <a:t>双极型和场效应型三极管的比较</a:t>
            </a:r>
            <a:endParaRPr lang="zh-CN" altLang="en-US" sz="3200" dirty="0" smtClean="0">
              <a:solidFill>
                <a:srgbClr val="FF0000"/>
              </a:solidFill>
              <a:latin typeface="黑体" panose="02010609060101010101" pitchFamily="49" charset="-122"/>
              <a:ea typeface="黑体" panose="02010609060101010101" pitchFamily="49" charset="-122"/>
            </a:endParaRPr>
          </a:p>
        </p:txBody>
      </p:sp>
      <p:sp>
        <p:nvSpPr>
          <p:cNvPr id="3" name="Rectangle 10"/>
          <p:cNvSpPr>
            <a:spLocks noChangeArrowheads="1"/>
          </p:cNvSpPr>
          <p:nvPr/>
        </p:nvSpPr>
        <p:spPr bwMode="auto">
          <a:xfrm>
            <a:off x="152400" y="1905000"/>
            <a:ext cx="8915400" cy="3657600"/>
          </a:xfrm>
          <a:prstGeom prst="rect">
            <a:avLst/>
          </a:prstGeom>
          <a:solidFill>
            <a:srgbClr val="CCECFF"/>
          </a:solidFill>
          <a:ln w="9525">
            <a:solidFill>
              <a:srgbClr val="009999"/>
            </a:solidFill>
            <a:miter lim="800000"/>
          </a:ln>
        </p:spPr>
        <p:txBody>
          <a:bodyPr wrap="none" anchor="ct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endParaRPr kumimoji="1" lang="zh-CN" altLang="en-US" sz="2400" b="0" i="0" u="none" strike="noStrike" kern="0" cap="none" spc="0" normalizeH="0" baseline="0" noProof="0">
              <a:ln>
                <a:noFill/>
              </a:ln>
              <a:solidFill>
                <a:srgbClr val="009999"/>
              </a:solidFill>
              <a:effectLst/>
              <a:uLnTx/>
              <a:uFillTx/>
              <a:latin typeface="Times New Roman" panose="02020603050405020304" pitchFamily="18" charset="0"/>
              <a:ea typeface="宋体" panose="02010600030101010101" pitchFamily="2" charset="-122"/>
            </a:endParaRPr>
          </a:p>
        </p:txBody>
      </p:sp>
      <p:sp>
        <p:nvSpPr>
          <p:cNvPr id="4" name="Rectangle 8"/>
          <p:cNvSpPr txBox="1">
            <a:spLocks noChangeArrowheads="1"/>
          </p:cNvSpPr>
          <p:nvPr/>
        </p:nvSpPr>
        <p:spPr bwMode="auto">
          <a:xfrm>
            <a:off x="228600" y="1981200"/>
            <a:ext cx="89154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smtClean="0">
                <a:ln>
                  <a:noFill/>
                </a:ln>
                <a:solidFill>
                  <a:srgbClr val="009999"/>
                </a:solidFill>
                <a:effectLst/>
                <a:uLnTx/>
                <a:uFillTx/>
                <a:latin typeface="Times New Roman" panose="02020603050405020304" pitchFamily="18" charset="0"/>
                <a:ea typeface="宋体" panose="02010600030101010101" pitchFamily="2" charset="-122"/>
              </a:rPr>
              <a:t>                 </a:t>
            </a:r>
            <a:r>
              <a:rPr kumimoji="1" lang="en-US" altLang="zh-CN" sz="2800" b="0" i="0" u="none" strike="noStrike" kern="1200" cap="none" spc="0" normalizeH="0" baseline="0" noProof="0" smtClean="0">
                <a:ln>
                  <a:noFill/>
                </a:ln>
                <a:solidFill>
                  <a:srgbClr val="009999"/>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smtClean="0">
                <a:ln>
                  <a:noFill/>
                </a:ln>
                <a:solidFill>
                  <a:srgbClr val="FF3399"/>
                </a:solidFill>
                <a:effectLst/>
                <a:uLnTx/>
                <a:uFillTx/>
                <a:latin typeface="Times New Roman" panose="02020603050405020304" pitchFamily="18" charset="0"/>
                <a:ea typeface="黑体" panose="02010609060101010101" pitchFamily="49" charset="-122"/>
              </a:rPr>
              <a:t>双极型三极管</a:t>
            </a:r>
            <a:r>
              <a:rPr kumimoji="1" lang="zh-CN" altLang="en-US" sz="2800" b="0" i="0" u="none" strike="noStrike" kern="1200" cap="none" spc="0" normalizeH="0" baseline="0" noProof="0" smtClean="0">
                <a:ln>
                  <a:noFill/>
                </a:ln>
                <a:solidFill>
                  <a:srgbClr val="3333FF"/>
                </a:solidFill>
                <a:effectLst/>
                <a:uLnTx/>
                <a:uFillTx/>
                <a:latin typeface="Times New Roman" panose="02020603050405020304" pitchFamily="18" charset="0"/>
                <a:ea typeface="黑体" panose="02010609060101010101" pitchFamily="49" charset="-122"/>
              </a:rPr>
              <a:t>                   </a:t>
            </a:r>
            <a:r>
              <a:rPr kumimoji="1" lang="en-US" altLang="zh-CN" sz="2800" b="0" i="0" u="none" strike="noStrike" kern="1200" cap="none" spc="0" normalizeH="0" baseline="0" noProof="0" smtClean="0">
                <a:ln>
                  <a:noFill/>
                </a:ln>
                <a:solidFill>
                  <a:srgbClr val="3333FF"/>
                </a:solidFill>
                <a:effectLst/>
                <a:uLnTx/>
                <a:uFillTx/>
                <a:latin typeface="Times New Roman" panose="02020603050405020304" pitchFamily="18" charset="0"/>
                <a:ea typeface="黑体" panose="02010609060101010101" pitchFamily="49" charset="-122"/>
              </a:rPr>
              <a:t>    </a:t>
            </a:r>
            <a:r>
              <a:rPr kumimoji="1" lang="zh-CN" altLang="en-US" sz="2800" b="0" i="0" u="none" strike="noStrike" kern="1200" cap="none" spc="0" normalizeH="0" baseline="0" noProof="0" smtClean="0">
                <a:ln>
                  <a:noFill/>
                </a:ln>
                <a:solidFill>
                  <a:srgbClr val="FF3399"/>
                </a:solidFill>
                <a:effectLst/>
                <a:uLnTx/>
                <a:uFillTx/>
                <a:latin typeface="Times New Roman" panose="02020603050405020304" pitchFamily="18" charset="0"/>
                <a:ea typeface="黑体" panose="02010609060101010101" pitchFamily="49" charset="-122"/>
              </a:rPr>
              <a:t>场效应管</a:t>
            </a:r>
            <a:endParaRPr kumimoji="1" lang="zh-CN" altLang="en-US" sz="2400" b="0" i="0" u="none" strike="noStrike" kern="1200" cap="none" spc="0" normalizeH="0" baseline="0" noProof="0" smtClean="0">
              <a:ln>
                <a:noFill/>
              </a:ln>
              <a:solidFill>
                <a:srgbClr val="009999"/>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
                <a:srgbClr val="FF9966"/>
              </a:buClr>
              <a:buSzPct val="50000"/>
              <a:buFont typeface="Monotype Sorts" pitchFamily="2" charset="2"/>
              <a:buNone/>
              <a:defRPr/>
            </a:pP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结构                    </a:t>
            </a: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NPN</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型                      结型耗尽型       </a:t>
            </a: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N</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沟道 </a:t>
            </a: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P</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沟道      	                </a:t>
            </a: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PNP</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型                       绝缘栅增强型   </a:t>
            </a: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N</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沟道 </a:t>
            </a: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P</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沟道</a:t>
            </a:r>
            <a:endPar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
                <a:srgbClr val="FF9966"/>
              </a:buClr>
              <a:buSzPct val="50000"/>
              <a:buFont typeface="Monotype Sorts" pitchFamily="2" charset="2"/>
              <a:buNone/>
              <a:defRPr/>
            </a:pP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                                                              绝缘栅耗尽型   </a:t>
            </a: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N</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沟道 </a:t>
            </a: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P</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沟道</a:t>
            </a:r>
            <a:endPar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
                <a:srgbClr val="FF9966"/>
              </a:buClr>
              <a:buSzPct val="50000"/>
              <a:buFont typeface="Monotype Sorts" pitchFamily="2" charset="2"/>
              <a:buNone/>
              <a:defRPr/>
            </a:pP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               </a:t>
            </a: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C</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与</a:t>
            </a: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E</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一般不可倒置使用         </a:t>
            </a: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D</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与</a:t>
            </a: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S</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有的型号可倒置使用</a:t>
            </a:r>
            <a:endPar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
                <a:srgbClr val="FF9966"/>
              </a:buClr>
              <a:buSzPct val="50000"/>
              <a:buFont typeface="Monotype Sorts" pitchFamily="2" charset="2"/>
              <a:buNone/>
              <a:defRPr/>
            </a:pP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载流子      多子扩散少子漂移                           多子漂移</a:t>
            </a:r>
            <a:endPar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
                <a:srgbClr val="FF9966"/>
              </a:buClr>
              <a:buSzPct val="50000"/>
              <a:buFont typeface="Monotype Sorts" pitchFamily="2" charset="2"/>
              <a:buNone/>
              <a:defRPr/>
            </a:pP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输入量             电流输入                                    电压输入</a:t>
            </a:r>
            <a:endPar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
                <a:srgbClr val="FF9966"/>
              </a:buClr>
              <a:buSzPct val="50000"/>
              <a:buFont typeface="Monotype Sorts" pitchFamily="2" charset="2"/>
              <a:buNone/>
              <a:defRPr/>
            </a:pP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控制     电流控制电流源</a:t>
            </a: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CCCS(</a:t>
            </a:r>
            <a:r>
              <a:rPr kumimoji="1" lang="en-US" altLang="zh-CN" sz="2400" b="0" i="1"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β</a:t>
            </a: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        </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电压控制电流源</a:t>
            </a: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VCCS(</a:t>
            </a:r>
            <a:r>
              <a:rPr kumimoji="1" lang="en-US" altLang="zh-CN" sz="2400" b="0" i="1"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g</a:t>
            </a:r>
            <a:r>
              <a:rPr kumimoji="1" lang="en-US" altLang="zh-CN" sz="2400" b="0" i="0" u="none" strike="noStrike" kern="1200" cap="none" spc="0" normalizeH="0" baseline="-25000" noProof="0" smtClean="0">
                <a:ln>
                  <a:noFill/>
                </a:ln>
                <a:solidFill>
                  <a:srgbClr val="010000"/>
                </a:solidFill>
                <a:effectLst/>
                <a:uLnTx/>
                <a:uFillTx/>
                <a:latin typeface="Times New Roman" panose="02020603050405020304" pitchFamily="18" charset="0"/>
                <a:ea typeface="宋体" panose="02010600030101010101" pitchFamily="2" charset="-122"/>
              </a:rPr>
              <a:t>m</a:t>
            </a: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a:t>
            </a:r>
            <a:endParaRPr kumimoji="1" lang="zh-CN" altLang="en-US" sz="2800" b="0" i="0" u="none" strike="noStrike" kern="1200" cap="none" spc="0" normalizeH="0" baseline="0" noProof="0" smtClean="0">
              <a:ln>
                <a:noFill/>
              </a:ln>
              <a:solidFill>
                <a:srgbClr val="009999"/>
              </a:solidFill>
              <a:effectLst/>
              <a:uLnTx/>
              <a:uFillTx/>
              <a:latin typeface="Arial" panose="020B0604020202020204"/>
              <a:ea typeface="宋体" panose="02010600030101010101" pitchFamily="2" charset="-122"/>
            </a:endParaRPr>
          </a:p>
        </p:txBody>
      </p:sp>
      <p:sp>
        <p:nvSpPr>
          <p:cNvPr id="5" name="Line 11"/>
          <p:cNvSpPr>
            <a:spLocks noChangeShapeType="1"/>
          </p:cNvSpPr>
          <p:nvPr/>
        </p:nvSpPr>
        <p:spPr bwMode="auto">
          <a:xfrm>
            <a:off x="1295400" y="1905000"/>
            <a:ext cx="0" cy="3657600"/>
          </a:xfrm>
          <a:prstGeom prst="line">
            <a:avLst/>
          </a:prstGeom>
          <a:noFill/>
          <a:ln w="9525">
            <a:solidFill>
              <a:srgbClr val="009999"/>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
        <p:nvSpPr>
          <p:cNvPr id="6" name="Line 12"/>
          <p:cNvSpPr>
            <a:spLocks noChangeShapeType="1"/>
          </p:cNvSpPr>
          <p:nvPr/>
        </p:nvSpPr>
        <p:spPr bwMode="auto">
          <a:xfrm>
            <a:off x="4876800" y="1905000"/>
            <a:ext cx="0" cy="3657600"/>
          </a:xfrm>
          <a:prstGeom prst="line">
            <a:avLst/>
          </a:prstGeom>
          <a:noFill/>
          <a:ln w="9525">
            <a:solidFill>
              <a:srgbClr val="009999"/>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
        <p:nvSpPr>
          <p:cNvPr id="7" name="Line 17"/>
          <p:cNvSpPr>
            <a:spLocks noChangeShapeType="1"/>
          </p:cNvSpPr>
          <p:nvPr/>
        </p:nvSpPr>
        <p:spPr bwMode="auto">
          <a:xfrm>
            <a:off x="152400" y="4572000"/>
            <a:ext cx="8915400" cy="0"/>
          </a:xfrm>
          <a:prstGeom prst="line">
            <a:avLst/>
          </a:prstGeom>
          <a:noFill/>
          <a:ln w="9525">
            <a:solidFill>
              <a:srgbClr val="009999"/>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
        <p:nvSpPr>
          <p:cNvPr id="8" name="Line 18"/>
          <p:cNvSpPr>
            <a:spLocks noChangeShapeType="1"/>
          </p:cNvSpPr>
          <p:nvPr/>
        </p:nvSpPr>
        <p:spPr bwMode="auto">
          <a:xfrm>
            <a:off x="152400" y="4114800"/>
            <a:ext cx="8915400" cy="0"/>
          </a:xfrm>
          <a:prstGeom prst="line">
            <a:avLst/>
          </a:prstGeom>
          <a:noFill/>
          <a:ln w="9525">
            <a:solidFill>
              <a:srgbClr val="009999"/>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
        <p:nvSpPr>
          <p:cNvPr id="9" name="Line 19"/>
          <p:cNvSpPr>
            <a:spLocks noChangeShapeType="1"/>
          </p:cNvSpPr>
          <p:nvPr/>
        </p:nvSpPr>
        <p:spPr bwMode="auto">
          <a:xfrm>
            <a:off x="152400" y="5029200"/>
            <a:ext cx="8915400" cy="0"/>
          </a:xfrm>
          <a:prstGeom prst="line">
            <a:avLst/>
          </a:prstGeom>
          <a:noFill/>
          <a:ln w="9525">
            <a:solidFill>
              <a:srgbClr val="009999"/>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
        <p:nvSpPr>
          <p:cNvPr id="10" name="Line 21"/>
          <p:cNvSpPr>
            <a:spLocks noChangeShapeType="1"/>
          </p:cNvSpPr>
          <p:nvPr/>
        </p:nvSpPr>
        <p:spPr bwMode="auto">
          <a:xfrm>
            <a:off x="152400" y="2514600"/>
            <a:ext cx="8915400" cy="0"/>
          </a:xfrm>
          <a:prstGeom prst="line">
            <a:avLst/>
          </a:prstGeom>
          <a:noFill/>
          <a:ln w="9525">
            <a:solidFill>
              <a:srgbClr val="009999"/>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
        <p:nvSpPr>
          <p:cNvPr id="12" name="灯片编号占位符 11"/>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blinds(horizontal)">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blinds(horizontal)">
                                      <p:cBhvr>
                                        <p:cTn id="1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381000" y="990600"/>
            <a:ext cx="8382000" cy="3581400"/>
          </a:xfrm>
          <a:prstGeom prst="rect">
            <a:avLst/>
          </a:prstGeom>
          <a:solidFill>
            <a:srgbClr val="CCECFF"/>
          </a:solidFill>
          <a:ln w="9525">
            <a:solidFill>
              <a:srgbClr val="009999"/>
            </a:solidFill>
            <a:miter lim="800000"/>
          </a:ln>
        </p:spPr>
        <p:txBody>
          <a:bodyPr wrap="none" anchor="ct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endParaRPr kumimoji="1" lang="zh-CN" altLang="en-US" sz="2400" b="0" i="0" u="none" strike="noStrike" kern="0" cap="none" spc="0" normalizeH="0" baseline="0" noProof="0">
              <a:ln>
                <a:noFill/>
              </a:ln>
              <a:solidFill>
                <a:srgbClr val="009999"/>
              </a:solidFill>
              <a:effectLst/>
              <a:uLnTx/>
              <a:uFillTx/>
              <a:latin typeface="Times New Roman" panose="02020603050405020304" pitchFamily="18" charset="0"/>
              <a:ea typeface="宋体" panose="02010600030101010101" pitchFamily="2" charset="-122"/>
            </a:endParaRPr>
          </a:p>
        </p:txBody>
      </p:sp>
      <p:sp>
        <p:nvSpPr>
          <p:cNvPr id="3" name="Rectangle 3"/>
          <p:cNvSpPr txBox="1">
            <a:spLocks noChangeArrowheads="1"/>
          </p:cNvSpPr>
          <p:nvPr/>
        </p:nvSpPr>
        <p:spPr bwMode="auto">
          <a:xfrm>
            <a:off x="533400" y="1066800"/>
            <a:ext cx="8229600" cy="3504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FF9966"/>
              </a:buClr>
              <a:buSzPct val="50000"/>
              <a:buFont typeface="Monotype Sorts" pitchFamily="2" charset="2"/>
              <a:buNone/>
              <a:defRPr/>
            </a:pPr>
            <a:r>
              <a:rPr kumimoji="1" lang="zh-CN" altLang="en-US" sz="2800" b="0" i="0" u="none" strike="noStrike" kern="1200" cap="none" spc="0" normalizeH="0" baseline="0" noProof="0" smtClean="0">
                <a:ln>
                  <a:noFill/>
                </a:ln>
                <a:solidFill>
                  <a:srgbClr val="3333FF"/>
                </a:solidFill>
                <a:effectLst/>
                <a:uLnTx/>
                <a:uFillTx/>
                <a:latin typeface="Times New Roman" panose="02020603050405020304" pitchFamily="18" charset="0"/>
                <a:ea typeface="黑体" panose="02010609060101010101" pitchFamily="49" charset="-122"/>
              </a:rPr>
              <a:t>                   </a:t>
            </a:r>
            <a:r>
              <a:rPr kumimoji="1" lang="zh-CN" altLang="en-US" sz="2800" b="0" i="0" u="none" strike="noStrike" kern="1200" cap="none" spc="0" normalizeH="0" baseline="0" noProof="0" smtClean="0">
                <a:ln>
                  <a:noFill/>
                </a:ln>
                <a:solidFill>
                  <a:srgbClr val="FF3399"/>
                </a:solidFill>
                <a:effectLst/>
                <a:uLnTx/>
                <a:uFillTx/>
                <a:latin typeface="Times New Roman" panose="02020603050405020304" pitchFamily="18" charset="0"/>
                <a:ea typeface="黑体" panose="02010609060101010101" pitchFamily="49" charset="-122"/>
              </a:rPr>
              <a:t>双极型三极管</a:t>
            </a:r>
            <a:r>
              <a:rPr kumimoji="1" lang="zh-CN" altLang="en-US" sz="2800" b="0" i="0" u="none" strike="noStrike" kern="1200" cap="none" spc="0" normalizeH="0" baseline="0" noProof="0" smtClean="0">
                <a:ln>
                  <a:noFill/>
                </a:ln>
                <a:solidFill>
                  <a:srgbClr val="3333FF"/>
                </a:solidFill>
                <a:effectLst/>
                <a:uLnTx/>
                <a:uFillTx/>
                <a:latin typeface="Times New Roman" panose="02020603050405020304" pitchFamily="18" charset="0"/>
                <a:ea typeface="黑体" panose="02010609060101010101" pitchFamily="49" charset="-122"/>
              </a:rPr>
              <a:t>              </a:t>
            </a:r>
            <a:r>
              <a:rPr kumimoji="1" lang="en-US" altLang="zh-CN" sz="2800" b="0" i="0" u="none" strike="noStrike" kern="1200" cap="none" spc="0" normalizeH="0" baseline="0" noProof="0" smtClean="0">
                <a:ln>
                  <a:noFill/>
                </a:ln>
                <a:solidFill>
                  <a:srgbClr val="3333FF"/>
                </a:solidFill>
                <a:effectLst/>
                <a:uLnTx/>
                <a:uFillTx/>
                <a:latin typeface="Times New Roman" panose="02020603050405020304" pitchFamily="18" charset="0"/>
                <a:ea typeface="黑体" panose="02010609060101010101" pitchFamily="49" charset="-122"/>
              </a:rPr>
              <a:t>    </a:t>
            </a:r>
            <a:r>
              <a:rPr kumimoji="1" lang="zh-CN" altLang="en-US" sz="2800" b="0" i="0" u="none" strike="noStrike" kern="1200" cap="none" spc="0" normalizeH="0" baseline="0" noProof="0" smtClean="0">
                <a:ln>
                  <a:noFill/>
                </a:ln>
                <a:solidFill>
                  <a:srgbClr val="FF3399"/>
                </a:solidFill>
                <a:effectLst/>
                <a:uLnTx/>
                <a:uFillTx/>
                <a:latin typeface="Times New Roman" panose="02020603050405020304" pitchFamily="18" charset="0"/>
                <a:ea typeface="黑体" panose="02010609060101010101" pitchFamily="49" charset="-122"/>
              </a:rPr>
              <a:t>场效应管</a:t>
            </a:r>
            <a:endParaRPr kumimoji="1" lang="zh-CN" altLang="en-US" sz="2400" b="0" i="0" u="none" strike="noStrike" kern="1200" cap="none" spc="0" normalizeH="0" baseline="0" noProof="0" smtClean="0">
              <a:ln>
                <a:noFill/>
              </a:ln>
              <a:solidFill>
                <a:srgbClr val="FF3399"/>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latinLnBrk="0" hangingPunct="1">
              <a:lnSpc>
                <a:spcPct val="120000"/>
              </a:lnSpc>
              <a:spcBef>
                <a:spcPts val="600"/>
              </a:spcBef>
              <a:spcAft>
                <a:spcPts val="600"/>
              </a:spcAft>
              <a:buClr>
                <a:srgbClr val="FF9966"/>
              </a:buClr>
              <a:buSzPct val="50000"/>
              <a:buFont typeface="Monotype Sorts" pitchFamily="2" charset="2"/>
              <a:buNone/>
              <a:defRPr/>
            </a:pPr>
            <a:r>
              <a:rPr kumimoji="1" lang="en-US" altLang="zh-CN"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    </a:t>
            </a: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噪声                     较大                                    较小</a:t>
            </a:r>
            <a:endPar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latinLnBrk="0" hangingPunct="1">
              <a:lnSpc>
                <a:spcPct val="120000"/>
              </a:lnSpc>
              <a:spcBef>
                <a:spcPts val="600"/>
              </a:spcBef>
              <a:spcAft>
                <a:spcPts val="600"/>
              </a:spcAft>
              <a:buClr>
                <a:srgbClr val="FF9966"/>
              </a:buClr>
              <a:buSzPct val="50000"/>
              <a:buFont typeface="Monotype Sorts" pitchFamily="2" charset="2"/>
              <a:buNone/>
              <a:defRPr/>
            </a:pP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温度特性    受温度影响较大             较小，可有零温度系数点</a:t>
            </a:r>
            <a:endPar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latinLnBrk="0" hangingPunct="1">
              <a:lnSpc>
                <a:spcPct val="120000"/>
              </a:lnSpc>
              <a:spcBef>
                <a:spcPts val="600"/>
              </a:spcBef>
              <a:spcAft>
                <a:spcPts val="600"/>
              </a:spcAft>
              <a:buClr>
                <a:srgbClr val="FF9966"/>
              </a:buClr>
              <a:buSzPct val="50000"/>
              <a:buFont typeface="Monotype Sorts" pitchFamily="2" charset="2"/>
              <a:buNone/>
              <a:defRPr/>
            </a:pP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输入电阻    几十到几千欧姆                     几兆欧姆以上</a:t>
            </a:r>
            <a:endPar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latinLnBrk="0" hangingPunct="1">
              <a:lnSpc>
                <a:spcPct val="120000"/>
              </a:lnSpc>
              <a:spcBef>
                <a:spcPts val="600"/>
              </a:spcBef>
              <a:spcAft>
                <a:spcPts val="600"/>
              </a:spcAft>
              <a:buClr>
                <a:srgbClr val="FF9966"/>
              </a:buClr>
              <a:buSzPct val="50000"/>
              <a:buFont typeface="Monotype Sorts" pitchFamily="2" charset="2"/>
              <a:buNone/>
              <a:defRPr/>
            </a:pP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静电影响     不受静电影响                        易受静电影响</a:t>
            </a:r>
            <a:endPar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latinLnBrk="0" hangingPunct="1">
              <a:lnSpc>
                <a:spcPct val="120000"/>
              </a:lnSpc>
              <a:spcBef>
                <a:spcPts val="600"/>
              </a:spcBef>
              <a:spcAft>
                <a:spcPts val="600"/>
              </a:spcAft>
              <a:buClr>
                <a:srgbClr val="FF9966"/>
              </a:buClr>
              <a:buSzPct val="50000"/>
              <a:buFont typeface="Monotype Sorts" pitchFamily="2" charset="2"/>
              <a:buNone/>
              <a:defRPr/>
            </a:pPr>
            <a:r>
              <a:rPr kumimoji="1" lang="zh-CN" altLang="en-US" sz="2400" b="0" i="0" u="none" strike="noStrike" kern="1200" cap="none" spc="0" normalizeH="0" baseline="0" noProof="0" smtClean="0">
                <a:ln>
                  <a:noFill/>
                </a:ln>
                <a:solidFill>
                  <a:srgbClr val="010000"/>
                </a:solidFill>
                <a:effectLst/>
                <a:uLnTx/>
                <a:uFillTx/>
                <a:latin typeface="Times New Roman" panose="02020603050405020304" pitchFamily="18" charset="0"/>
                <a:ea typeface="宋体" panose="02010600030101010101" pitchFamily="2" charset="-122"/>
              </a:rPr>
              <a:t>集成工艺    不易大规模集成         适宜大规模和超大规模集成</a:t>
            </a:r>
            <a:endParaRPr kumimoji="1" lang="zh-CN" altLang="en-US" sz="2400" b="0" i="0" u="none" strike="noStrike" kern="1200" cap="none" spc="0" normalizeH="0" baseline="0" noProof="0" smtClean="0">
              <a:ln>
                <a:noFill/>
              </a:ln>
              <a:solidFill>
                <a:srgbClr val="010000"/>
              </a:solidFill>
              <a:effectLst/>
              <a:uLnTx/>
              <a:uFillTx/>
              <a:latin typeface="Arial" panose="020B0604020202020204"/>
              <a:ea typeface="宋体" panose="02010600030101010101" pitchFamily="2" charset="-122"/>
            </a:endParaRPr>
          </a:p>
        </p:txBody>
      </p:sp>
      <p:sp>
        <p:nvSpPr>
          <p:cNvPr id="4" name="Line 6"/>
          <p:cNvSpPr>
            <a:spLocks noChangeShapeType="1"/>
          </p:cNvSpPr>
          <p:nvPr/>
        </p:nvSpPr>
        <p:spPr bwMode="auto">
          <a:xfrm flipH="1">
            <a:off x="1981200" y="990600"/>
            <a:ext cx="6350" cy="3581400"/>
          </a:xfrm>
          <a:prstGeom prst="line">
            <a:avLst/>
          </a:prstGeom>
          <a:noFill/>
          <a:ln w="9525">
            <a:solidFill>
              <a:srgbClr val="009999"/>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
        <p:nvSpPr>
          <p:cNvPr id="5" name="Line 7"/>
          <p:cNvSpPr>
            <a:spLocks noChangeShapeType="1"/>
          </p:cNvSpPr>
          <p:nvPr/>
        </p:nvSpPr>
        <p:spPr bwMode="auto">
          <a:xfrm>
            <a:off x="4800600" y="990600"/>
            <a:ext cx="0" cy="3581400"/>
          </a:xfrm>
          <a:prstGeom prst="line">
            <a:avLst/>
          </a:prstGeom>
          <a:noFill/>
          <a:ln w="9525">
            <a:solidFill>
              <a:srgbClr val="009999"/>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
        <p:nvSpPr>
          <p:cNvPr id="6" name="Line 8"/>
          <p:cNvSpPr>
            <a:spLocks noChangeShapeType="1"/>
          </p:cNvSpPr>
          <p:nvPr/>
        </p:nvSpPr>
        <p:spPr bwMode="auto">
          <a:xfrm>
            <a:off x="387350" y="1524000"/>
            <a:ext cx="8382000" cy="0"/>
          </a:xfrm>
          <a:prstGeom prst="line">
            <a:avLst/>
          </a:prstGeom>
          <a:noFill/>
          <a:ln w="9525">
            <a:solidFill>
              <a:srgbClr val="009999"/>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
        <p:nvSpPr>
          <p:cNvPr id="7" name="Line 9"/>
          <p:cNvSpPr>
            <a:spLocks noChangeShapeType="1"/>
          </p:cNvSpPr>
          <p:nvPr/>
        </p:nvSpPr>
        <p:spPr bwMode="auto">
          <a:xfrm>
            <a:off x="387350" y="2124710"/>
            <a:ext cx="8382000" cy="0"/>
          </a:xfrm>
          <a:prstGeom prst="line">
            <a:avLst/>
          </a:prstGeom>
          <a:noFill/>
          <a:ln w="9525">
            <a:solidFill>
              <a:srgbClr val="009999"/>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
        <p:nvSpPr>
          <p:cNvPr id="8" name="Line 11"/>
          <p:cNvSpPr>
            <a:spLocks noChangeShapeType="1"/>
          </p:cNvSpPr>
          <p:nvPr/>
        </p:nvSpPr>
        <p:spPr bwMode="auto">
          <a:xfrm>
            <a:off x="387350" y="2747645"/>
            <a:ext cx="8382000" cy="0"/>
          </a:xfrm>
          <a:prstGeom prst="line">
            <a:avLst/>
          </a:prstGeom>
          <a:noFill/>
          <a:ln w="9525">
            <a:solidFill>
              <a:srgbClr val="009999"/>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
        <p:nvSpPr>
          <p:cNvPr id="10" name="Line 14"/>
          <p:cNvSpPr>
            <a:spLocks noChangeShapeType="1"/>
          </p:cNvSpPr>
          <p:nvPr/>
        </p:nvSpPr>
        <p:spPr bwMode="auto">
          <a:xfrm>
            <a:off x="387350" y="3375025"/>
            <a:ext cx="8382000" cy="0"/>
          </a:xfrm>
          <a:prstGeom prst="line">
            <a:avLst/>
          </a:prstGeom>
          <a:noFill/>
          <a:ln w="9525">
            <a:solidFill>
              <a:srgbClr val="009999"/>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
        <p:nvSpPr>
          <p:cNvPr id="12" name="Line 17"/>
          <p:cNvSpPr>
            <a:spLocks noChangeShapeType="1"/>
          </p:cNvSpPr>
          <p:nvPr/>
        </p:nvSpPr>
        <p:spPr bwMode="auto">
          <a:xfrm>
            <a:off x="387350" y="3997960"/>
            <a:ext cx="8382000" cy="0"/>
          </a:xfrm>
          <a:prstGeom prst="line">
            <a:avLst/>
          </a:prstGeom>
          <a:noFill/>
          <a:ln w="9525">
            <a:solidFill>
              <a:srgbClr val="009999"/>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9999"/>
              </a:solidFill>
              <a:effectLst/>
              <a:uLnTx/>
              <a:uFillTx/>
            </a:endParaRPr>
          </a:p>
        </p:txBody>
      </p:sp>
      <p:sp>
        <p:nvSpPr>
          <p:cNvPr id="14" name="灯片编号占位符 13"/>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8" name="Text Box 12"/>
          <p:cNvSpPr txBox="1">
            <a:spLocks noChangeArrowheads="1"/>
          </p:cNvSpPr>
          <p:nvPr/>
        </p:nvSpPr>
        <p:spPr bwMode="auto">
          <a:xfrm>
            <a:off x="314738" y="4063365"/>
            <a:ext cx="8510179" cy="112458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20000"/>
              </a:lnSpc>
            </a:pPr>
            <a:r>
              <a:rPr lang="en-US" altLang="zh-CN" sz="2800" dirty="0" smtClean="0">
                <a:solidFill>
                  <a:srgbClr val="FF3300"/>
                </a:solidFill>
              </a:rPr>
              <a:t>       </a:t>
            </a:r>
            <a:r>
              <a:rPr lang="zh-CN" altLang="en-US" sz="2800" dirty="0" smtClean="0">
                <a:solidFill>
                  <a:srgbClr val="0000FF"/>
                </a:solidFill>
              </a:rPr>
              <a:t>自由电子是</a:t>
            </a:r>
            <a:r>
              <a:rPr lang="zh-CN" altLang="en-US" sz="2800" b="1" dirty="0" smtClean="0">
                <a:solidFill>
                  <a:srgbClr val="0000FF"/>
                </a:solidFill>
                <a:effectLst>
                  <a:outerShdw blurRad="38100" dist="38100" dir="2700000" algn="tl">
                    <a:srgbClr val="000000">
                      <a:alpha val="43137"/>
                    </a:srgbClr>
                  </a:outerShdw>
                </a:effectLst>
              </a:rPr>
              <a:t>多数载流子</a:t>
            </a:r>
            <a:r>
              <a:rPr lang="zh-CN" altLang="en-US" sz="2800" dirty="0" smtClean="0">
                <a:solidFill>
                  <a:srgbClr val="0000FF"/>
                </a:solidFill>
              </a:rPr>
              <a:t>（</a:t>
            </a:r>
            <a:r>
              <a:rPr lang="zh-CN" altLang="en-US" sz="2800" b="1" dirty="0" smtClean="0">
                <a:solidFill>
                  <a:srgbClr val="0000FF"/>
                </a:solidFill>
                <a:effectLst/>
                <a:latin typeface="黑体" panose="02010609060101010101" pitchFamily="49" charset="-122"/>
                <a:ea typeface="黑体" panose="02010609060101010101" pitchFamily="49" charset="-122"/>
              </a:rPr>
              <a:t>多子</a:t>
            </a:r>
            <a:r>
              <a:rPr lang="zh-CN" altLang="en-US" sz="2800" dirty="0" smtClean="0">
                <a:solidFill>
                  <a:srgbClr val="0000FF"/>
                </a:solidFill>
              </a:rPr>
              <a:t>）</a:t>
            </a:r>
            <a:r>
              <a:rPr lang="en-US" altLang="zh-CN" sz="2800" dirty="0" smtClean="0">
                <a:solidFill>
                  <a:schemeClr val="tx1"/>
                </a:solidFill>
              </a:rPr>
              <a:t>, </a:t>
            </a:r>
            <a:r>
              <a:rPr lang="zh-CN" altLang="en-US" sz="2800" dirty="0" smtClean="0">
                <a:solidFill>
                  <a:srgbClr val="000000"/>
                </a:solidFill>
              </a:rPr>
              <a:t>主要由</a:t>
            </a:r>
            <a:r>
              <a:rPr lang="zh-CN" altLang="en-US" sz="2800" dirty="0" smtClean="0">
                <a:solidFill>
                  <a:srgbClr val="0000FF"/>
                </a:solidFill>
              </a:rPr>
              <a:t>杂质原子</a:t>
            </a:r>
            <a:r>
              <a:rPr lang="zh-CN" altLang="en-US" sz="2800" dirty="0" smtClean="0">
                <a:solidFill>
                  <a:srgbClr val="000000"/>
                </a:solidFill>
              </a:rPr>
              <a:t>提供</a:t>
            </a:r>
            <a:r>
              <a:rPr lang="zh-CN" altLang="en-US" sz="2800" dirty="0" smtClean="0">
                <a:solidFill>
                  <a:schemeClr val="tx1"/>
                </a:solidFill>
                <a:ea typeface="黑体" panose="02010609060101010101" pitchFamily="49" charset="-122"/>
              </a:rPr>
              <a:t>；</a:t>
            </a:r>
            <a:endParaRPr lang="zh-CN" altLang="en-US" sz="2800" dirty="0" smtClean="0">
              <a:solidFill>
                <a:schemeClr val="tx1"/>
              </a:solidFill>
              <a:ea typeface="黑体" panose="02010609060101010101" pitchFamily="49" charset="-122"/>
            </a:endParaRPr>
          </a:p>
        </p:txBody>
      </p:sp>
      <p:sp>
        <p:nvSpPr>
          <p:cNvPr id="9229" name="Text Box 13"/>
          <p:cNvSpPr txBox="1">
            <a:spLocks noChangeArrowheads="1"/>
          </p:cNvSpPr>
          <p:nvPr/>
        </p:nvSpPr>
        <p:spPr bwMode="auto">
          <a:xfrm>
            <a:off x="315143" y="5235682"/>
            <a:ext cx="8382790" cy="112458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20000"/>
              </a:lnSpc>
            </a:pPr>
            <a:r>
              <a:rPr lang="en-US" altLang="zh-CN" sz="2800" dirty="0" smtClean="0">
                <a:solidFill>
                  <a:srgbClr val="000000"/>
                </a:solidFill>
              </a:rPr>
              <a:t>        </a:t>
            </a:r>
            <a:r>
              <a:rPr lang="zh-CN" altLang="en-US" sz="2800" dirty="0" smtClean="0">
                <a:solidFill>
                  <a:srgbClr val="000000"/>
                </a:solidFill>
              </a:rPr>
              <a:t>提供自由电子的五价杂质原子因带正电荷而成为</a:t>
            </a:r>
            <a:r>
              <a:rPr lang="zh-CN" altLang="en-US" sz="2800" dirty="0" smtClean="0">
                <a:solidFill>
                  <a:srgbClr val="FF33CC"/>
                </a:solidFill>
              </a:rPr>
              <a:t>正离子</a:t>
            </a:r>
            <a:r>
              <a:rPr lang="zh-CN" altLang="en-US" sz="2800" dirty="0" smtClean="0">
                <a:solidFill>
                  <a:srgbClr val="000000"/>
                </a:solidFill>
              </a:rPr>
              <a:t>，因此五价杂质原子也称为</a:t>
            </a:r>
            <a:r>
              <a:rPr lang="zh-CN" altLang="en-US" sz="2800" dirty="0" smtClean="0">
                <a:solidFill>
                  <a:srgbClr val="FF33CC"/>
                </a:solidFill>
                <a:latin typeface="黑体" panose="02010609060101010101" pitchFamily="49" charset="-122"/>
                <a:ea typeface="黑体" panose="02010609060101010101" pitchFamily="49" charset="-122"/>
              </a:rPr>
              <a:t>施主杂质</a:t>
            </a:r>
            <a:r>
              <a:rPr lang="zh-CN" altLang="en-US" sz="2800" dirty="0" smtClean="0">
                <a:solidFill>
                  <a:srgbClr val="000000"/>
                </a:solidFill>
              </a:rPr>
              <a:t>。</a:t>
            </a:r>
            <a:endParaRPr lang="zh-CN" altLang="en-US" sz="2800" dirty="0" smtClean="0">
              <a:solidFill>
                <a:srgbClr val="000000"/>
              </a:solidFill>
            </a:endParaRPr>
          </a:p>
        </p:txBody>
      </p:sp>
      <p:grpSp>
        <p:nvGrpSpPr>
          <p:cNvPr id="10" name="Group 22"/>
          <p:cNvGrpSpPr/>
          <p:nvPr/>
        </p:nvGrpSpPr>
        <p:grpSpPr bwMode="auto">
          <a:xfrm>
            <a:off x="2556029" y="692533"/>
            <a:ext cx="3888432" cy="3210870"/>
            <a:chOff x="1344" y="1453"/>
            <a:chExt cx="3312" cy="2039"/>
          </a:xfrm>
        </p:grpSpPr>
        <p:graphicFrame>
          <p:nvGraphicFramePr>
            <p:cNvPr id="11" name="Object 17"/>
            <p:cNvGraphicFramePr>
              <a:graphicFrameLocks noChangeAspect="1"/>
            </p:cNvGraphicFramePr>
            <p:nvPr/>
          </p:nvGraphicFramePr>
          <p:xfrm>
            <a:off x="1344" y="1453"/>
            <a:ext cx="3312" cy="1765"/>
          </p:xfrm>
          <a:graphic>
            <a:graphicData uri="http://schemas.openxmlformats.org/presentationml/2006/ole">
              <mc:AlternateContent xmlns:mc="http://schemas.openxmlformats.org/markup-compatibility/2006">
                <mc:Choice xmlns:v="urn:schemas-microsoft-com:vml" Requires="v">
                  <p:oleObj spid="_x0000_s11379" name="BMP 图象" r:id="rId1" imgW="3180715" imgH="2015490" progId="Paint.Picture">
                    <p:embed/>
                  </p:oleObj>
                </mc:Choice>
                <mc:Fallback>
                  <p:oleObj name="BMP 图象" r:id="rId1" imgW="3180715" imgH="2015490" progId="Paint.Picture">
                    <p:embed/>
                    <p:pic>
                      <p:nvPicPr>
                        <p:cNvPr id="0" name="图片 1137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 y="1453"/>
                          <a:ext cx="3312" cy="1765"/>
                        </a:xfrm>
                        <a:prstGeom prst="rect">
                          <a:avLst/>
                        </a:prstGeom>
                        <a:noFill/>
                        <a:ln w="9525">
                          <a:solidFill>
                            <a:srgbClr val="009900"/>
                          </a:solidFill>
                          <a:miter lim="800000"/>
                          <a:headEnd/>
                          <a:tailEnd/>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9"/>
            <p:cNvSpPr txBox="1">
              <a:spLocks noChangeArrowheads="1"/>
            </p:cNvSpPr>
            <p:nvPr/>
          </p:nvSpPr>
          <p:spPr bwMode="auto">
            <a:xfrm>
              <a:off x="1344" y="3238"/>
              <a:ext cx="3312" cy="254"/>
            </a:xfrm>
            <a:prstGeom prst="rect">
              <a:avLst/>
            </a:prstGeom>
            <a:solidFill>
              <a:srgbClr val="FFFFCC"/>
            </a:solidFill>
            <a:ln w="9525">
              <a:solidFill>
                <a:srgbClr val="00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ts val="0"/>
                </a:spcBef>
              </a:pPr>
              <a:r>
                <a:rPr lang="en-US" altLang="zh-CN" sz="2000" dirty="0" smtClean="0">
                  <a:solidFill>
                    <a:srgbClr val="FF3300"/>
                  </a:solidFill>
                </a:rPr>
                <a:t>  N</a:t>
              </a:r>
              <a:r>
                <a:rPr lang="zh-CN" altLang="en-US" sz="2000" dirty="0" smtClean="0">
                  <a:solidFill>
                    <a:srgbClr val="FF3300"/>
                  </a:solidFill>
                </a:rPr>
                <a:t>型半导体结构示意图</a:t>
              </a:r>
              <a:endParaRPr lang="zh-CN" altLang="en-US" dirty="0" smtClean="0">
                <a:solidFill>
                  <a:srgbClr val="000000"/>
                </a:solidFill>
              </a:endParaRPr>
            </a:p>
          </p:txBody>
        </p:sp>
      </p:grpSp>
      <p:sp>
        <p:nvSpPr>
          <p:cNvPr id="2" name="Text Box 12"/>
          <p:cNvSpPr txBox="1">
            <a:spLocks noChangeArrowheads="1"/>
          </p:cNvSpPr>
          <p:nvPr/>
        </p:nvSpPr>
        <p:spPr bwMode="auto">
          <a:xfrm>
            <a:off x="1322070" y="4580255"/>
            <a:ext cx="7728585" cy="60769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20000"/>
              </a:lnSpc>
            </a:pPr>
            <a:r>
              <a:rPr lang="zh-CN" altLang="en-US" sz="2800" dirty="0" smtClean="0">
                <a:solidFill>
                  <a:srgbClr val="FF0000"/>
                </a:solidFill>
              </a:rPr>
              <a:t>空穴是</a:t>
            </a:r>
            <a:r>
              <a:rPr lang="zh-CN" altLang="en-US" sz="2800" b="1" dirty="0" smtClean="0">
                <a:solidFill>
                  <a:srgbClr val="FF0000"/>
                </a:solidFill>
                <a:effectLst>
                  <a:outerShdw blurRad="38100" dist="38100" dir="2700000" algn="tl">
                    <a:srgbClr val="000000">
                      <a:alpha val="43137"/>
                    </a:srgbClr>
                  </a:outerShdw>
                </a:effectLst>
              </a:rPr>
              <a:t>少数载流子</a:t>
            </a:r>
            <a:r>
              <a:rPr lang="zh-CN" altLang="en-US" sz="2800" dirty="0" smtClean="0">
                <a:solidFill>
                  <a:srgbClr val="FF0000"/>
                </a:solidFill>
              </a:rPr>
              <a:t>（</a:t>
            </a:r>
            <a:r>
              <a:rPr lang="zh-CN" altLang="en-US" sz="2800" b="1" dirty="0" smtClean="0">
                <a:solidFill>
                  <a:srgbClr val="FF0000"/>
                </a:solidFill>
                <a:effectLst/>
                <a:latin typeface="黑体" panose="02010609060101010101" pitchFamily="49" charset="-122"/>
                <a:ea typeface="黑体" panose="02010609060101010101" pitchFamily="49" charset="-122"/>
              </a:rPr>
              <a:t>少子</a:t>
            </a:r>
            <a:r>
              <a:rPr lang="zh-CN" altLang="en-US" sz="2800" dirty="0" smtClean="0">
                <a:solidFill>
                  <a:srgbClr val="FF0000"/>
                </a:solidFill>
              </a:rPr>
              <a:t>）</a:t>
            </a:r>
            <a:r>
              <a:rPr lang="en-US" altLang="zh-CN" sz="2800" dirty="0" smtClean="0">
                <a:solidFill>
                  <a:schemeClr val="tx1"/>
                </a:solidFill>
              </a:rPr>
              <a:t>,</a:t>
            </a:r>
            <a:r>
              <a:rPr lang="en-US" altLang="zh-CN" sz="2800" dirty="0" smtClean="0">
                <a:solidFill>
                  <a:srgbClr val="FF0000"/>
                </a:solidFill>
              </a:rPr>
              <a:t> </a:t>
            </a:r>
            <a:r>
              <a:rPr lang="zh-CN" altLang="en-US" sz="2800" dirty="0" smtClean="0">
                <a:solidFill>
                  <a:schemeClr val="tx1"/>
                </a:solidFill>
              </a:rPr>
              <a:t>由</a:t>
            </a:r>
            <a:r>
              <a:rPr lang="zh-CN" altLang="en-US" sz="2800" dirty="0" smtClean="0">
                <a:solidFill>
                  <a:srgbClr val="FF0000"/>
                </a:solidFill>
              </a:rPr>
              <a:t>热激发</a:t>
            </a:r>
            <a:r>
              <a:rPr lang="zh-CN" altLang="en-US" sz="2800" dirty="0" smtClean="0">
                <a:solidFill>
                  <a:schemeClr val="tx1"/>
                </a:solidFill>
              </a:rPr>
              <a:t>形成</a:t>
            </a:r>
            <a:r>
              <a:rPr lang="zh-CN" altLang="en-US" sz="2800" dirty="0" smtClean="0">
                <a:solidFill>
                  <a:srgbClr val="0000FF"/>
                </a:solidFill>
              </a:rPr>
              <a:t>。</a:t>
            </a:r>
            <a:endParaRPr lang="zh-CN" altLang="en-US" sz="2800" dirty="0" smtClean="0">
              <a:solidFill>
                <a:srgbClr val="000000"/>
              </a:solidFill>
            </a:endParaRPr>
          </a:p>
        </p:txBody>
      </p:sp>
      <p:sp>
        <p:nvSpPr>
          <p:cNvPr id="3" name="灯片编号占位符 2"/>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229"/>
                                        </p:tgtEl>
                                        <p:attrNameLst>
                                          <p:attrName>style.visibility</p:attrName>
                                        </p:attrNameLst>
                                      </p:cBhvr>
                                      <p:to>
                                        <p:strVal val="visible"/>
                                      </p:to>
                                    </p:set>
                                    <p:anim calcmode="lin" valueType="num">
                                      <p:cBhvr additive="base">
                                        <p:cTn id="12" dur="500" fill="hold"/>
                                        <p:tgtEl>
                                          <p:spTgt spid="9229"/>
                                        </p:tgtEl>
                                        <p:attrNameLst>
                                          <p:attrName>ppt_x</p:attrName>
                                        </p:attrNameLst>
                                      </p:cBhvr>
                                      <p:tavLst>
                                        <p:tav tm="0">
                                          <p:val>
                                            <p:strVal val="#ppt_x"/>
                                          </p:val>
                                        </p:tav>
                                        <p:tav tm="100000">
                                          <p:val>
                                            <p:strVal val="#ppt_x"/>
                                          </p:val>
                                        </p:tav>
                                      </p:tavLst>
                                    </p:anim>
                                    <p:anim calcmode="lin" valueType="num">
                                      <p:cBhvr additive="base">
                                        <p:cTn id="13" dur="500" fill="hold"/>
                                        <p:tgtEl>
                                          <p:spTgt spid="92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9" grpId="0" bldLvl="0" animBg="1" autoUpdateAnimBg="0"/>
      <p:bldP spid="2" grpId="0" bldLvl="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615950" y="648970"/>
            <a:ext cx="6427470" cy="521970"/>
          </a:xfrm>
          <a:prstGeom prst="rect">
            <a:avLst/>
          </a:prstGeom>
          <a:noFill/>
          <a:ln w="9525">
            <a:noFill/>
          </a:ln>
        </p:spPr>
        <p:txBody>
          <a:bodyPr wrap="square">
            <a:spAutoFit/>
          </a:bodyPr>
          <a:lstStyle>
            <a:defPPr>
              <a:defRPr lang="zh-CN"/>
            </a:defPPr>
            <a:lvl1pPr>
              <a:defRPr sz="2800" b="1">
                <a:solidFill>
                  <a:srgbClr val="FF0000"/>
                </a:solidFill>
              </a:defRPr>
            </a:lvl1pPr>
          </a:lstStyle>
          <a:p>
            <a:r>
              <a:rPr lang="en-US" altLang="zh-CN" dirty="0" smtClean="0">
                <a:solidFill>
                  <a:srgbClr val="A50021"/>
                </a:solidFill>
                <a:latin typeface="黑体" panose="02010609060101010101" pitchFamily="49" charset="-122"/>
                <a:ea typeface="黑体" panose="02010609060101010101" pitchFamily="49" charset="-122"/>
                <a:sym typeface="+mn-ea"/>
                <a:hlinkClick r:id="rId1" action="ppaction://hlinksldjump"/>
              </a:rPr>
              <a:t>(2) </a:t>
            </a:r>
            <a:r>
              <a:rPr lang="en-US" altLang="zh-CN" dirty="0" smtClean="0">
                <a:solidFill>
                  <a:srgbClr val="A50021"/>
                </a:solidFill>
                <a:ea typeface="黑体" panose="02010609060101010101" pitchFamily="49" charset="-122"/>
                <a:sym typeface="+mn-ea"/>
                <a:hlinkClick r:id="rId1" action="ppaction://hlinksldjump"/>
              </a:rPr>
              <a:t>P</a:t>
            </a:r>
            <a:r>
              <a:rPr lang="zh-CN" altLang="en-US" dirty="0" smtClean="0">
                <a:solidFill>
                  <a:srgbClr val="A50021"/>
                </a:solidFill>
                <a:latin typeface="黑体" panose="02010609060101010101" pitchFamily="49" charset="-122"/>
                <a:ea typeface="黑体" panose="02010609060101010101" pitchFamily="49" charset="-122"/>
                <a:sym typeface="+mn-ea"/>
                <a:hlinkClick r:id="rId1" action="ppaction://hlinksldjump"/>
              </a:rPr>
              <a:t>型半导体</a:t>
            </a:r>
            <a:r>
              <a:rPr lang="zh-CN" altLang="en-US" dirty="0"/>
              <a:t>（空穴型半导体）</a:t>
            </a:r>
            <a:endParaRPr lang="zh-CN" altLang="en-US" dirty="0"/>
          </a:p>
        </p:txBody>
      </p:sp>
      <p:sp>
        <p:nvSpPr>
          <p:cNvPr id="11267" name="Text Box 3"/>
          <p:cNvSpPr txBox="1">
            <a:spLocks noChangeArrowheads="1"/>
          </p:cNvSpPr>
          <p:nvPr/>
        </p:nvSpPr>
        <p:spPr bwMode="auto">
          <a:xfrm>
            <a:off x="179705" y="1060768"/>
            <a:ext cx="8863330" cy="296862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sz="2600" dirty="0" smtClean="0">
                <a:solidFill>
                  <a:srgbClr val="000000"/>
                </a:solidFill>
              </a:rPr>
              <a:t>       </a:t>
            </a:r>
            <a:r>
              <a:rPr lang="zh-CN" altLang="en-US" sz="2600" dirty="0" smtClean="0">
                <a:solidFill>
                  <a:srgbClr val="000000"/>
                </a:solidFill>
              </a:rPr>
              <a:t>本征硅中掺入少量</a:t>
            </a:r>
            <a:r>
              <a:rPr lang="zh-CN" altLang="en-US" sz="2600" dirty="0" smtClean="0">
                <a:solidFill>
                  <a:srgbClr val="FF0000"/>
                </a:solidFill>
              </a:rPr>
              <a:t>三价</a:t>
            </a:r>
            <a:r>
              <a:rPr lang="zh-CN" altLang="en-US" sz="2600" dirty="0" smtClean="0">
                <a:solidFill>
                  <a:srgbClr val="000000"/>
                </a:solidFill>
              </a:rPr>
              <a:t>杂质元素如硼（</a:t>
            </a:r>
            <a:r>
              <a:rPr lang="en-US" altLang="zh-CN" sz="2600" dirty="0" smtClean="0">
                <a:solidFill>
                  <a:srgbClr val="000000"/>
                </a:solidFill>
              </a:rPr>
              <a:t>B</a:t>
            </a:r>
            <a:r>
              <a:rPr lang="zh-CN" altLang="en-US" sz="2600" dirty="0" smtClean="0">
                <a:solidFill>
                  <a:srgbClr val="000000"/>
                </a:solidFill>
              </a:rPr>
              <a:t>）、铟（</a:t>
            </a:r>
            <a:r>
              <a:rPr lang="en-US" altLang="zh-CN" sz="2600" dirty="0" smtClean="0">
                <a:solidFill>
                  <a:srgbClr val="000000"/>
                </a:solidFill>
              </a:rPr>
              <a:t>In</a:t>
            </a:r>
            <a:r>
              <a:rPr lang="zh-CN" altLang="en-US" sz="2600" dirty="0" smtClean="0">
                <a:solidFill>
                  <a:srgbClr val="000000"/>
                </a:solidFill>
              </a:rPr>
              <a:t>）</a:t>
            </a:r>
            <a:r>
              <a:rPr lang="zh-CN" altLang="en-US" sz="2600" dirty="0" smtClean="0">
                <a:solidFill>
                  <a:srgbClr val="000000"/>
                </a:solidFill>
                <a:sym typeface="+mn-ea"/>
              </a:rPr>
              <a:t>、镓</a:t>
            </a:r>
            <a:r>
              <a:rPr lang="zh-CN" altLang="en-US" sz="2600" dirty="0" smtClean="0">
                <a:solidFill>
                  <a:srgbClr val="000000"/>
                </a:solidFill>
              </a:rPr>
              <a:t>等，形成</a:t>
            </a:r>
            <a:r>
              <a:rPr lang="en-US" altLang="zh-CN" sz="2600" dirty="0" smtClean="0">
                <a:solidFill>
                  <a:srgbClr val="000000"/>
                </a:solidFill>
              </a:rPr>
              <a:t> </a:t>
            </a:r>
            <a:r>
              <a:rPr lang="en-US" altLang="zh-CN" sz="2600" dirty="0" smtClean="0">
                <a:solidFill>
                  <a:srgbClr val="FF0000"/>
                </a:solidFill>
              </a:rPr>
              <a:t>P </a:t>
            </a:r>
            <a:r>
              <a:rPr lang="zh-CN" altLang="en-US" sz="2600" dirty="0" smtClean="0">
                <a:solidFill>
                  <a:srgbClr val="FF0000"/>
                </a:solidFill>
                <a:latin typeface="宋体" panose="02010600030101010101" pitchFamily="2" charset="-122"/>
              </a:rPr>
              <a:t>型半导体</a:t>
            </a:r>
            <a:r>
              <a:rPr lang="zh-CN" altLang="en-US" sz="2600" dirty="0" smtClean="0">
                <a:solidFill>
                  <a:srgbClr val="000000"/>
                </a:solidFill>
                <a:ea typeface="黑体" panose="02010609060101010101" pitchFamily="49" charset="-122"/>
              </a:rPr>
              <a:t>。</a:t>
            </a:r>
            <a:r>
              <a:rPr lang="zh-CN" altLang="en-US" sz="2600" dirty="0" smtClean="0">
                <a:solidFill>
                  <a:srgbClr val="000000"/>
                </a:solidFill>
              </a:rPr>
              <a:t>杂质不影响本征硅的晶格结构，只是一些硅原子被硼原子所代替，硼的三个价电子与周围三个硅原子的三个价电子形成共价键，硼缺少一个价电子对应共价键留下一个</a:t>
            </a:r>
            <a:r>
              <a:rPr lang="zh-CN" altLang="en-US" sz="2600" dirty="0" smtClean="0">
                <a:solidFill>
                  <a:schemeClr val="accent6">
                    <a:lumMod val="50000"/>
                  </a:schemeClr>
                </a:solidFill>
              </a:rPr>
              <a:t>空位</a:t>
            </a:r>
            <a:r>
              <a:rPr lang="zh-CN" altLang="en-US" sz="2600" dirty="0" smtClean="0">
                <a:solidFill>
                  <a:srgbClr val="000000"/>
                </a:solidFill>
              </a:rPr>
              <a:t>。当硅原子的电子填补此空位时，就会在其共价键中产生一个</a:t>
            </a:r>
            <a:r>
              <a:rPr lang="zh-CN" altLang="en-US" sz="2600" dirty="0" smtClean="0">
                <a:solidFill>
                  <a:srgbClr val="FF0000"/>
                </a:solidFill>
              </a:rPr>
              <a:t>空穴</a:t>
            </a:r>
            <a:r>
              <a:rPr lang="zh-CN" altLang="en-US" sz="2600" dirty="0" smtClean="0">
                <a:solidFill>
                  <a:srgbClr val="000000"/>
                </a:solidFill>
              </a:rPr>
              <a:t>。本征激发产生电子空穴对。</a:t>
            </a:r>
            <a:endParaRPr lang="zh-CN" altLang="en-US" sz="2600" dirty="0" smtClean="0">
              <a:solidFill>
                <a:srgbClr val="000000"/>
              </a:solidFill>
            </a:endParaRPr>
          </a:p>
        </p:txBody>
      </p:sp>
      <p:grpSp>
        <p:nvGrpSpPr>
          <p:cNvPr id="11288" name="Group 24"/>
          <p:cNvGrpSpPr/>
          <p:nvPr/>
        </p:nvGrpSpPr>
        <p:grpSpPr bwMode="auto">
          <a:xfrm>
            <a:off x="2414905" y="4078605"/>
            <a:ext cx="3941445" cy="2600319"/>
            <a:chOff x="1314" y="1523"/>
            <a:chExt cx="3086" cy="2246"/>
          </a:xfrm>
        </p:grpSpPr>
        <p:sp>
          <p:nvSpPr>
            <p:cNvPr id="7177" name="Text Box 20"/>
            <p:cNvSpPr txBox="1">
              <a:spLocks noChangeArrowheads="1"/>
            </p:cNvSpPr>
            <p:nvPr/>
          </p:nvSpPr>
          <p:spPr bwMode="auto">
            <a:xfrm>
              <a:off x="1314" y="3425"/>
              <a:ext cx="3086" cy="344"/>
            </a:xfrm>
            <a:prstGeom prst="rect">
              <a:avLst/>
            </a:prstGeom>
            <a:solidFill>
              <a:srgbClr val="FFFFCC"/>
            </a:solidFill>
            <a:ln w="9525">
              <a:solidFill>
                <a:srgbClr val="00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dirty="0" smtClean="0">
                  <a:solidFill>
                    <a:srgbClr val="CC0099"/>
                  </a:solidFill>
                </a:rPr>
                <a:t>P</a:t>
              </a:r>
              <a:r>
                <a:rPr lang="zh-CN" altLang="en-US" sz="2000" dirty="0" smtClean="0">
                  <a:solidFill>
                    <a:srgbClr val="CC0099"/>
                  </a:solidFill>
                  <a:latin typeface="宋体" panose="02010600030101010101" pitchFamily="2" charset="-122"/>
                </a:rPr>
                <a:t>型半导体的结构示意图</a:t>
              </a:r>
              <a:endParaRPr lang="zh-CN" altLang="en-US" dirty="0" smtClean="0">
                <a:solidFill>
                  <a:srgbClr val="FF3300"/>
                </a:solidFill>
                <a:latin typeface="宋体" panose="02010600030101010101" pitchFamily="2" charset="-122"/>
              </a:endParaRPr>
            </a:p>
          </p:txBody>
        </p:sp>
        <p:graphicFrame>
          <p:nvGraphicFramePr>
            <p:cNvPr id="7178" name="Object 21"/>
            <p:cNvGraphicFramePr>
              <a:graphicFrameLocks noChangeAspect="1"/>
            </p:cNvGraphicFramePr>
            <p:nvPr/>
          </p:nvGraphicFramePr>
          <p:xfrm>
            <a:off x="1425" y="1523"/>
            <a:ext cx="2834" cy="1862"/>
          </p:xfrm>
          <a:graphic>
            <a:graphicData uri="http://schemas.openxmlformats.org/presentationml/2006/ole">
              <mc:AlternateContent xmlns:mc="http://schemas.openxmlformats.org/markup-compatibility/2006">
                <mc:Choice xmlns:v="urn:schemas-microsoft-com:vml" Requires="v">
                  <p:oleObj spid="_x0000_s45103" name="BMP 图象" r:id="rId2" imgW="3132455" imgH="1927225" progId="Paint.Picture">
                    <p:embed/>
                  </p:oleObj>
                </mc:Choice>
                <mc:Fallback>
                  <p:oleObj name="BMP 图象" r:id="rId2" imgW="3132455" imgH="1927225" progId="Paint.Picture">
                    <p:embed/>
                    <p:pic>
                      <p:nvPicPr>
                        <p:cNvPr id="0" name="图片 451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 y="1523"/>
                          <a:ext cx="2834" cy="1862"/>
                        </a:xfrm>
                        <a:prstGeom prst="rect">
                          <a:avLst/>
                        </a:prstGeom>
                        <a:solidFill>
                          <a:srgbClr val="FFFFCC"/>
                        </a:solidFill>
                        <a:ln w="9525">
                          <a:solidFill>
                            <a:srgbClr val="009900"/>
                          </a:solidFill>
                          <a:miter lim="800000"/>
                          <a:headEnd/>
                          <a:tailEnd/>
                        </a:ln>
                        <a:effectLst/>
                      </p:spPr>
                    </p:pic>
                  </p:oleObj>
                </mc:Fallback>
              </mc:AlternateContent>
            </a:graphicData>
          </a:graphic>
        </p:graphicFrame>
      </p:gr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6" name="Text Box 12"/>
          <p:cNvSpPr txBox="1">
            <a:spLocks noChangeArrowheads="1"/>
          </p:cNvSpPr>
          <p:nvPr/>
        </p:nvSpPr>
        <p:spPr bwMode="auto">
          <a:xfrm>
            <a:off x="-108520" y="4081782"/>
            <a:ext cx="9270365" cy="112458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lnSpc>
                <a:spcPct val="120000"/>
              </a:lnSpc>
            </a:pPr>
            <a:r>
              <a:rPr lang="en-US" altLang="zh-CN" sz="2800" dirty="0" smtClean="0">
                <a:solidFill>
                  <a:srgbClr val="000000"/>
                </a:solidFill>
              </a:rPr>
              <a:t>         P</a:t>
            </a:r>
            <a:r>
              <a:rPr lang="zh-CN" altLang="en-US" sz="2800" dirty="0" smtClean="0">
                <a:solidFill>
                  <a:srgbClr val="000000"/>
                </a:solidFill>
              </a:rPr>
              <a:t>型半导体中</a:t>
            </a:r>
            <a:r>
              <a:rPr lang="zh-CN" altLang="en-US" sz="2800" dirty="0" smtClean="0">
                <a:solidFill>
                  <a:srgbClr val="0000FF"/>
                </a:solidFill>
              </a:rPr>
              <a:t>空穴是多数载流子</a:t>
            </a:r>
            <a:r>
              <a:rPr lang="zh-CN" altLang="en-US" sz="2800" dirty="0" smtClean="0">
                <a:solidFill>
                  <a:schemeClr val="tx1"/>
                </a:solidFill>
              </a:rPr>
              <a:t>，主要由</a:t>
            </a:r>
            <a:r>
              <a:rPr lang="zh-CN" altLang="en-US" sz="2800" dirty="0" smtClean="0">
                <a:solidFill>
                  <a:srgbClr val="0000FF"/>
                </a:solidFill>
              </a:rPr>
              <a:t>掺杂</a:t>
            </a:r>
            <a:r>
              <a:rPr lang="zh-CN" altLang="en-US" sz="2800" dirty="0" smtClean="0">
                <a:solidFill>
                  <a:schemeClr val="tx1"/>
                </a:solidFill>
              </a:rPr>
              <a:t>形成；</a:t>
            </a:r>
            <a:r>
              <a:rPr lang="zh-CN" altLang="en-US" sz="2800" dirty="0" smtClean="0">
                <a:solidFill>
                  <a:srgbClr val="FF0000"/>
                </a:solidFill>
              </a:rPr>
              <a:t>   </a:t>
            </a:r>
            <a:endParaRPr lang="zh-CN" altLang="en-US" sz="2800" dirty="0" smtClean="0">
              <a:solidFill>
                <a:srgbClr val="FF0000"/>
              </a:solidFill>
            </a:endParaRPr>
          </a:p>
          <a:p>
            <a:pPr algn="l">
              <a:lnSpc>
                <a:spcPct val="120000"/>
              </a:lnSpc>
            </a:pPr>
            <a:r>
              <a:rPr lang="zh-CN" altLang="en-US" sz="2800" dirty="0" smtClean="0">
                <a:solidFill>
                  <a:srgbClr val="FF0000"/>
                </a:solidFill>
              </a:rPr>
              <a:t>                               电子是少数载流子</a:t>
            </a:r>
            <a:r>
              <a:rPr lang="zh-CN" altLang="en-US" sz="2800" dirty="0" smtClean="0">
                <a:sym typeface="+mn-ea"/>
              </a:rPr>
              <a:t>，</a:t>
            </a:r>
            <a:r>
              <a:rPr lang="zh-CN" altLang="en-US" sz="2800" dirty="0" smtClean="0">
                <a:solidFill>
                  <a:schemeClr val="tx1"/>
                </a:solidFill>
              </a:rPr>
              <a:t>由</a:t>
            </a:r>
            <a:r>
              <a:rPr lang="zh-CN" altLang="en-US" sz="2800" dirty="0" smtClean="0">
                <a:solidFill>
                  <a:srgbClr val="FF0000"/>
                </a:solidFill>
              </a:rPr>
              <a:t>热激发</a:t>
            </a:r>
            <a:r>
              <a:rPr lang="zh-CN" altLang="en-US" sz="2800" dirty="0" smtClean="0">
                <a:solidFill>
                  <a:schemeClr val="tx1"/>
                </a:solidFill>
              </a:rPr>
              <a:t>形成</a:t>
            </a:r>
            <a:r>
              <a:rPr lang="zh-CN" altLang="en-US" sz="2800" dirty="0" smtClean="0">
                <a:solidFill>
                  <a:srgbClr val="0000FF"/>
                </a:solidFill>
              </a:rPr>
              <a:t>。</a:t>
            </a:r>
            <a:endParaRPr lang="zh-CN" altLang="en-US" sz="2800" dirty="0" smtClean="0">
              <a:solidFill>
                <a:srgbClr val="000000"/>
              </a:solidFill>
            </a:endParaRPr>
          </a:p>
        </p:txBody>
      </p:sp>
      <p:sp>
        <p:nvSpPr>
          <p:cNvPr id="11277" name="Text Box 13"/>
          <p:cNvSpPr txBox="1">
            <a:spLocks noChangeArrowheads="1"/>
          </p:cNvSpPr>
          <p:nvPr/>
        </p:nvSpPr>
        <p:spPr bwMode="auto">
          <a:xfrm>
            <a:off x="647056" y="5341814"/>
            <a:ext cx="8496944" cy="112458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sz="2800" dirty="0" smtClean="0">
                <a:solidFill>
                  <a:srgbClr val="000000"/>
                </a:solidFill>
              </a:rPr>
              <a:t>        </a:t>
            </a:r>
            <a:r>
              <a:rPr lang="zh-CN" altLang="en-US" sz="2800" dirty="0" smtClean="0">
                <a:solidFill>
                  <a:srgbClr val="000000"/>
                </a:solidFill>
              </a:rPr>
              <a:t>空穴很容易俘获电子，使杂质原子成为</a:t>
            </a:r>
            <a:r>
              <a:rPr lang="zh-CN" altLang="en-US" sz="2800" dirty="0" smtClean="0">
                <a:solidFill>
                  <a:srgbClr val="0000FF"/>
                </a:solidFill>
              </a:rPr>
              <a:t>负离子</a:t>
            </a:r>
            <a:r>
              <a:rPr lang="zh-CN" altLang="en-US" sz="2800" dirty="0" smtClean="0">
                <a:solidFill>
                  <a:srgbClr val="000000"/>
                </a:solidFill>
              </a:rPr>
              <a:t>。三价杂质因而也称为</a:t>
            </a:r>
            <a:r>
              <a:rPr lang="zh-CN" altLang="en-US" sz="2800" dirty="0" smtClean="0">
                <a:solidFill>
                  <a:srgbClr val="FF33CC"/>
                </a:solidFill>
                <a:latin typeface="黑体" panose="02010609060101010101" pitchFamily="49" charset="-122"/>
                <a:ea typeface="黑体" panose="02010609060101010101" pitchFamily="49" charset="-122"/>
              </a:rPr>
              <a:t>受主杂质</a:t>
            </a:r>
            <a:r>
              <a:rPr lang="zh-CN" altLang="en-US" sz="2800" dirty="0" smtClean="0">
                <a:solidFill>
                  <a:srgbClr val="000000"/>
                </a:solidFill>
              </a:rPr>
              <a:t>。</a:t>
            </a:r>
            <a:endParaRPr lang="zh-CN" altLang="en-US" sz="2800" dirty="0" smtClean="0">
              <a:solidFill>
                <a:srgbClr val="000000"/>
              </a:solidFill>
            </a:endParaRPr>
          </a:p>
        </p:txBody>
      </p:sp>
      <p:grpSp>
        <p:nvGrpSpPr>
          <p:cNvPr id="11288" name="Group 24"/>
          <p:cNvGrpSpPr/>
          <p:nvPr/>
        </p:nvGrpSpPr>
        <p:grpSpPr bwMode="auto">
          <a:xfrm>
            <a:off x="2099032" y="693565"/>
            <a:ext cx="4688795" cy="3211302"/>
            <a:chOff x="1314" y="1523"/>
            <a:chExt cx="3086" cy="2212"/>
          </a:xfrm>
        </p:grpSpPr>
        <p:sp>
          <p:nvSpPr>
            <p:cNvPr id="7177" name="Text Box 20"/>
            <p:cNvSpPr txBox="1">
              <a:spLocks noChangeArrowheads="1"/>
            </p:cNvSpPr>
            <p:nvPr/>
          </p:nvSpPr>
          <p:spPr bwMode="auto">
            <a:xfrm>
              <a:off x="1314" y="3459"/>
              <a:ext cx="3086" cy="276"/>
            </a:xfrm>
            <a:prstGeom prst="rect">
              <a:avLst/>
            </a:prstGeom>
            <a:solidFill>
              <a:srgbClr val="FFFFCC"/>
            </a:solidFill>
            <a:ln w="9525">
              <a:solidFill>
                <a:srgbClr val="0099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dirty="0" smtClean="0">
                  <a:solidFill>
                    <a:srgbClr val="CC0099"/>
                  </a:solidFill>
                </a:rPr>
                <a:t>P</a:t>
              </a:r>
              <a:r>
                <a:rPr lang="zh-CN" altLang="en-US" sz="2000" dirty="0" smtClean="0">
                  <a:solidFill>
                    <a:srgbClr val="CC0099"/>
                  </a:solidFill>
                  <a:latin typeface="宋体" panose="02010600030101010101" pitchFamily="2" charset="-122"/>
                </a:rPr>
                <a:t>型半导体的结构示意图</a:t>
              </a:r>
              <a:endParaRPr lang="zh-CN" altLang="en-US" dirty="0" smtClean="0">
                <a:solidFill>
                  <a:srgbClr val="FF3300"/>
                </a:solidFill>
                <a:latin typeface="宋体" panose="02010600030101010101" pitchFamily="2" charset="-122"/>
              </a:endParaRPr>
            </a:p>
          </p:txBody>
        </p:sp>
        <p:graphicFrame>
          <p:nvGraphicFramePr>
            <p:cNvPr id="7178" name="Object 21"/>
            <p:cNvGraphicFramePr>
              <a:graphicFrameLocks noChangeAspect="1"/>
            </p:cNvGraphicFramePr>
            <p:nvPr/>
          </p:nvGraphicFramePr>
          <p:xfrm>
            <a:off x="1425" y="1523"/>
            <a:ext cx="2834" cy="1862"/>
          </p:xfrm>
          <a:graphic>
            <a:graphicData uri="http://schemas.openxmlformats.org/presentationml/2006/ole">
              <mc:AlternateContent xmlns:mc="http://schemas.openxmlformats.org/markup-compatibility/2006">
                <mc:Choice xmlns:v="urn:schemas-microsoft-com:vml" Requires="v">
                  <p:oleObj spid="_x0000_s45103" name="BMP 图象" r:id="rId1" imgW="3132455" imgH="1927225" progId="Paint.Picture">
                    <p:embed/>
                  </p:oleObj>
                </mc:Choice>
                <mc:Fallback>
                  <p:oleObj name="BMP 图象" r:id="rId1" imgW="3132455" imgH="1927225" progId="Paint.Picture">
                    <p:embed/>
                    <p:pic>
                      <p:nvPicPr>
                        <p:cNvPr id="0" name="图片 451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 y="1523"/>
                          <a:ext cx="2834" cy="1862"/>
                        </a:xfrm>
                        <a:prstGeom prst="rect">
                          <a:avLst/>
                        </a:prstGeom>
                        <a:solidFill>
                          <a:srgbClr val="FFFFCC"/>
                        </a:solidFill>
                        <a:ln w="9525">
                          <a:solidFill>
                            <a:srgbClr val="009900"/>
                          </a:solidFill>
                          <a:miter lim="800000"/>
                          <a:headEnd/>
                          <a:tailEnd/>
                        </a:ln>
                        <a:effectLst/>
                      </p:spPr>
                    </p:pic>
                  </p:oleObj>
                </mc:Fallback>
              </mc:AlternateContent>
            </a:graphicData>
          </a:graphic>
        </p:graphicFrame>
      </p:gr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77"/>
                                        </p:tgtEl>
                                        <p:attrNameLst>
                                          <p:attrName>style.visibility</p:attrName>
                                        </p:attrNameLst>
                                      </p:cBhvr>
                                      <p:to>
                                        <p:strVal val="visible"/>
                                      </p:to>
                                    </p:set>
                                    <p:animEffect transition="in" filter="dissolve">
                                      <p:cBhvr>
                                        <p:cTn id="7" dur="500"/>
                                        <p:tgtEl>
                                          <p:spTgt spid="11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7" grpId="0" bldLvl="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202" name="Group 3106"/>
          <p:cNvGrpSpPr/>
          <p:nvPr/>
        </p:nvGrpSpPr>
        <p:grpSpPr bwMode="auto">
          <a:xfrm>
            <a:off x="1160859" y="2893495"/>
            <a:ext cx="7696200" cy="892176"/>
            <a:chOff x="912" y="1795"/>
            <a:chExt cx="4560" cy="562"/>
          </a:xfrm>
        </p:grpSpPr>
        <p:sp>
          <p:nvSpPr>
            <p:cNvPr id="5134" name="Text Box 3107"/>
            <p:cNvSpPr txBox="1">
              <a:spLocks noChangeArrowheads="1"/>
            </p:cNvSpPr>
            <p:nvPr/>
          </p:nvSpPr>
          <p:spPr bwMode="auto">
            <a:xfrm>
              <a:off x="912" y="1795"/>
              <a:ext cx="4560" cy="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600" i="1" dirty="0" smtClean="0">
                  <a:solidFill>
                    <a:srgbClr val="003300"/>
                  </a:solidFill>
                </a:rPr>
                <a:t>        T</a:t>
              </a:r>
              <a:r>
                <a:rPr lang="en-US" altLang="zh-CN" sz="2600" dirty="0" smtClean="0">
                  <a:solidFill>
                    <a:srgbClr val="003300"/>
                  </a:solidFill>
                </a:rPr>
                <a:t>=300 K</a:t>
              </a:r>
              <a:r>
                <a:rPr lang="zh-CN" altLang="en-US" sz="2600" dirty="0" smtClean="0">
                  <a:solidFill>
                    <a:srgbClr val="003300"/>
                  </a:solidFill>
                  <a:latin typeface="宋体" panose="02010600030101010101" pitchFamily="2" charset="-122"/>
                </a:rPr>
                <a:t>室温下</a:t>
              </a:r>
              <a:r>
                <a:rPr lang="en-US" altLang="zh-CN" sz="2600" dirty="0" smtClean="0">
                  <a:solidFill>
                    <a:srgbClr val="003300"/>
                  </a:solidFill>
                  <a:latin typeface="宋体" panose="02010600030101010101" pitchFamily="2" charset="-122"/>
                </a:rPr>
                <a:t>,</a:t>
              </a:r>
              <a:r>
                <a:rPr lang="zh-CN" altLang="en-US" sz="2600" dirty="0" smtClean="0">
                  <a:solidFill>
                    <a:srgbClr val="003300"/>
                  </a:solidFill>
                  <a:latin typeface="宋体" panose="02010600030101010101" pitchFamily="2" charset="-122"/>
                </a:rPr>
                <a:t>本征硅的电子和空穴浓度</a:t>
              </a:r>
              <a:r>
                <a:rPr lang="en-US" altLang="zh-CN" sz="2600" dirty="0" smtClean="0">
                  <a:solidFill>
                    <a:srgbClr val="003300"/>
                  </a:solidFill>
                  <a:latin typeface="宋体" panose="02010600030101010101" pitchFamily="2" charset="-122"/>
                </a:rPr>
                <a:t>:</a:t>
              </a:r>
              <a:r>
                <a:rPr lang="en-US" altLang="zh-CN" sz="2600" dirty="0" smtClean="0">
                  <a:solidFill>
                    <a:srgbClr val="003300"/>
                  </a:solidFill>
                </a:rPr>
                <a:t>                                      </a:t>
              </a:r>
              <a:endParaRPr lang="en-US" altLang="zh-CN" sz="2600" dirty="0" smtClean="0">
                <a:solidFill>
                  <a:srgbClr val="003300"/>
                </a:solidFill>
              </a:endParaRPr>
            </a:p>
            <a:p>
              <a:r>
                <a:rPr lang="en-US" altLang="zh-CN" sz="2600" dirty="0" smtClean="0">
                  <a:solidFill>
                    <a:srgbClr val="003300"/>
                  </a:solidFill>
                </a:rPr>
                <a:t>                                                 </a:t>
              </a:r>
              <a:r>
                <a:rPr lang="en-US" altLang="zh-CN" sz="2600" i="1" dirty="0" smtClean="0">
                  <a:solidFill>
                    <a:srgbClr val="FF3300"/>
                  </a:solidFill>
                </a:rPr>
                <a:t>n </a:t>
              </a:r>
              <a:r>
                <a:rPr lang="en-US" altLang="zh-CN" sz="2600" dirty="0" smtClean="0">
                  <a:solidFill>
                    <a:srgbClr val="FF3300"/>
                  </a:solidFill>
                </a:rPr>
                <a:t>= </a:t>
              </a:r>
              <a:r>
                <a:rPr lang="en-US" altLang="zh-CN" sz="2600" i="1" dirty="0" smtClean="0">
                  <a:solidFill>
                    <a:srgbClr val="FF3300"/>
                  </a:solidFill>
                </a:rPr>
                <a:t>p </a:t>
              </a:r>
              <a:r>
                <a:rPr lang="en-US" altLang="zh-CN" sz="2600" dirty="0" smtClean="0">
                  <a:solidFill>
                    <a:srgbClr val="FF3300"/>
                  </a:solidFill>
                </a:rPr>
                <a:t>=1.4×10</a:t>
              </a:r>
              <a:r>
                <a:rPr lang="en-US" altLang="zh-CN" sz="2600" baseline="30000" dirty="0" smtClean="0">
                  <a:solidFill>
                    <a:srgbClr val="FF3300"/>
                  </a:solidFill>
                </a:rPr>
                <a:t>10</a:t>
              </a:r>
              <a:r>
                <a:rPr lang="en-US" altLang="zh-CN" sz="2600" dirty="0" smtClean="0">
                  <a:solidFill>
                    <a:srgbClr val="FF3300"/>
                  </a:solidFill>
                </a:rPr>
                <a:t>/cm</a:t>
              </a:r>
              <a:r>
                <a:rPr lang="en-US" altLang="zh-CN" sz="2600" baseline="30000" dirty="0" smtClean="0">
                  <a:solidFill>
                    <a:srgbClr val="FF3300"/>
                  </a:solidFill>
                </a:rPr>
                <a:t>3</a:t>
              </a:r>
              <a:endParaRPr lang="en-US" altLang="zh-CN" sz="2600" dirty="0" smtClean="0">
                <a:solidFill>
                  <a:srgbClr val="003300"/>
                </a:solidFill>
              </a:endParaRPr>
            </a:p>
          </p:txBody>
        </p:sp>
        <p:sp>
          <p:nvSpPr>
            <p:cNvPr id="5135" name="Oval 3108"/>
            <p:cNvSpPr>
              <a:spLocks noChangeArrowheads="1"/>
            </p:cNvSpPr>
            <p:nvPr/>
          </p:nvSpPr>
          <p:spPr bwMode="auto">
            <a:xfrm>
              <a:off x="960" y="1824"/>
              <a:ext cx="240" cy="240"/>
            </a:xfrm>
            <a:prstGeom prst="ellipse">
              <a:avLst/>
            </a:prstGeom>
            <a:noFill/>
            <a:ln w="28575">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600" b="1" smtClean="0">
                  <a:solidFill>
                    <a:srgbClr val="FF3300"/>
                  </a:solidFill>
                </a:rPr>
                <a:t>1</a:t>
              </a:r>
              <a:endParaRPr lang="en-US" altLang="zh-CN" sz="2600" smtClean="0">
                <a:solidFill>
                  <a:srgbClr val="660066"/>
                </a:solidFill>
              </a:endParaRPr>
            </a:p>
          </p:txBody>
        </p:sp>
      </p:grpSp>
      <p:grpSp>
        <p:nvGrpSpPr>
          <p:cNvPr id="7205" name="Group 3109"/>
          <p:cNvGrpSpPr/>
          <p:nvPr/>
        </p:nvGrpSpPr>
        <p:grpSpPr bwMode="auto">
          <a:xfrm>
            <a:off x="1151334" y="4693087"/>
            <a:ext cx="7315200" cy="492126"/>
            <a:chOff x="912" y="2899"/>
            <a:chExt cx="4608" cy="310"/>
          </a:xfrm>
        </p:grpSpPr>
        <p:sp>
          <p:nvSpPr>
            <p:cNvPr id="5132" name="Text Box 3110"/>
            <p:cNvSpPr txBox="1">
              <a:spLocks noChangeArrowheads="1"/>
            </p:cNvSpPr>
            <p:nvPr/>
          </p:nvSpPr>
          <p:spPr bwMode="auto">
            <a:xfrm>
              <a:off x="912" y="2899"/>
              <a:ext cx="4608"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600" smtClean="0">
                  <a:solidFill>
                    <a:srgbClr val="003300"/>
                  </a:solidFill>
                  <a:latin typeface="宋体" panose="02010600030101010101" pitchFamily="2" charset="-122"/>
                </a:rPr>
                <a:t>   </a:t>
              </a:r>
              <a:r>
                <a:rPr lang="zh-CN" altLang="en-US" sz="2600" smtClean="0">
                  <a:solidFill>
                    <a:srgbClr val="003300"/>
                  </a:solidFill>
                  <a:latin typeface="宋体" panose="02010600030101010101" pitchFamily="2" charset="-122"/>
                </a:rPr>
                <a:t>本征硅的原子浓度</a:t>
              </a:r>
              <a:r>
                <a:rPr lang="en-US" altLang="zh-CN" sz="2600" smtClean="0">
                  <a:solidFill>
                    <a:srgbClr val="003300"/>
                  </a:solidFill>
                  <a:latin typeface="宋体" panose="02010600030101010101" pitchFamily="2" charset="-122"/>
                </a:rPr>
                <a:t>: </a:t>
              </a:r>
              <a:r>
                <a:rPr lang="en-US" altLang="zh-CN" sz="2600" smtClean="0">
                  <a:solidFill>
                    <a:srgbClr val="0000FF"/>
                  </a:solidFill>
                </a:rPr>
                <a:t>4.96×10</a:t>
              </a:r>
              <a:r>
                <a:rPr lang="en-US" altLang="zh-CN" sz="2600" baseline="30000" smtClean="0">
                  <a:solidFill>
                    <a:srgbClr val="0000FF"/>
                  </a:solidFill>
                </a:rPr>
                <a:t>22</a:t>
              </a:r>
              <a:r>
                <a:rPr lang="en-US" altLang="zh-CN" sz="2600" smtClean="0">
                  <a:solidFill>
                    <a:srgbClr val="0000FF"/>
                  </a:solidFill>
                </a:rPr>
                <a:t>/cm</a:t>
              </a:r>
              <a:r>
                <a:rPr lang="en-US" altLang="zh-CN" sz="2600" baseline="30000" smtClean="0">
                  <a:solidFill>
                    <a:srgbClr val="0000FF"/>
                  </a:solidFill>
                </a:rPr>
                <a:t>3</a:t>
              </a:r>
              <a:r>
                <a:rPr lang="en-US" altLang="zh-CN" sz="2600" smtClean="0">
                  <a:solidFill>
                    <a:srgbClr val="003300"/>
                  </a:solidFill>
                </a:rPr>
                <a:t> </a:t>
              </a:r>
              <a:endParaRPr lang="en-US" altLang="zh-CN" sz="2600" smtClean="0">
                <a:solidFill>
                  <a:srgbClr val="003300"/>
                </a:solidFill>
              </a:endParaRPr>
            </a:p>
          </p:txBody>
        </p:sp>
        <p:sp>
          <p:nvSpPr>
            <p:cNvPr id="5133" name="Oval 3111"/>
            <p:cNvSpPr>
              <a:spLocks noChangeArrowheads="1"/>
            </p:cNvSpPr>
            <p:nvPr/>
          </p:nvSpPr>
          <p:spPr bwMode="auto">
            <a:xfrm>
              <a:off x="972" y="2947"/>
              <a:ext cx="228" cy="221"/>
            </a:xfrm>
            <a:prstGeom prst="ellipse">
              <a:avLst/>
            </a:prstGeom>
            <a:noFill/>
            <a:ln w="28575">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600" b="1" smtClean="0">
                  <a:solidFill>
                    <a:srgbClr val="FF3300"/>
                  </a:solidFill>
                </a:rPr>
                <a:t>3</a:t>
              </a:r>
              <a:endParaRPr lang="en-US" altLang="zh-CN" sz="2600" smtClean="0">
                <a:solidFill>
                  <a:srgbClr val="660066"/>
                </a:solidFill>
              </a:endParaRPr>
            </a:p>
          </p:txBody>
        </p:sp>
      </p:grpSp>
      <p:sp>
        <p:nvSpPr>
          <p:cNvPr id="7208" name="Text Box 3112"/>
          <p:cNvSpPr txBox="1">
            <a:spLocks noChangeArrowheads="1"/>
          </p:cNvSpPr>
          <p:nvPr/>
        </p:nvSpPr>
        <p:spPr bwMode="auto">
          <a:xfrm>
            <a:off x="539750" y="1294130"/>
            <a:ext cx="8098790" cy="1529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sz="2600" dirty="0" smtClean="0">
                <a:solidFill>
                  <a:srgbClr val="660066"/>
                </a:solidFill>
              </a:rPr>
              <a:t>       </a:t>
            </a:r>
            <a:r>
              <a:rPr lang="zh-CN" altLang="en-US" sz="2600" dirty="0" smtClean="0">
                <a:solidFill>
                  <a:srgbClr val="003300"/>
                </a:solidFill>
              </a:rPr>
              <a:t>杂质半导体改善本征半导体的导电性能，控制掺入杂质元素的浓度，就可以控制其导体性能。典型数据如下：</a:t>
            </a:r>
            <a:endParaRPr lang="zh-CN" altLang="en-US" sz="2600" dirty="0" smtClean="0">
              <a:solidFill>
                <a:srgbClr val="003300"/>
              </a:solidFill>
            </a:endParaRPr>
          </a:p>
        </p:txBody>
      </p:sp>
      <p:grpSp>
        <p:nvGrpSpPr>
          <p:cNvPr id="7209" name="Group 3113"/>
          <p:cNvGrpSpPr/>
          <p:nvPr/>
        </p:nvGrpSpPr>
        <p:grpSpPr bwMode="auto">
          <a:xfrm>
            <a:off x="1224359" y="3757414"/>
            <a:ext cx="6858000" cy="892176"/>
            <a:chOff x="816" y="2332"/>
            <a:chExt cx="4320" cy="562"/>
          </a:xfrm>
        </p:grpSpPr>
        <p:sp>
          <p:nvSpPr>
            <p:cNvPr id="5129" name="Text Box 3114"/>
            <p:cNvSpPr txBox="1">
              <a:spLocks noChangeArrowheads="1"/>
            </p:cNvSpPr>
            <p:nvPr/>
          </p:nvSpPr>
          <p:spPr bwMode="auto">
            <a:xfrm>
              <a:off x="816" y="2371"/>
              <a:ext cx="432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600" smtClean="0">
                  <a:solidFill>
                    <a:srgbClr val="003300"/>
                  </a:solidFill>
                </a:rPr>
                <a:t>                                   </a:t>
              </a:r>
              <a:endParaRPr lang="en-US" altLang="zh-CN" sz="2600" smtClean="0">
                <a:solidFill>
                  <a:srgbClr val="003300"/>
                </a:solidFill>
              </a:endParaRPr>
            </a:p>
          </p:txBody>
        </p:sp>
        <p:sp>
          <p:nvSpPr>
            <p:cNvPr id="5130" name="Oval 3115"/>
            <p:cNvSpPr>
              <a:spLocks noChangeArrowheads="1"/>
            </p:cNvSpPr>
            <p:nvPr/>
          </p:nvSpPr>
          <p:spPr bwMode="auto">
            <a:xfrm>
              <a:off x="816" y="2352"/>
              <a:ext cx="263" cy="240"/>
            </a:xfrm>
            <a:prstGeom prst="ellipse">
              <a:avLst/>
            </a:prstGeom>
            <a:noFill/>
            <a:ln w="28575">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600" b="1" smtClean="0">
                  <a:solidFill>
                    <a:srgbClr val="FF3300"/>
                  </a:solidFill>
                </a:rPr>
                <a:t>2</a:t>
              </a:r>
              <a:endParaRPr lang="en-US" altLang="zh-CN" sz="2600" smtClean="0">
                <a:solidFill>
                  <a:srgbClr val="660066"/>
                </a:solidFill>
              </a:endParaRPr>
            </a:p>
          </p:txBody>
        </p:sp>
        <p:sp>
          <p:nvSpPr>
            <p:cNvPr id="5131" name="Text Box 3116"/>
            <p:cNvSpPr txBox="1">
              <a:spLocks noChangeArrowheads="1"/>
            </p:cNvSpPr>
            <p:nvPr/>
          </p:nvSpPr>
          <p:spPr bwMode="auto">
            <a:xfrm>
              <a:off x="1084" y="2332"/>
              <a:ext cx="3956" cy="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600" smtClean="0">
                  <a:solidFill>
                    <a:srgbClr val="003300"/>
                  </a:solidFill>
                </a:rPr>
                <a:t>掺杂后 </a:t>
              </a:r>
              <a:r>
                <a:rPr lang="en-US" altLang="zh-CN" sz="2600" smtClean="0">
                  <a:solidFill>
                    <a:srgbClr val="003300"/>
                  </a:solidFill>
                </a:rPr>
                <a:t>N </a:t>
              </a:r>
              <a:r>
                <a:rPr lang="zh-CN" altLang="en-US" sz="2600" smtClean="0">
                  <a:solidFill>
                    <a:srgbClr val="003300"/>
                  </a:solidFill>
                </a:rPr>
                <a:t>型半导体中的自由电子浓度</a:t>
              </a:r>
              <a:r>
                <a:rPr lang="en-US" altLang="zh-CN" sz="2600" smtClean="0">
                  <a:solidFill>
                    <a:srgbClr val="003300"/>
                  </a:solidFill>
                </a:rPr>
                <a:t>:                                  </a:t>
              </a:r>
              <a:endParaRPr lang="en-US" altLang="zh-CN" sz="2600" smtClean="0">
                <a:solidFill>
                  <a:srgbClr val="003300"/>
                </a:solidFill>
              </a:endParaRPr>
            </a:p>
            <a:p>
              <a:r>
                <a:rPr lang="en-US" altLang="zh-CN" sz="2600" smtClean="0">
                  <a:solidFill>
                    <a:srgbClr val="003300"/>
                  </a:solidFill>
                </a:rPr>
                <a:t>                                          </a:t>
              </a:r>
              <a:r>
                <a:rPr lang="en-US" altLang="zh-CN" sz="2600" i="1" smtClean="0">
                  <a:solidFill>
                    <a:srgbClr val="FF00FF"/>
                  </a:solidFill>
                </a:rPr>
                <a:t>n=</a:t>
              </a:r>
              <a:r>
                <a:rPr lang="en-US" altLang="zh-CN" sz="2600" smtClean="0">
                  <a:solidFill>
                    <a:srgbClr val="FF00FF"/>
                  </a:solidFill>
                </a:rPr>
                <a:t>5×10</a:t>
              </a:r>
              <a:r>
                <a:rPr lang="en-US" altLang="zh-CN" sz="2600" baseline="30000" smtClean="0">
                  <a:solidFill>
                    <a:srgbClr val="FF00FF"/>
                  </a:solidFill>
                </a:rPr>
                <a:t>16</a:t>
              </a:r>
              <a:r>
                <a:rPr lang="en-US" altLang="zh-CN" sz="2600" smtClean="0">
                  <a:solidFill>
                    <a:srgbClr val="FF00FF"/>
                  </a:solidFill>
                </a:rPr>
                <a:t>/cm</a:t>
              </a:r>
              <a:r>
                <a:rPr lang="en-US" altLang="zh-CN" sz="2600" baseline="30000" smtClean="0">
                  <a:solidFill>
                    <a:srgbClr val="FF00FF"/>
                  </a:solidFill>
                </a:rPr>
                <a:t>3</a:t>
              </a:r>
              <a:endParaRPr lang="en-US" altLang="zh-CN" sz="2600" baseline="30000" smtClean="0">
                <a:solidFill>
                  <a:srgbClr val="FF00FF"/>
                </a:solidFill>
              </a:endParaRPr>
            </a:p>
          </p:txBody>
        </p:sp>
      </p:grpSp>
      <p:sp>
        <p:nvSpPr>
          <p:cNvPr id="7214" name="Rectangle 3118"/>
          <p:cNvSpPr>
            <a:spLocks noChangeArrowheads="1"/>
          </p:cNvSpPr>
          <p:nvPr/>
        </p:nvSpPr>
        <p:spPr bwMode="auto">
          <a:xfrm>
            <a:off x="359172" y="5193493"/>
            <a:ext cx="8497887" cy="1529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sz="2600" dirty="0" smtClean="0">
                <a:solidFill>
                  <a:srgbClr val="660066"/>
                </a:solidFill>
              </a:rPr>
              <a:t>        </a:t>
            </a:r>
            <a:r>
              <a:rPr lang="zh-CN" altLang="en-US" sz="2600" dirty="0" smtClean="0">
                <a:solidFill>
                  <a:srgbClr val="003300"/>
                </a:solidFill>
              </a:rPr>
              <a:t>以上三个浓度基本上依次相差</a:t>
            </a:r>
            <a:r>
              <a:rPr lang="en-US" altLang="zh-CN" sz="2600" dirty="0" smtClean="0">
                <a:solidFill>
                  <a:srgbClr val="003300"/>
                </a:solidFill>
              </a:rPr>
              <a:t> 10</a:t>
            </a:r>
            <a:r>
              <a:rPr lang="en-US" altLang="zh-CN" sz="2600" baseline="30000" dirty="0" smtClean="0">
                <a:solidFill>
                  <a:srgbClr val="003300"/>
                </a:solidFill>
              </a:rPr>
              <a:t>6</a:t>
            </a:r>
            <a:r>
              <a:rPr lang="en-US" altLang="zh-CN" sz="2600" dirty="0" smtClean="0">
                <a:solidFill>
                  <a:srgbClr val="003300"/>
                </a:solidFill>
              </a:rPr>
              <a:t>/cm</a:t>
            </a:r>
            <a:r>
              <a:rPr lang="en-US" altLang="zh-CN" sz="2600" baseline="30000" dirty="0" smtClean="0">
                <a:solidFill>
                  <a:srgbClr val="003300"/>
                </a:solidFill>
              </a:rPr>
              <a:t>3</a:t>
            </a:r>
            <a:r>
              <a:rPr lang="zh-CN" altLang="en-US" sz="2600" dirty="0" smtClean="0">
                <a:solidFill>
                  <a:srgbClr val="003300"/>
                </a:solidFill>
              </a:rPr>
              <a:t>。多子受掺入杂质浓度影响，少子为本征激发产生，故环境温度对少子的影响很大，所以</a:t>
            </a:r>
            <a:r>
              <a:rPr lang="zh-CN" altLang="en-US" sz="2600" dirty="0" smtClean="0">
                <a:solidFill>
                  <a:srgbClr val="003300"/>
                </a:solidFill>
                <a:sym typeface="+mn-ea"/>
              </a:rPr>
              <a:t>杂质半导体导电性能与温度密切有关</a:t>
            </a:r>
            <a:r>
              <a:rPr lang="zh-CN" altLang="en-US" sz="2600" dirty="0" smtClean="0">
                <a:solidFill>
                  <a:srgbClr val="003300"/>
                </a:solidFill>
              </a:rPr>
              <a:t>。</a:t>
            </a:r>
            <a:endParaRPr lang="zh-CN" altLang="en-US" sz="2600" dirty="0" smtClean="0">
              <a:solidFill>
                <a:srgbClr val="003300"/>
              </a:solidFill>
            </a:endParaRPr>
          </a:p>
        </p:txBody>
      </p:sp>
      <p:sp>
        <p:nvSpPr>
          <p:cNvPr id="15" name="TextBox 3"/>
          <p:cNvSpPr txBox="1"/>
          <p:nvPr/>
        </p:nvSpPr>
        <p:spPr>
          <a:xfrm>
            <a:off x="323528" y="673785"/>
            <a:ext cx="6357937" cy="583565"/>
          </a:xfrm>
          <a:prstGeom prst="rect">
            <a:avLst/>
          </a:prstGeom>
          <a:noFill/>
          <a:ln w="9525">
            <a:noFill/>
          </a:ln>
        </p:spPr>
        <p:txBody>
          <a:bodyPr>
            <a:spAutoFit/>
          </a:bodyPr>
          <a:lstStyle/>
          <a:p>
            <a:r>
              <a:rPr lang="en-US" altLang="zh-CN" sz="3200" b="1" dirty="0" smtClean="0">
                <a:solidFill>
                  <a:srgbClr val="FF0000"/>
                </a:solidFill>
                <a:latin typeface="Times New Roman" panose="02020603050405020304" pitchFamily="18" charset="0"/>
              </a:rPr>
              <a:t>1.1.3 </a:t>
            </a:r>
            <a:r>
              <a:rPr lang="zh-CN" altLang="en-US" sz="3200" dirty="0" smtClean="0">
                <a:solidFill>
                  <a:srgbClr val="FF0000"/>
                </a:solidFill>
                <a:latin typeface="黑体" panose="02010609060101010101" pitchFamily="49" charset="-122"/>
                <a:ea typeface="黑体" panose="02010609060101010101" pitchFamily="49" charset="-122"/>
              </a:rPr>
              <a:t>半导体</a:t>
            </a:r>
            <a:r>
              <a:rPr lang="zh-CN" altLang="en-US" sz="3200" dirty="0">
                <a:solidFill>
                  <a:srgbClr val="FF0000"/>
                </a:solidFill>
                <a:latin typeface="黑体" panose="02010609060101010101" pitchFamily="49" charset="-122"/>
                <a:ea typeface="黑体" panose="02010609060101010101" pitchFamily="49" charset="-122"/>
              </a:rPr>
              <a:t>的导电性能</a:t>
            </a:r>
            <a:endParaRPr lang="zh-CN" altLang="en-US" sz="3200" dirty="0">
              <a:solidFill>
                <a:srgbClr val="FF0000"/>
              </a:solidFill>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02"/>
                                        </p:tgtEl>
                                        <p:attrNameLst>
                                          <p:attrName>style.visibility</p:attrName>
                                        </p:attrNameLst>
                                      </p:cBhvr>
                                      <p:to>
                                        <p:strVal val="visible"/>
                                      </p:to>
                                    </p:set>
                                    <p:animEffect transition="in" filter="blinds(horizontal)">
                                      <p:cBhvr>
                                        <p:cTn id="7" dur="500"/>
                                        <p:tgtEl>
                                          <p:spTgt spid="720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209"/>
                                        </p:tgtEl>
                                        <p:attrNameLst>
                                          <p:attrName>style.visibility</p:attrName>
                                        </p:attrNameLst>
                                      </p:cBhvr>
                                      <p:to>
                                        <p:strVal val="visible"/>
                                      </p:to>
                                    </p:set>
                                    <p:animEffect transition="in" filter="blinds(horizontal)">
                                      <p:cBhvr>
                                        <p:cTn id="12" dur="500"/>
                                        <p:tgtEl>
                                          <p:spTgt spid="720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205"/>
                                        </p:tgtEl>
                                        <p:attrNameLst>
                                          <p:attrName>style.visibility</p:attrName>
                                        </p:attrNameLst>
                                      </p:cBhvr>
                                      <p:to>
                                        <p:strVal val="visible"/>
                                      </p:to>
                                    </p:set>
                                    <p:animEffect transition="in" filter="blinds(horizontal)">
                                      <p:cBhvr>
                                        <p:cTn id="17" dur="500"/>
                                        <p:tgtEl>
                                          <p:spTgt spid="720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214"/>
                                        </p:tgtEl>
                                        <p:attrNameLst>
                                          <p:attrName>style.visibility</p:attrName>
                                        </p:attrNameLst>
                                      </p:cBhvr>
                                      <p:to>
                                        <p:strVal val="visible"/>
                                      </p:to>
                                    </p:set>
                                    <p:animEffect transition="in" filter="blinds(horizontal)">
                                      <p:cBhvr>
                                        <p:cTn id="22" dur="500"/>
                                        <p:tgtEl>
                                          <p:spTgt spid="7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4"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1187624" y="1124744"/>
            <a:ext cx="6715125" cy="4399915"/>
          </a:xfrm>
          <a:prstGeom prst="rect">
            <a:avLst/>
          </a:prstGeom>
          <a:noFill/>
          <a:ln w="9525">
            <a:noFill/>
            <a:miter lim="800000"/>
          </a:ln>
        </p:spPr>
        <p:txBody>
          <a:bodyPr>
            <a:spAutoFit/>
          </a:bodyPr>
          <a:lstStyle/>
          <a:p>
            <a:pPr eaLnBrk="1" hangingPunct="1">
              <a:lnSpc>
                <a:spcPct val="200000"/>
              </a:lnSpc>
              <a:defRPr/>
            </a:pPr>
            <a:r>
              <a:rPr kumimoji="0" lang="en-US" altLang="zh-CN" sz="2800" b="1" u="sng" dirty="0" smtClean="0">
                <a:solidFill>
                  <a:prstClr val="black"/>
                </a:solidFill>
                <a:cs typeface="Times New Roman" panose="02020603050405020304" pitchFamily="18" charset="0"/>
              </a:rPr>
              <a:t>1.1  </a:t>
            </a:r>
            <a:r>
              <a:rPr kumimoji="0" lang="zh-CN" altLang="en-US" sz="2800" b="1" u="sng" dirty="0" smtClean="0">
                <a:solidFill>
                  <a:prstClr val="black"/>
                </a:solidFill>
                <a:latin typeface="Arial" panose="020B0604020202020204" pitchFamily="34" charset="0"/>
              </a:rPr>
              <a:t>半导体的基本知识</a:t>
            </a:r>
            <a:endParaRPr kumimoji="0" lang="en-US" altLang="zh-CN" sz="2800" b="1" u="sng" dirty="0">
              <a:solidFill>
                <a:prstClr val="black"/>
              </a:solidFill>
              <a:cs typeface="Times New Roman" panose="02020603050405020304" pitchFamily="18" charset="0"/>
            </a:endParaRPr>
          </a:p>
          <a:p>
            <a:pPr eaLnBrk="1" hangingPunct="1">
              <a:lnSpc>
                <a:spcPct val="200000"/>
              </a:lnSpc>
              <a:defRPr/>
            </a:pPr>
            <a:r>
              <a:rPr kumimoji="0" lang="en-US" altLang="zh-CN" sz="2800" b="1" u="sng" dirty="0" smtClean="0">
                <a:solidFill>
                  <a:srgbClr val="FF0000"/>
                </a:solidFill>
                <a:cs typeface="Times New Roman" panose="02020603050405020304" pitchFamily="18" charset="0"/>
              </a:rPr>
              <a:t>1.2  PN</a:t>
            </a:r>
            <a:r>
              <a:rPr kumimoji="0" lang="zh-CN" altLang="en-US" sz="2800" b="1" u="sng" dirty="0" smtClean="0">
                <a:solidFill>
                  <a:srgbClr val="FF0000"/>
                </a:solidFill>
                <a:latin typeface="Arial" panose="020B0604020202020204" pitchFamily="34" charset="0"/>
              </a:rPr>
              <a:t>结</a:t>
            </a:r>
            <a:endParaRPr kumimoji="0" lang="en-US" sz="2800" b="1" u="sng" dirty="0">
              <a:solidFill>
                <a:srgbClr val="FF0000"/>
              </a:solidFill>
              <a:cs typeface="Times New Roman" panose="02020603050405020304" pitchFamily="18" charset="0"/>
            </a:endParaRPr>
          </a:p>
          <a:p>
            <a:pPr eaLnBrk="1" hangingPunct="1">
              <a:lnSpc>
                <a:spcPct val="200000"/>
              </a:lnSpc>
              <a:defRPr/>
            </a:pPr>
            <a:r>
              <a:rPr kumimoji="0" lang="en-US" altLang="zh-CN" sz="2800" b="1" u="sng" dirty="0" smtClean="0">
                <a:solidFill>
                  <a:prstClr val="black"/>
                </a:solidFill>
                <a:cs typeface="Times New Roman" panose="02020603050405020304" pitchFamily="18" charset="0"/>
              </a:rPr>
              <a:t>1.3  </a:t>
            </a:r>
            <a:r>
              <a:rPr kumimoji="0" lang="zh-CN" altLang="en-US" sz="2800" b="1" u="sng" dirty="0" smtClean="0">
                <a:solidFill>
                  <a:prstClr val="black"/>
                </a:solidFill>
                <a:latin typeface="Arial" panose="020B0604020202020204" pitchFamily="34" charset="0"/>
              </a:rPr>
              <a:t>半导体二极管</a:t>
            </a:r>
            <a:endParaRPr kumimoji="0" lang="en-US" altLang="zh-CN" sz="2800" b="1" u="sng" dirty="0">
              <a:solidFill>
                <a:srgbClr val="FF0000"/>
              </a:solidFill>
              <a:cs typeface="Times New Roman" panose="02020603050405020304" pitchFamily="18" charset="0"/>
            </a:endParaRPr>
          </a:p>
          <a:p>
            <a:pPr eaLnBrk="1" hangingPunct="1">
              <a:lnSpc>
                <a:spcPct val="200000"/>
              </a:lnSpc>
              <a:defRPr/>
            </a:pPr>
            <a:r>
              <a:rPr kumimoji="0" lang="en-US" altLang="zh-CN" sz="2800" b="1" u="sng" dirty="0" smtClean="0">
                <a:solidFill>
                  <a:prstClr val="black"/>
                </a:solidFill>
                <a:cs typeface="Times New Roman" panose="02020603050405020304" pitchFamily="18" charset="0"/>
              </a:rPr>
              <a:t>1.4  </a:t>
            </a:r>
            <a:r>
              <a:rPr kumimoji="0" lang="zh-CN" altLang="en-US" sz="2800" b="1" u="sng" dirty="0">
                <a:solidFill>
                  <a:prstClr val="black"/>
                </a:solidFill>
                <a:latin typeface="Arial" panose="020B0604020202020204" pitchFamily="34" charset="0"/>
              </a:rPr>
              <a:t>双极型</a:t>
            </a:r>
            <a:r>
              <a:rPr kumimoji="0" lang="zh-CN" altLang="en-US" sz="2800" b="1" u="sng" dirty="0" smtClean="0">
                <a:solidFill>
                  <a:prstClr val="black"/>
                </a:solidFill>
                <a:latin typeface="Arial" panose="020B0604020202020204" pitchFamily="34" charset="0"/>
              </a:rPr>
              <a:t>半导体三极管</a:t>
            </a:r>
            <a:endParaRPr kumimoji="0" lang="zh-CN" altLang="en-US" sz="2800" b="1" u="sng" dirty="0">
              <a:solidFill>
                <a:prstClr val="black"/>
              </a:solidFill>
              <a:latin typeface="Arial" panose="020B0604020202020204" pitchFamily="34" charset="0"/>
            </a:endParaRPr>
          </a:p>
          <a:p>
            <a:pPr eaLnBrk="1" hangingPunct="1">
              <a:lnSpc>
                <a:spcPct val="200000"/>
              </a:lnSpc>
              <a:defRPr/>
            </a:pPr>
            <a:r>
              <a:rPr kumimoji="0" lang="en-US" altLang="zh-CN" sz="2800" b="1" u="sng" dirty="0" smtClean="0">
                <a:solidFill>
                  <a:prstClr val="black"/>
                </a:solidFill>
                <a:cs typeface="Times New Roman" panose="02020603050405020304" pitchFamily="18" charset="0"/>
              </a:rPr>
              <a:t>1.5  </a:t>
            </a:r>
            <a:r>
              <a:rPr kumimoji="0" lang="zh-CN" altLang="en-US" sz="2800" b="1" u="sng" dirty="0" smtClean="0">
                <a:solidFill>
                  <a:prstClr val="black"/>
                </a:solidFill>
                <a:cs typeface="Times New Roman" panose="02020603050405020304" pitchFamily="18" charset="0"/>
              </a:rPr>
              <a:t>场效应管</a:t>
            </a:r>
            <a:endParaRPr kumimoji="0" lang="en-US" altLang="zh-CN" sz="2800" b="1" u="sng" dirty="0">
              <a:solidFill>
                <a:prstClr val="black"/>
              </a:solidFill>
              <a:cs typeface="Times New Roman" panose="02020603050405020304" pitchFamily="18" charset="0"/>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20345" y="560070"/>
            <a:ext cx="8572500" cy="6162040"/>
          </a:xfrm>
        </p:spPr>
        <p:txBody>
          <a:bodyPr/>
          <a:p>
            <a:pPr indent="-457200" latinLnBrk="0">
              <a:lnSpc>
                <a:spcPct val="120000"/>
              </a:lnSpc>
              <a:spcBef>
                <a:spcPts val="600"/>
              </a:spcBef>
              <a:spcAft>
                <a:spcPts val="600"/>
              </a:spcAft>
            </a:pPr>
            <a:r>
              <a:rPr lang="zh-CN" altLang="en-US" sz="2400">
                <a:solidFill>
                  <a:srgbClr val="FF0000"/>
                </a:solidFill>
                <a:latin typeface="Times New Roman" panose="02020603050405020304" pitchFamily="18" charset="0"/>
                <a:cs typeface="Times New Roman" panose="02020603050405020304" pitchFamily="18" charset="0"/>
              </a:rPr>
              <a:t>知识点</a:t>
            </a:r>
            <a:r>
              <a:rPr lang="zh-CN" altLang="en-US" sz="2400">
                <a:latin typeface="Times New Roman" panose="02020603050405020304" pitchFamily="18" charset="0"/>
                <a:cs typeface="Times New Roman" panose="02020603050405020304" pitchFamily="18" charset="0"/>
              </a:rPr>
              <a:t>：</a:t>
            </a:r>
            <a:endParaRPr lang="zh-CN" altLang="en-US" sz="2400">
              <a:latin typeface="Times New Roman" panose="02020603050405020304" pitchFamily="18" charset="0"/>
              <a:cs typeface="Times New Roman" panose="02020603050405020304" pitchFamily="18" charset="0"/>
            </a:endParaRPr>
          </a:p>
          <a:p>
            <a:pPr marL="914400" lvl="2" indent="-457200" latinLnBrk="0">
              <a:lnSpc>
                <a:spcPct val="110000"/>
              </a:lnSpc>
              <a:spcBef>
                <a:spcPts val="0"/>
              </a:spcBef>
              <a:spcAft>
                <a:spcPts val="0"/>
              </a:spcAft>
              <a:buNone/>
            </a:pPr>
            <a:r>
              <a:rPr lang="zh-CN" altLang="en-US">
                <a:latin typeface="Times New Roman" panose="02020603050405020304" pitchFamily="18" charset="0"/>
                <a:cs typeface="Times New Roman" panose="02020603050405020304" pitchFamily="18" charset="0"/>
              </a:rPr>
              <a:t>（1）本征半导体、杂质半导体等半导体相关基础知识和基本概念；</a:t>
            </a:r>
            <a:endParaRPr lang="zh-CN" altLang="en-US">
              <a:latin typeface="Times New Roman" panose="02020603050405020304" pitchFamily="18" charset="0"/>
              <a:cs typeface="Times New Roman" panose="02020603050405020304" pitchFamily="18" charset="0"/>
            </a:endParaRPr>
          </a:p>
          <a:p>
            <a:pPr marL="914400" lvl="2" indent="-457200" latinLnBrk="0">
              <a:lnSpc>
                <a:spcPct val="110000"/>
              </a:lnSpc>
              <a:spcBef>
                <a:spcPts val="0"/>
              </a:spcBef>
              <a:spcAft>
                <a:spcPts val="0"/>
              </a:spcAft>
              <a:buNone/>
            </a:pPr>
            <a:r>
              <a:rPr lang="zh-CN" altLang="en-US">
                <a:latin typeface="Times New Roman" panose="02020603050405020304" pitchFamily="18" charset="0"/>
                <a:cs typeface="Times New Roman" panose="02020603050405020304" pitchFamily="18" charset="0"/>
              </a:rPr>
              <a:t>（2）PN结的形成、工作原理、单向导电性、击穿特性和电容特性等基本知识；</a:t>
            </a:r>
            <a:endParaRPr lang="zh-CN" altLang="en-US">
              <a:latin typeface="Times New Roman" panose="02020603050405020304" pitchFamily="18" charset="0"/>
              <a:cs typeface="Times New Roman" panose="02020603050405020304" pitchFamily="18" charset="0"/>
            </a:endParaRPr>
          </a:p>
          <a:p>
            <a:pPr marL="914400" lvl="2" indent="-457200" latinLnBrk="0">
              <a:lnSpc>
                <a:spcPct val="110000"/>
              </a:lnSpc>
              <a:spcBef>
                <a:spcPts val="0"/>
              </a:spcBef>
              <a:spcAft>
                <a:spcPts val="0"/>
              </a:spcAft>
              <a:buNone/>
            </a:pPr>
            <a:r>
              <a:rPr lang="zh-CN" altLang="en-US">
                <a:latin typeface="Times New Roman" panose="02020603050405020304" pitchFamily="18" charset="0"/>
                <a:cs typeface="Times New Roman" panose="02020603050405020304" pitchFamily="18" charset="0"/>
              </a:rPr>
              <a:t>（3）晶体二极管伏安特性、主要参数、简化模型及各种基本应用电路的分析和计算；</a:t>
            </a:r>
            <a:endParaRPr lang="zh-CN" altLang="en-US">
              <a:latin typeface="Times New Roman" panose="02020603050405020304" pitchFamily="18" charset="0"/>
              <a:cs typeface="Times New Roman" panose="02020603050405020304" pitchFamily="18" charset="0"/>
            </a:endParaRPr>
          </a:p>
          <a:p>
            <a:pPr marL="914400" lvl="2" indent="-457200" latinLnBrk="0">
              <a:lnSpc>
                <a:spcPct val="110000"/>
              </a:lnSpc>
              <a:spcBef>
                <a:spcPts val="0"/>
              </a:spcBef>
              <a:spcAft>
                <a:spcPts val="0"/>
              </a:spcAft>
              <a:buNone/>
            </a:pPr>
            <a:r>
              <a:rPr lang="zh-CN" altLang="en-US">
                <a:latin typeface="Times New Roman" panose="02020603050405020304" pitchFamily="18" charset="0"/>
                <a:cs typeface="Times New Roman" panose="02020603050405020304" pitchFamily="18" charset="0"/>
              </a:rPr>
              <a:t>（4）双极型晶体三极管工作原理、伏安特性及主要参数，工作状态分析；</a:t>
            </a:r>
            <a:endParaRPr lang="zh-CN" altLang="en-US">
              <a:latin typeface="Times New Roman" panose="02020603050405020304" pitchFamily="18" charset="0"/>
              <a:cs typeface="Times New Roman" panose="02020603050405020304" pitchFamily="18" charset="0"/>
            </a:endParaRPr>
          </a:p>
          <a:p>
            <a:pPr marL="914400" lvl="2" indent="-457200" latinLnBrk="0">
              <a:lnSpc>
                <a:spcPct val="110000"/>
              </a:lnSpc>
              <a:spcBef>
                <a:spcPts val="0"/>
              </a:spcBef>
              <a:spcAft>
                <a:spcPts val="0"/>
              </a:spcAft>
              <a:buNone/>
            </a:pPr>
            <a:r>
              <a:rPr lang="zh-CN" altLang="en-US">
                <a:latin typeface="Times New Roman" panose="02020603050405020304" pitchFamily="18" charset="0"/>
                <a:cs typeface="Times New Roman" panose="02020603050405020304" pitchFamily="18" charset="0"/>
              </a:rPr>
              <a:t>（5）场效应管的工作原理、输出特性和转移特性曲线及主要参数，工作状态分析。</a:t>
            </a:r>
            <a:endParaRPr lang="zh-CN" altLang="en-US">
              <a:latin typeface="Times New Roman" panose="02020603050405020304" pitchFamily="18" charset="0"/>
              <a:cs typeface="Times New Roman" panose="02020603050405020304" pitchFamily="18" charset="0"/>
            </a:endParaRPr>
          </a:p>
          <a:p>
            <a:pPr indent="-457200" latinLnBrk="0">
              <a:lnSpc>
                <a:spcPct val="120000"/>
              </a:lnSpc>
              <a:spcBef>
                <a:spcPts val="600"/>
              </a:spcBef>
              <a:spcAft>
                <a:spcPts val="600"/>
              </a:spcAft>
            </a:pPr>
            <a:r>
              <a:rPr lang="zh-CN" altLang="en-US" sz="2400">
                <a:solidFill>
                  <a:srgbClr val="FF0000"/>
                </a:solidFill>
                <a:latin typeface="Times New Roman" panose="02020603050405020304" pitchFamily="18" charset="0"/>
                <a:cs typeface="Times New Roman" panose="02020603050405020304" pitchFamily="18" charset="0"/>
              </a:rPr>
              <a:t>重点</a:t>
            </a:r>
            <a:r>
              <a:rPr lang="zh-CN" altLang="en-US" sz="2400">
                <a:latin typeface="Times New Roman" panose="02020603050405020304" pitchFamily="18" charset="0"/>
                <a:cs typeface="Times New Roman" panose="02020603050405020304" pitchFamily="18" charset="0"/>
              </a:rPr>
              <a:t>：晶体二极管、晶体三极管的工作原理、特性曲线、等效模型、主要参数及其应用电路的分析和计算。</a:t>
            </a:r>
            <a:endParaRPr lang="zh-CN" altLang="en-US" sz="2400">
              <a:latin typeface="Times New Roman" panose="02020603050405020304" pitchFamily="18" charset="0"/>
              <a:cs typeface="Times New Roman" panose="02020603050405020304" pitchFamily="18" charset="0"/>
            </a:endParaRPr>
          </a:p>
          <a:p>
            <a:pPr indent="-457200" latinLnBrk="0">
              <a:lnSpc>
                <a:spcPct val="120000"/>
              </a:lnSpc>
              <a:spcBef>
                <a:spcPts val="600"/>
              </a:spcBef>
              <a:spcAft>
                <a:spcPts val="600"/>
              </a:spcAft>
            </a:pPr>
            <a:r>
              <a:rPr lang="zh-CN" altLang="en-US" sz="2400">
                <a:solidFill>
                  <a:srgbClr val="FF0000"/>
                </a:solidFill>
                <a:latin typeface="Times New Roman" panose="02020603050405020304" pitchFamily="18" charset="0"/>
                <a:cs typeface="Times New Roman" panose="02020603050405020304" pitchFamily="18" charset="0"/>
              </a:rPr>
              <a:t>难点</a:t>
            </a:r>
            <a:r>
              <a:rPr lang="zh-CN" altLang="en-US" sz="2400">
                <a:latin typeface="Times New Roman" panose="02020603050405020304" pitchFamily="18" charset="0"/>
                <a:cs typeface="Times New Roman" panose="02020603050405020304" pitchFamily="18" charset="0"/>
              </a:rPr>
              <a:t>：晶体三极管应用电路的分析和计算。</a:t>
            </a:r>
            <a:endParaRPr lang="zh-CN" altLang="en-US" sz="240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rcRect t="2002"/>
          <a:stretch>
            <a:fillRect/>
          </a:stretch>
        </p:blipFill>
        <p:spPr>
          <a:xfrm>
            <a:off x="4643755" y="3357880"/>
            <a:ext cx="3146425" cy="2524125"/>
          </a:xfrm>
          <a:prstGeom prst="rect">
            <a:avLst/>
          </a:prstGeom>
        </p:spPr>
      </p:pic>
      <p:sp>
        <p:nvSpPr>
          <p:cNvPr id="5123" name="Text Box 3"/>
          <p:cNvSpPr txBox="1">
            <a:spLocks noChangeArrowheads="1"/>
          </p:cNvSpPr>
          <p:nvPr/>
        </p:nvSpPr>
        <p:spPr bwMode="auto">
          <a:xfrm>
            <a:off x="381000" y="1175385"/>
            <a:ext cx="8110855" cy="1529715"/>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sz="2600" dirty="0" smtClean="0">
                <a:solidFill>
                  <a:srgbClr val="003300"/>
                </a:solidFill>
              </a:rPr>
              <a:t>         </a:t>
            </a:r>
            <a:r>
              <a:rPr lang="zh-CN" altLang="en-US" sz="2600" dirty="0" smtClean="0">
                <a:solidFill>
                  <a:srgbClr val="003300"/>
                </a:solidFill>
                <a:latin typeface="宋体" panose="02010600030101010101" pitchFamily="2" charset="-122"/>
              </a:rPr>
              <a:t>在一块本征半导体的两侧通过扩散不同的杂质</a:t>
            </a:r>
            <a:r>
              <a:rPr lang="en-US" altLang="zh-CN" sz="2600" dirty="0" smtClean="0">
                <a:solidFill>
                  <a:srgbClr val="003300"/>
                </a:solidFill>
                <a:latin typeface="宋体" panose="02010600030101010101" pitchFamily="2" charset="-122"/>
              </a:rPr>
              <a:t>,</a:t>
            </a:r>
            <a:r>
              <a:rPr lang="zh-CN" altLang="en-US" sz="2600" dirty="0" smtClean="0">
                <a:solidFill>
                  <a:srgbClr val="003300"/>
                </a:solidFill>
                <a:latin typeface="宋体" panose="02010600030101010101" pitchFamily="2" charset="-122"/>
              </a:rPr>
              <a:t>分别形成</a:t>
            </a:r>
            <a:r>
              <a:rPr lang="en-US" altLang="zh-CN" sz="2600" dirty="0" smtClean="0">
                <a:solidFill>
                  <a:srgbClr val="FF3300"/>
                </a:solidFill>
                <a:sym typeface="+mn-ea"/>
              </a:rPr>
              <a:t>P</a:t>
            </a:r>
            <a:r>
              <a:rPr lang="zh-CN" altLang="en-US" sz="2600" dirty="0" smtClean="0">
                <a:solidFill>
                  <a:srgbClr val="003300"/>
                </a:solidFill>
                <a:latin typeface="宋体" panose="02010600030101010101" pitchFamily="2" charset="-122"/>
              </a:rPr>
              <a:t>型半导体和</a:t>
            </a:r>
            <a:r>
              <a:rPr lang="en-US" altLang="zh-CN" sz="2600" dirty="0" smtClean="0">
                <a:solidFill>
                  <a:srgbClr val="6600FF"/>
                </a:solidFill>
                <a:sym typeface="+mn-ea"/>
              </a:rPr>
              <a:t>N</a:t>
            </a:r>
            <a:r>
              <a:rPr lang="zh-CN" altLang="en-US" sz="2600" dirty="0" smtClean="0">
                <a:solidFill>
                  <a:srgbClr val="003300"/>
                </a:solidFill>
                <a:latin typeface="宋体" panose="02010600030101010101" pitchFamily="2" charset="-122"/>
              </a:rPr>
              <a:t>型半导体。此时将在</a:t>
            </a:r>
            <a:r>
              <a:rPr lang="en-US" altLang="zh-CN" sz="2600" dirty="0" smtClean="0">
                <a:solidFill>
                  <a:srgbClr val="FF3300"/>
                </a:solidFill>
                <a:sym typeface="+mn-ea"/>
              </a:rPr>
              <a:t>P</a:t>
            </a:r>
            <a:r>
              <a:rPr lang="zh-CN" altLang="en-US" sz="2600" dirty="0" smtClean="0">
                <a:solidFill>
                  <a:srgbClr val="003300"/>
                </a:solidFill>
                <a:latin typeface="宋体" panose="02010600030101010101" pitchFamily="2" charset="-122"/>
              </a:rPr>
              <a:t>型半导体和</a:t>
            </a:r>
            <a:r>
              <a:rPr lang="en-US" altLang="zh-CN" sz="2600" dirty="0" smtClean="0">
                <a:solidFill>
                  <a:srgbClr val="6600FF"/>
                </a:solidFill>
                <a:sym typeface="+mn-ea"/>
              </a:rPr>
              <a:t>N</a:t>
            </a:r>
            <a:r>
              <a:rPr lang="zh-CN" altLang="en-US" sz="2600" dirty="0" smtClean="0">
                <a:solidFill>
                  <a:srgbClr val="003300"/>
                </a:solidFill>
                <a:latin typeface="宋体" panose="02010600030101010101" pitchFamily="2" charset="-122"/>
              </a:rPr>
              <a:t>型半导体的结合面上有如下物理过程</a:t>
            </a:r>
            <a:r>
              <a:rPr lang="en-US" altLang="zh-CN" sz="2600" dirty="0" smtClean="0">
                <a:solidFill>
                  <a:srgbClr val="003300"/>
                </a:solidFill>
                <a:latin typeface="宋体" panose="02010600030101010101" pitchFamily="2" charset="-122"/>
              </a:rPr>
              <a:t>:</a:t>
            </a:r>
            <a:endParaRPr lang="en-US" altLang="zh-CN" sz="2600" dirty="0" smtClean="0">
              <a:solidFill>
                <a:srgbClr val="003300"/>
              </a:solidFill>
            </a:endParaRPr>
          </a:p>
        </p:txBody>
      </p:sp>
      <p:sp>
        <p:nvSpPr>
          <p:cNvPr id="8" name="TextBox 3"/>
          <p:cNvSpPr txBox="1"/>
          <p:nvPr/>
        </p:nvSpPr>
        <p:spPr>
          <a:xfrm>
            <a:off x="251520" y="688788"/>
            <a:ext cx="6357937" cy="583565"/>
          </a:xfrm>
          <a:prstGeom prst="rect">
            <a:avLst/>
          </a:prstGeom>
          <a:noFill/>
          <a:ln w="9525">
            <a:noFill/>
          </a:ln>
        </p:spPr>
        <p:txBody>
          <a:bodyPr>
            <a:spAutoFit/>
          </a:bodyPr>
          <a:lstStyle/>
          <a:p>
            <a:r>
              <a:rPr lang="en-US" altLang="zh-CN" sz="3200" b="1" dirty="0" smtClean="0">
                <a:solidFill>
                  <a:srgbClr val="FF0000"/>
                </a:solidFill>
                <a:latin typeface="Times New Roman" panose="02020603050405020304" pitchFamily="18" charset="0"/>
              </a:rPr>
              <a:t>1.2.1 </a:t>
            </a:r>
            <a:r>
              <a:rPr lang="en-US" altLang="zh-CN" sz="3200" b="1" dirty="0" smtClean="0">
                <a:solidFill>
                  <a:srgbClr val="FF0000"/>
                </a:solidFill>
              </a:rPr>
              <a:t>PN</a:t>
            </a:r>
            <a:r>
              <a:rPr lang="zh-CN" altLang="en-US" sz="3200" dirty="0" smtClean="0">
                <a:solidFill>
                  <a:srgbClr val="FF0000"/>
                </a:solidFill>
                <a:latin typeface="黑体" panose="02010609060101010101" pitchFamily="49" charset="-122"/>
                <a:ea typeface="黑体" panose="02010609060101010101" pitchFamily="49" charset="-122"/>
              </a:rPr>
              <a:t>结的形成</a:t>
            </a:r>
            <a:endParaRPr lang="zh-CN" altLang="en-US" sz="3200" dirty="0" smtClean="0">
              <a:solidFill>
                <a:srgbClr val="FF0000"/>
              </a:solidFill>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pic>
        <p:nvPicPr>
          <p:cNvPr id="3" name="图片 2"/>
          <p:cNvPicPr>
            <a:picLocks noChangeAspect="1"/>
          </p:cNvPicPr>
          <p:nvPr/>
        </p:nvPicPr>
        <p:blipFill>
          <a:blip r:embed="rId2"/>
          <a:srcRect r="1537"/>
          <a:stretch>
            <a:fillRect/>
          </a:stretch>
        </p:blipFill>
        <p:spPr>
          <a:xfrm>
            <a:off x="1331595" y="3285490"/>
            <a:ext cx="3173730" cy="2559050"/>
          </a:xfrm>
          <a:prstGeom prst="rect">
            <a:avLst/>
          </a:prstGeom>
        </p:spPr>
      </p:pic>
      <p:grpSp>
        <p:nvGrpSpPr>
          <p:cNvPr id="6" name="组合 5"/>
          <p:cNvGrpSpPr/>
          <p:nvPr/>
        </p:nvGrpSpPr>
        <p:grpSpPr>
          <a:xfrm>
            <a:off x="1403985" y="3357245"/>
            <a:ext cx="3094990" cy="2656840"/>
            <a:chOff x="2211" y="5287"/>
            <a:chExt cx="4874" cy="4184"/>
          </a:xfrm>
        </p:grpSpPr>
        <p:sp>
          <p:nvSpPr>
            <p:cNvPr id="4" name="矩形 3"/>
            <p:cNvSpPr/>
            <p:nvPr/>
          </p:nvSpPr>
          <p:spPr>
            <a:xfrm>
              <a:off x="2211" y="5287"/>
              <a:ext cx="4875" cy="3288"/>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911" y="8689"/>
              <a:ext cx="1256" cy="783"/>
            </a:xfrm>
            <a:prstGeom prst="rect">
              <a:avLst/>
            </a:prstGeom>
            <a:solidFill>
              <a:schemeClr val="bg1"/>
            </a:solidFill>
          </p:spPr>
          <p:txBody>
            <a:bodyPr wrap="square" rtlCol="0">
              <a:spAutoFit/>
            </a:bodyPr>
            <a:p>
              <a:pPr marL="0" indent="0" algn="ctr">
                <a:lnSpc>
                  <a:spcPct val="110000"/>
                </a:lnSpc>
                <a:buNone/>
              </a:pPr>
              <a:r>
                <a:rPr lang="en-US" altLang="zh-CN" sz="2400" b="1" dirty="0" smtClean="0">
                  <a:latin typeface="Times New Roman" panose="02020603050405020304" pitchFamily="18" charset="0"/>
                  <a:cs typeface="Times New Roman" panose="02020603050405020304" pitchFamily="18" charset="0"/>
                </a:rPr>
                <a:t>P</a:t>
              </a:r>
              <a:r>
                <a:rPr lang="zh-CN" altLang="en-US" sz="2400" b="1" dirty="0" smtClean="0">
                  <a:latin typeface="Times New Roman" panose="02020603050405020304" pitchFamily="18" charset="0"/>
                  <a:cs typeface="Times New Roman" panose="02020603050405020304" pitchFamily="18" charset="0"/>
                </a:rPr>
                <a:t>区</a:t>
              </a:r>
              <a:endParaRPr lang="zh-CN" altLang="en-US" sz="2400" b="1" dirty="0" smtClean="0">
                <a:latin typeface="Times New Roman" panose="02020603050405020304" pitchFamily="18" charset="0"/>
                <a:cs typeface="Times New Roman" panose="02020603050405020304" pitchFamily="18" charset="0"/>
              </a:endParaRPr>
            </a:p>
          </p:txBody>
        </p:sp>
      </p:grpSp>
      <p:grpSp>
        <p:nvGrpSpPr>
          <p:cNvPr id="7" name="组合 6"/>
          <p:cNvGrpSpPr/>
          <p:nvPr/>
        </p:nvGrpSpPr>
        <p:grpSpPr>
          <a:xfrm>
            <a:off x="4643755" y="3357245"/>
            <a:ext cx="3023870" cy="2658110"/>
            <a:chOff x="2211" y="5286"/>
            <a:chExt cx="4762" cy="4186"/>
          </a:xfrm>
        </p:grpSpPr>
        <p:sp>
          <p:nvSpPr>
            <p:cNvPr id="9" name="矩形 8"/>
            <p:cNvSpPr/>
            <p:nvPr>
              <p:custDataLst>
                <p:tags r:id="rId3"/>
              </p:custDataLst>
            </p:nvPr>
          </p:nvSpPr>
          <p:spPr>
            <a:xfrm>
              <a:off x="2211" y="5286"/>
              <a:ext cx="4762" cy="3288"/>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custDataLst>
                <p:tags r:id="rId4"/>
              </p:custDataLst>
            </p:nvPr>
          </p:nvSpPr>
          <p:spPr>
            <a:xfrm>
              <a:off x="3911" y="8689"/>
              <a:ext cx="1256" cy="783"/>
            </a:xfrm>
            <a:prstGeom prst="rect">
              <a:avLst/>
            </a:prstGeom>
            <a:solidFill>
              <a:schemeClr val="bg1"/>
            </a:solidFill>
          </p:spPr>
          <p:txBody>
            <a:bodyPr wrap="square" rtlCol="0">
              <a:spAutoFit/>
            </a:bodyPr>
            <a:p>
              <a:pPr marL="0" indent="0" algn="ctr">
                <a:lnSpc>
                  <a:spcPct val="110000"/>
                </a:lnSpc>
                <a:buNone/>
              </a:pPr>
              <a:r>
                <a:rPr lang="en-US" altLang="zh-CN" sz="2400" b="1" dirty="0" smtClean="0">
                  <a:latin typeface="Times New Roman" panose="02020603050405020304" pitchFamily="18" charset="0"/>
                  <a:cs typeface="Times New Roman" panose="02020603050405020304" pitchFamily="18" charset="0"/>
                </a:rPr>
                <a:t>N</a:t>
              </a:r>
              <a:r>
                <a:rPr lang="zh-CN" altLang="en-US" sz="2400" b="1" dirty="0" smtClean="0">
                  <a:latin typeface="Times New Roman" panose="02020603050405020304" pitchFamily="18" charset="0"/>
                  <a:cs typeface="Times New Roman" panose="02020603050405020304" pitchFamily="18" charset="0"/>
                </a:rPr>
                <a:t>区</a:t>
              </a:r>
              <a:endParaRPr lang="zh-CN" altLang="en-US" sz="2400" b="1" dirty="0" smtClean="0">
                <a:latin typeface="Times New Roman" panose="02020603050405020304" pitchFamily="18" charset="0"/>
                <a:cs typeface="Times New Roman" panose="02020603050405020304" pitchFamily="18" charset="0"/>
              </a:endParaRPr>
            </a:p>
          </p:txBody>
        </p:sp>
      </p:grpSp>
      <p:pic>
        <p:nvPicPr>
          <p:cNvPr id="12" name="图片 11"/>
          <p:cNvPicPr>
            <a:picLocks noChangeAspect="1"/>
          </p:cNvPicPr>
          <p:nvPr/>
        </p:nvPicPr>
        <p:blipFill>
          <a:blip r:embed="rId5"/>
          <a:stretch>
            <a:fillRect/>
          </a:stretch>
        </p:blipFill>
        <p:spPr>
          <a:xfrm>
            <a:off x="2628265" y="4004945"/>
            <a:ext cx="257175" cy="209550"/>
          </a:xfrm>
          <a:prstGeom prst="rect">
            <a:avLst/>
          </a:prstGeom>
        </p:spPr>
      </p:pic>
      <p:pic>
        <p:nvPicPr>
          <p:cNvPr id="13" name="图片 12"/>
          <p:cNvPicPr>
            <a:picLocks noChangeAspect="1"/>
          </p:cNvPicPr>
          <p:nvPr/>
        </p:nvPicPr>
        <p:blipFill>
          <a:blip r:embed="rId6"/>
          <a:stretch>
            <a:fillRect/>
          </a:stretch>
        </p:blipFill>
        <p:spPr>
          <a:xfrm>
            <a:off x="6320790" y="4509135"/>
            <a:ext cx="232410" cy="259715"/>
          </a:xfrm>
          <a:prstGeom prst="rect">
            <a:avLst/>
          </a:prstGeom>
        </p:spPr>
      </p:pic>
      <p:grpSp>
        <p:nvGrpSpPr>
          <p:cNvPr id="16" name="组合 15"/>
          <p:cNvGrpSpPr/>
          <p:nvPr/>
        </p:nvGrpSpPr>
        <p:grpSpPr>
          <a:xfrm>
            <a:off x="2508885" y="2767330"/>
            <a:ext cx="1009650" cy="706120"/>
            <a:chOff x="3951" y="4358"/>
            <a:chExt cx="1590" cy="1112"/>
          </a:xfrm>
        </p:grpSpPr>
        <p:sp>
          <p:nvSpPr>
            <p:cNvPr id="14" name="文本框 13"/>
            <p:cNvSpPr txBox="1"/>
            <p:nvPr/>
          </p:nvSpPr>
          <p:spPr>
            <a:xfrm>
              <a:off x="3951" y="4358"/>
              <a:ext cx="1590" cy="677"/>
            </a:xfrm>
            <a:prstGeom prst="rect">
              <a:avLst/>
            </a:prstGeom>
            <a:noFill/>
          </p:spPr>
          <p:txBody>
            <a:bodyPr wrap="square" rtlCol="0">
              <a:spAutoFit/>
            </a:bodyPr>
            <a:p>
              <a:pPr marL="0" indent="0">
                <a:lnSpc>
                  <a:spcPct val="110000"/>
                </a:lnSpc>
                <a:buNone/>
              </a:pPr>
              <a:r>
                <a:rPr lang="zh-CN" altLang="en-US" sz="2000" b="1" dirty="0" smtClean="0">
                  <a:latin typeface="Times New Roman" panose="02020603050405020304" pitchFamily="18" charset="0"/>
                  <a:cs typeface="Times New Roman" panose="02020603050405020304" pitchFamily="18" charset="0"/>
                </a:rPr>
                <a:t>空穴</a:t>
              </a:r>
              <a:endParaRPr lang="zh-CN" altLang="en-US" sz="2000" b="1" dirty="0" smtClean="0">
                <a:latin typeface="Times New Roman" panose="02020603050405020304" pitchFamily="18" charset="0"/>
                <a:cs typeface="Times New Roman" panose="02020603050405020304" pitchFamily="18" charset="0"/>
              </a:endParaRPr>
            </a:p>
          </p:txBody>
        </p:sp>
        <p:cxnSp>
          <p:nvCxnSpPr>
            <p:cNvPr id="15" name="直接连接符 14"/>
            <p:cNvCxnSpPr/>
            <p:nvPr/>
          </p:nvCxnSpPr>
          <p:spPr>
            <a:xfrm>
              <a:off x="4522" y="5016"/>
              <a:ext cx="571" cy="4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3179445" y="2761615"/>
            <a:ext cx="1009650" cy="883285"/>
            <a:chOff x="4029" y="4419"/>
            <a:chExt cx="1590" cy="1391"/>
          </a:xfrm>
        </p:grpSpPr>
        <p:sp>
          <p:nvSpPr>
            <p:cNvPr id="18" name="文本框 17"/>
            <p:cNvSpPr txBox="1"/>
            <p:nvPr>
              <p:custDataLst>
                <p:tags r:id="rId7"/>
              </p:custDataLst>
            </p:nvPr>
          </p:nvSpPr>
          <p:spPr>
            <a:xfrm>
              <a:off x="4029" y="4419"/>
              <a:ext cx="1590" cy="677"/>
            </a:xfrm>
            <a:prstGeom prst="rect">
              <a:avLst/>
            </a:prstGeom>
            <a:noFill/>
          </p:spPr>
          <p:txBody>
            <a:bodyPr wrap="square" rtlCol="0">
              <a:spAutoFit/>
            </a:bodyPr>
            <a:p>
              <a:pPr marL="0" indent="0">
                <a:lnSpc>
                  <a:spcPct val="110000"/>
                </a:lnSpc>
                <a:buNone/>
              </a:pPr>
              <a:r>
                <a:rPr lang="zh-CN" altLang="en-US" sz="2000" b="1" dirty="0" smtClean="0">
                  <a:latin typeface="Times New Roman" panose="02020603050405020304" pitchFamily="18" charset="0"/>
                  <a:cs typeface="Times New Roman" panose="02020603050405020304" pitchFamily="18" charset="0"/>
                </a:rPr>
                <a:t>负离子</a:t>
              </a:r>
              <a:endParaRPr lang="zh-CN" altLang="en-US" sz="2000" b="1" dirty="0" smtClean="0">
                <a:latin typeface="Times New Roman" panose="02020603050405020304" pitchFamily="18" charset="0"/>
                <a:cs typeface="Times New Roman" panose="02020603050405020304" pitchFamily="18" charset="0"/>
              </a:endParaRPr>
            </a:p>
          </p:txBody>
        </p:sp>
        <p:cxnSp>
          <p:nvCxnSpPr>
            <p:cNvPr id="19" name="直接连接符 18"/>
            <p:cNvCxnSpPr/>
            <p:nvPr>
              <p:custDataLst>
                <p:tags r:id="rId8"/>
              </p:custDataLst>
            </p:nvPr>
          </p:nvCxnSpPr>
          <p:spPr>
            <a:xfrm>
              <a:off x="4522" y="5016"/>
              <a:ext cx="793" cy="7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4742180" y="2741930"/>
            <a:ext cx="1009650" cy="836930"/>
            <a:chOff x="3600" y="4410"/>
            <a:chExt cx="1590" cy="1318"/>
          </a:xfrm>
        </p:grpSpPr>
        <p:sp>
          <p:nvSpPr>
            <p:cNvPr id="21" name="文本框 20"/>
            <p:cNvSpPr txBox="1"/>
            <p:nvPr>
              <p:custDataLst>
                <p:tags r:id="rId9"/>
              </p:custDataLst>
            </p:nvPr>
          </p:nvSpPr>
          <p:spPr>
            <a:xfrm>
              <a:off x="3600" y="4410"/>
              <a:ext cx="1590" cy="677"/>
            </a:xfrm>
            <a:prstGeom prst="rect">
              <a:avLst/>
            </a:prstGeom>
            <a:noFill/>
          </p:spPr>
          <p:txBody>
            <a:bodyPr wrap="square" rtlCol="0">
              <a:spAutoFit/>
            </a:bodyPr>
            <a:p>
              <a:pPr marL="0" indent="0">
                <a:lnSpc>
                  <a:spcPct val="110000"/>
                </a:lnSpc>
                <a:buNone/>
              </a:pPr>
              <a:r>
                <a:rPr lang="zh-CN" altLang="en-US" sz="2000" b="1" dirty="0" smtClean="0">
                  <a:latin typeface="Times New Roman" panose="02020603050405020304" pitchFamily="18" charset="0"/>
                  <a:cs typeface="Times New Roman" panose="02020603050405020304" pitchFamily="18" charset="0"/>
                </a:rPr>
                <a:t>正离子</a:t>
              </a:r>
              <a:endParaRPr lang="zh-CN" altLang="en-US" sz="2000" b="1" dirty="0" smtClean="0">
                <a:latin typeface="Times New Roman" panose="02020603050405020304" pitchFamily="18" charset="0"/>
                <a:cs typeface="Times New Roman" panose="02020603050405020304" pitchFamily="18" charset="0"/>
              </a:endParaRPr>
            </a:p>
          </p:txBody>
        </p:sp>
        <p:cxnSp>
          <p:nvCxnSpPr>
            <p:cNvPr id="22" name="直接连接符 21"/>
            <p:cNvCxnSpPr/>
            <p:nvPr>
              <p:custDataLst>
                <p:tags r:id="rId10"/>
              </p:custDataLst>
            </p:nvPr>
          </p:nvCxnSpPr>
          <p:spPr>
            <a:xfrm flipH="1">
              <a:off x="3938" y="4934"/>
              <a:ext cx="227" cy="7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5723890" y="2734945"/>
            <a:ext cx="1413510" cy="1270000"/>
            <a:chOff x="3600" y="4410"/>
            <a:chExt cx="2226" cy="2000"/>
          </a:xfrm>
        </p:grpSpPr>
        <p:sp>
          <p:nvSpPr>
            <p:cNvPr id="24" name="文本框 23"/>
            <p:cNvSpPr txBox="1"/>
            <p:nvPr>
              <p:custDataLst>
                <p:tags r:id="rId11"/>
              </p:custDataLst>
            </p:nvPr>
          </p:nvSpPr>
          <p:spPr>
            <a:xfrm>
              <a:off x="3600" y="4410"/>
              <a:ext cx="2226" cy="677"/>
            </a:xfrm>
            <a:prstGeom prst="rect">
              <a:avLst/>
            </a:prstGeom>
            <a:noFill/>
          </p:spPr>
          <p:txBody>
            <a:bodyPr wrap="square" rtlCol="0">
              <a:spAutoFit/>
            </a:bodyPr>
            <a:p>
              <a:pPr marL="0" indent="0">
                <a:lnSpc>
                  <a:spcPct val="110000"/>
                </a:lnSpc>
                <a:buNone/>
              </a:pPr>
              <a:r>
                <a:rPr lang="zh-CN" altLang="en-US" sz="2000" b="1" dirty="0" smtClean="0">
                  <a:latin typeface="Times New Roman" panose="02020603050405020304" pitchFamily="18" charset="0"/>
                  <a:cs typeface="Times New Roman" panose="02020603050405020304" pitchFamily="18" charset="0"/>
                </a:rPr>
                <a:t>自由电子</a:t>
              </a:r>
              <a:endParaRPr lang="zh-CN" altLang="en-US" sz="2000" b="1" dirty="0" smtClean="0">
                <a:latin typeface="Times New Roman" panose="02020603050405020304" pitchFamily="18" charset="0"/>
                <a:cs typeface="Times New Roman" panose="02020603050405020304" pitchFamily="18" charset="0"/>
              </a:endParaRPr>
            </a:p>
          </p:txBody>
        </p:sp>
        <p:cxnSp>
          <p:nvCxnSpPr>
            <p:cNvPr id="25" name="直接连接符 24"/>
            <p:cNvCxnSpPr/>
            <p:nvPr>
              <p:custDataLst>
                <p:tags r:id="rId12"/>
              </p:custDataLst>
            </p:nvPr>
          </p:nvCxnSpPr>
          <p:spPr>
            <a:xfrm flipH="1">
              <a:off x="3827" y="4934"/>
              <a:ext cx="338" cy="14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393700" y="3874770"/>
            <a:ext cx="2306320" cy="429895"/>
            <a:chOff x="3951" y="4358"/>
            <a:chExt cx="3632" cy="677"/>
          </a:xfrm>
        </p:grpSpPr>
        <p:sp>
          <p:nvSpPr>
            <p:cNvPr id="27" name="文本框 26"/>
            <p:cNvSpPr txBox="1"/>
            <p:nvPr>
              <p:custDataLst>
                <p:tags r:id="rId13"/>
              </p:custDataLst>
            </p:nvPr>
          </p:nvSpPr>
          <p:spPr>
            <a:xfrm>
              <a:off x="3951" y="4358"/>
              <a:ext cx="1590" cy="677"/>
            </a:xfrm>
            <a:prstGeom prst="rect">
              <a:avLst/>
            </a:prstGeom>
            <a:noFill/>
          </p:spPr>
          <p:txBody>
            <a:bodyPr wrap="square" rtlCol="0">
              <a:spAutoFit/>
            </a:bodyPr>
            <a:p>
              <a:pPr marL="0" indent="0">
                <a:lnSpc>
                  <a:spcPct val="110000"/>
                </a:lnSpc>
                <a:buNone/>
              </a:pPr>
              <a:r>
                <a:rPr lang="zh-CN" altLang="en-US" sz="2000" b="1" dirty="0" smtClean="0">
                  <a:latin typeface="Times New Roman" panose="02020603050405020304" pitchFamily="18" charset="0"/>
                  <a:cs typeface="Times New Roman" panose="02020603050405020304" pitchFamily="18" charset="0"/>
                </a:rPr>
                <a:t>少子</a:t>
              </a:r>
              <a:endParaRPr lang="zh-CN" altLang="en-US" sz="2000" b="1" dirty="0" smtClean="0">
                <a:latin typeface="Times New Roman" panose="02020603050405020304" pitchFamily="18" charset="0"/>
                <a:cs typeface="Times New Roman" panose="02020603050405020304" pitchFamily="18" charset="0"/>
              </a:endParaRPr>
            </a:p>
          </p:txBody>
        </p:sp>
        <p:cxnSp>
          <p:nvCxnSpPr>
            <p:cNvPr id="28" name="直接连接符 27"/>
            <p:cNvCxnSpPr/>
            <p:nvPr>
              <p:custDataLst>
                <p:tags r:id="rId14"/>
              </p:custDataLst>
            </p:nvPr>
          </p:nvCxnSpPr>
          <p:spPr>
            <a:xfrm flipV="1">
              <a:off x="4522" y="4790"/>
              <a:ext cx="3061" cy="2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6520815" y="4306570"/>
            <a:ext cx="2154555" cy="429895"/>
            <a:chOff x="2148" y="4358"/>
            <a:chExt cx="3393" cy="677"/>
          </a:xfrm>
        </p:grpSpPr>
        <p:sp>
          <p:nvSpPr>
            <p:cNvPr id="30" name="文本框 29"/>
            <p:cNvSpPr txBox="1"/>
            <p:nvPr>
              <p:custDataLst>
                <p:tags r:id="rId15"/>
              </p:custDataLst>
            </p:nvPr>
          </p:nvSpPr>
          <p:spPr>
            <a:xfrm>
              <a:off x="3951" y="4358"/>
              <a:ext cx="1590" cy="677"/>
            </a:xfrm>
            <a:prstGeom prst="rect">
              <a:avLst/>
            </a:prstGeom>
            <a:noFill/>
          </p:spPr>
          <p:txBody>
            <a:bodyPr wrap="square" rtlCol="0">
              <a:spAutoFit/>
            </a:bodyPr>
            <a:p>
              <a:pPr marL="0" indent="0">
                <a:lnSpc>
                  <a:spcPct val="110000"/>
                </a:lnSpc>
                <a:buNone/>
              </a:pPr>
              <a:r>
                <a:rPr lang="zh-CN" altLang="en-US" sz="2000" b="1" dirty="0" smtClean="0">
                  <a:latin typeface="Times New Roman" panose="02020603050405020304" pitchFamily="18" charset="0"/>
                  <a:cs typeface="Times New Roman" panose="02020603050405020304" pitchFamily="18" charset="0"/>
                </a:rPr>
                <a:t>少子</a:t>
              </a:r>
              <a:endParaRPr lang="zh-CN" altLang="en-US" sz="2000" b="1" dirty="0" smtClean="0">
                <a:latin typeface="Times New Roman" panose="02020603050405020304" pitchFamily="18" charset="0"/>
                <a:cs typeface="Times New Roman" panose="02020603050405020304" pitchFamily="18" charset="0"/>
              </a:endParaRPr>
            </a:p>
          </p:txBody>
        </p:sp>
        <p:cxnSp>
          <p:nvCxnSpPr>
            <p:cNvPr id="31" name="直接连接符 30"/>
            <p:cNvCxnSpPr/>
            <p:nvPr>
              <p:custDataLst>
                <p:tags r:id="rId16"/>
              </p:custDataLst>
            </p:nvPr>
          </p:nvCxnSpPr>
          <p:spPr>
            <a:xfrm>
              <a:off x="2148" y="4903"/>
              <a:ext cx="2374" cy="1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par>
                          <p:cTn id="18" fill="hold">
                            <p:stCondLst>
                              <p:cond delay="500"/>
                            </p:stCondLst>
                            <p:childTnLst>
                              <p:par>
                                <p:cTn id="19" presetID="3"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childTnLst>
                          </p:cTn>
                        </p:par>
                        <p:par>
                          <p:cTn id="27" fill="hold">
                            <p:stCondLst>
                              <p:cond delay="500"/>
                            </p:stCondLst>
                            <p:childTnLst>
                              <p:par>
                                <p:cTn id="28" presetID="3" presetClass="entr" presetSubtype="10"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linds(horizontal)">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blinds(horizontal)">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blinds(horizontal)">
                                      <p:cBhvr>
                                        <p:cTn id="45" dur="500"/>
                                        <p:tgtEl>
                                          <p:spTgt spid="20"/>
                                        </p:tgtEl>
                                      </p:cBhvr>
                                    </p:animEffect>
                                  </p:childTnLst>
                                </p:cTn>
                              </p:par>
                            </p:childTnLst>
                          </p:cTn>
                        </p:par>
                        <p:par>
                          <p:cTn id="46" fill="hold">
                            <p:stCondLst>
                              <p:cond delay="500"/>
                            </p:stCondLst>
                            <p:childTnLst>
                              <p:par>
                                <p:cTn id="47" presetID="3" presetClass="entr" presetSubtype="10" fill="hold"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blinds(horizontal)">
                                      <p:cBhvr>
                                        <p:cTn id="49" dur="500"/>
                                        <p:tgtEl>
                                          <p:spTgt spid="23"/>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blinds(horizontal)">
                                      <p:cBhvr>
                                        <p:cTn id="54" dur="500"/>
                                        <p:tgtEl>
                                          <p:spTgt spid="13"/>
                                        </p:tgtEl>
                                      </p:cBhvr>
                                    </p:animEffect>
                                  </p:childTnLst>
                                </p:cTn>
                              </p:par>
                            </p:childTnLst>
                          </p:cTn>
                        </p:par>
                        <p:par>
                          <p:cTn id="55" fill="hold">
                            <p:stCondLst>
                              <p:cond delay="500"/>
                            </p:stCondLst>
                            <p:childTnLst>
                              <p:par>
                                <p:cTn id="56" presetID="3" presetClass="entr" presetSubtype="10" fill="hold"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blinds(horizontal)">
                                      <p:cBhvr>
                                        <p:cTn id="5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txBox="1">
            <a:spLocks noChangeArrowheads="1"/>
          </p:cNvSpPr>
          <p:nvPr/>
        </p:nvSpPr>
        <p:spPr bwMode="auto">
          <a:xfrm>
            <a:off x="381000" y="791845"/>
            <a:ext cx="8110855" cy="2009775"/>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sz="2600" dirty="0" smtClean="0">
                <a:solidFill>
                  <a:srgbClr val="003300"/>
                </a:solidFill>
              </a:rPr>
              <a:t>         </a:t>
            </a:r>
            <a:r>
              <a:rPr lang="zh-CN" altLang="en-US" sz="2600" dirty="0" smtClean="0">
                <a:solidFill>
                  <a:srgbClr val="003300"/>
                </a:solidFill>
                <a:latin typeface="宋体" panose="02010600030101010101" pitchFamily="2" charset="-122"/>
              </a:rPr>
              <a:t>在</a:t>
            </a:r>
            <a:r>
              <a:rPr lang="en-US" altLang="zh-CN" sz="2600" dirty="0" smtClean="0">
                <a:solidFill>
                  <a:srgbClr val="FF3300"/>
                </a:solidFill>
                <a:sym typeface="+mn-ea"/>
              </a:rPr>
              <a:t>P</a:t>
            </a:r>
            <a:r>
              <a:rPr lang="zh-CN" altLang="en-US" sz="2600" dirty="0" smtClean="0">
                <a:solidFill>
                  <a:srgbClr val="003300"/>
                </a:solidFill>
                <a:latin typeface="宋体" panose="02010600030101010101" pitchFamily="2" charset="-122"/>
              </a:rPr>
              <a:t>型半导体一侧，空穴浓度较高，而在</a:t>
            </a:r>
            <a:r>
              <a:rPr lang="en-US" altLang="zh-CN" sz="2600" dirty="0" smtClean="0">
                <a:solidFill>
                  <a:srgbClr val="6600FF"/>
                </a:solidFill>
                <a:sym typeface="+mn-ea"/>
              </a:rPr>
              <a:t>N</a:t>
            </a:r>
            <a:r>
              <a:rPr lang="zh-CN" altLang="en-US" sz="2600" dirty="0" smtClean="0">
                <a:solidFill>
                  <a:srgbClr val="003300"/>
                </a:solidFill>
                <a:latin typeface="宋体" panose="02010600030101010101" pitchFamily="2" charset="-122"/>
              </a:rPr>
              <a:t>型半导体一侧，自由电子的浓度较高。在</a:t>
            </a:r>
            <a:r>
              <a:rPr lang="en-US" altLang="zh-CN" sz="2600" dirty="0" smtClean="0">
                <a:solidFill>
                  <a:srgbClr val="FF3300"/>
                </a:solidFill>
                <a:sym typeface="+mn-ea"/>
              </a:rPr>
              <a:t>P</a:t>
            </a:r>
            <a:r>
              <a:rPr lang="zh-CN" altLang="en-US" sz="2600" dirty="0" smtClean="0">
                <a:solidFill>
                  <a:srgbClr val="003300"/>
                </a:solidFill>
                <a:latin typeface="宋体" panose="02010600030101010101" pitchFamily="2" charset="-122"/>
              </a:rPr>
              <a:t>型半导体和</a:t>
            </a:r>
            <a:r>
              <a:rPr lang="en-US" altLang="zh-CN" sz="2600" dirty="0" smtClean="0">
                <a:solidFill>
                  <a:srgbClr val="6600FF"/>
                </a:solidFill>
                <a:sym typeface="+mn-ea"/>
              </a:rPr>
              <a:t>N</a:t>
            </a:r>
            <a:r>
              <a:rPr lang="zh-CN" altLang="en-US" sz="2600" dirty="0" smtClean="0">
                <a:solidFill>
                  <a:srgbClr val="003300"/>
                </a:solidFill>
                <a:latin typeface="宋体" panose="02010600030101010101" pitchFamily="2" charset="-122"/>
              </a:rPr>
              <a:t>型半导体的结合面上，存在载流子浓度梯度，形成多数载流子向对侧的扩散运动。</a:t>
            </a:r>
            <a:endParaRPr lang="en-US" altLang="zh-CN" sz="2600" dirty="0" smtClean="0">
              <a:solidFill>
                <a:srgbClr val="003300"/>
              </a:solidFill>
            </a:endParaRPr>
          </a:p>
        </p:txBody>
      </p:sp>
      <p:graphicFrame>
        <p:nvGraphicFramePr>
          <p:cNvPr id="12292" name="对象 12291"/>
          <p:cNvGraphicFramePr/>
          <p:nvPr/>
        </p:nvGraphicFramePr>
        <p:xfrm>
          <a:off x="1980565" y="3067685"/>
          <a:ext cx="5334000" cy="2573338"/>
        </p:xfrm>
        <a:graphic>
          <a:graphicData uri="http://schemas.openxmlformats.org/presentationml/2006/ole">
            <mc:AlternateContent xmlns:mc="http://schemas.openxmlformats.org/markup-compatibility/2006">
              <mc:Choice xmlns:v="urn:schemas-microsoft-com:vml" Requires="v">
                <p:oleObj spid="_x0000_s3078" name="" r:id="rId1" imgW="12963525" imgH="6505575" progId="MSPhotoEd.3">
                  <p:embed/>
                </p:oleObj>
              </mc:Choice>
              <mc:Fallback>
                <p:oleObj name="" r:id="rId1" imgW="12963525" imgH="6505575" progId="MSPhotoEd.3">
                  <p:embed/>
                  <p:pic>
                    <p:nvPicPr>
                      <p:cNvPr id="0" name="图片 3077"/>
                      <p:cNvPicPr/>
                      <p:nvPr/>
                    </p:nvPicPr>
                    <p:blipFill>
                      <a:blip r:embed="rId2">
                        <a:clrChange>
                          <a:clrFrom>
                            <a:srgbClr val="FFFFFF"/>
                          </a:clrFrom>
                          <a:clrTo>
                            <a:srgbClr val="FFFFFF">
                              <a:alpha val="0"/>
                            </a:srgbClr>
                          </a:clrTo>
                        </a:clrChange>
                      </a:blip>
                      <a:srcRect l="-1961" r="-1961"/>
                      <a:stretch>
                        <a:fillRect/>
                      </a:stretch>
                    </p:blipFill>
                    <p:spPr>
                      <a:xfrm>
                        <a:off x="1980565" y="3067685"/>
                        <a:ext cx="5334000" cy="2573338"/>
                      </a:xfrm>
                      <a:prstGeom prst="rect">
                        <a:avLst/>
                      </a:prstGeom>
                      <a:solidFill>
                        <a:schemeClr val="bg1"/>
                      </a:solidFill>
                      <a:ln w="38100">
                        <a:noFill/>
                        <a:miter/>
                      </a:ln>
                    </p:spPr>
                  </p:pic>
                </p:oleObj>
              </mc:Fallback>
            </mc:AlternateContent>
          </a:graphicData>
        </a:graphic>
      </p:graphicFrame>
      <p:grpSp>
        <p:nvGrpSpPr>
          <p:cNvPr id="12293" name="组合 12292"/>
          <p:cNvGrpSpPr/>
          <p:nvPr/>
        </p:nvGrpSpPr>
        <p:grpSpPr>
          <a:xfrm>
            <a:off x="1174433" y="4965700"/>
            <a:ext cx="3989388" cy="1343025"/>
            <a:chOff x="607" y="2496"/>
            <a:chExt cx="2513" cy="846"/>
          </a:xfrm>
        </p:grpSpPr>
        <p:sp>
          <p:nvSpPr>
            <p:cNvPr id="12294" name="线形标注 1 12293"/>
            <p:cNvSpPr/>
            <p:nvPr/>
          </p:nvSpPr>
          <p:spPr>
            <a:xfrm>
              <a:off x="607" y="3024"/>
              <a:ext cx="1649" cy="318"/>
            </a:xfrm>
            <a:prstGeom prst="borderCallout1">
              <a:avLst>
                <a:gd name="adj1" fmla="val 52704"/>
                <a:gd name="adj2" fmla="val 99514"/>
                <a:gd name="adj3" fmla="val -110440"/>
                <a:gd name="adj4" fmla="val 113147"/>
              </a:avLst>
            </a:prstGeom>
            <a:solidFill>
              <a:srgbClr val="66FFFF"/>
            </a:solidFill>
            <a:ln w="19050" cap="flat" cmpd="sng">
              <a:solidFill>
                <a:srgbClr val="FF3300"/>
              </a:solidFill>
              <a:prstDash val="solid"/>
              <a:miter/>
              <a:headEnd type="none" w="med" len="med"/>
              <a:tailEnd type="none" w="med" len="med"/>
            </a:ln>
          </p:spPr>
          <p:txBody>
            <a:bodyPr/>
            <a:p>
              <a:pPr algn="ctr"/>
              <a:r>
                <a:rPr lang="zh-CN" altLang="en-US" sz="2400" b="1" dirty="0">
                  <a:latin typeface="Arial" panose="020B0604020202020204" pitchFamily="34" charset="0"/>
                </a:rPr>
                <a:t>多子的扩散运动</a:t>
              </a:r>
              <a:endParaRPr lang="zh-CN" altLang="en-US" sz="2400" b="1" dirty="0">
                <a:latin typeface="Arial" panose="020B0604020202020204" pitchFamily="34" charset="0"/>
              </a:endParaRPr>
            </a:p>
          </p:txBody>
        </p:sp>
        <p:sp>
          <p:nvSpPr>
            <p:cNvPr id="12295" name="直接连接符 12294"/>
            <p:cNvSpPr/>
            <p:nvPr/>
          </p:nvSpPr>
          <p:spPr>
            <a:xfrm flipV="1">
              <a:off x="2304" y="2496"/>
              <a:ext cx="816" cy="654"/>
            </a:xfrm>
            <a:prstGeom prst="line">
              <a:avLst/>
            </a:prstGeom>
            <a:ln w="19050" cap="flat" cmpd="sng">
              <a:solidFill>
                <a:srgbClr val="FF3300"/>
              </a:solidFill>
              <a:prstDash val="solid"/>
              <a:headEnd type="none" w="med" len="med"/>
              <a:tailEnd type="none" w="med" len="med"/>
            </a:ln>
          </p:spPr>
        </p:sp>
      </p:gr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pic>
        <p:nvPicPr>
          <p:cNvPr id="12" name="图片 11"/>
          <p:cNvPicPr>
            <a:picLocks noChangeAspect="1"/>
          </p:cNvPicPr>
          <p:nvPr>
            <p:custDataLst>
              <p:tags r:id="rId3"/>
            </p:custDataLst>
          </p:nvPr>
        </p:nvPicPr>
        <p:blipFill>
          <a:blip r:embed="rId4"/>
          <a:stretch>
            <a:fillRect/>
          </a:stretch>
        </p:blipFill>
        <p:spPr>
          <a:xfrm>
            <a:off x="3131820" y="4076065"/>
            <a:ext cx="220909" cy="180000"/>
          </a:xfrm>
          <a:prstGeom prst="rect">
            <a:avLst/>
          </a:prstGeom>
        </p:spPr>
      </p:pic>
      <p:pic>
        <p:nvPicPr>
          <p:cNvPr id="13" name="图片 12"/>
          <p:cNvPicPr>
            <a:picLocks noChangeAspect="1"/>
          </p:cNvPicPr>
          <p:nvPr>
            <p:custDataLst>
              <p:tags r:id="rId5"/>
            </p:custDataLst>
          </p:nvPr>
        </p:nvPicPr>
        <p:blipFill>
          <a:blip r:embed="rId6"/>
          <a:stretch>
            <a:fillRect/>
          </a:stretch>
        </p:blipFill>
        <p:spPr>
          <a:xfrm>
            <a:off x="6155690" y="4580255"/>
            <a:ext cx="161076" cy="18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txBox="1">
            <a:spLocks noChangeArrowheads="1"/>
          </p:cNvSpPr>
          <p:nvPr/>
        </p:nvSpPr>
        <p:spPr bwMode="auto">
          <a:xfrm>
            <a:off x="381000" y="728345"/>
            <a:ext cx="8597900" cy="1050290"/>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sz="2600" dirty="0" smtClean="0">
                <a:solidFill>
                  <a:srgbClr val="003300"/>
                </a:solidFill>
              </a:rPr>
              <a:t>         </a:t>
            </a:r>
            <a:r>
              <a:rPr lang="zh-CN" sz="2600" dirty="0" smtClean="0">
                <a:solidFill>
                  <a:srgbClr val="003300"/>
                </a:solidFill>
                <a:latin typeface="宋体" panose="02010600030101010101" pitchFamily="2" charset="-122"/>
              </a:rPr>
              <a:t>界面附近载流子不断</a:t>
            </a:r>
            <a:r>
              <a:rPr lang="zh-CN" sz="2600" dirty="0" smtClean="0">
                <a:solidFill>
                  <a:srgbClr val="FB01F2"/>
                </a:solidFill>
                <a:effectLst>
                  <a:outerShdw blurRad="38100" dist="38100" dir="2700000" algn="tl">
                    <a:srgbClr val="000000">
                      <a:alpha val="43137"/>
                    </a:srgbClr>
                  </a:outerShdw>
                </a:effectLst>
                <a:latin typeface="宋体" panose="02010600030101010101" pitchFamily="2" charset="-122"/>
              </a:rPr>
              <a:t>复合</a:t>
            </a:r>
            <a:r>
              <a:rPr lang="zh-CN" sz="2600" dirty="0" smtClean="0">
                <a:solidFill>
                  <a:srgbClr val="003300"/>
                </a:solidFill>
                <a:latin typeface="宋体" panose="02010600030101010101" pitchFamily="2" charset="-122"/>
              </a:rPr>
              <a:t>，</a:t>
            </a:r>
            <a:r>
              <a:rPr lang="zh-CN" altLang="en-US" sz="2600" b="1" smtClean="0">
                <a:solidFill>
                  <a:schemeClr val="tx1"/>
                </a:solidFill>
                <a:latin typeface="宋体" panose="02010600030101010101" pitchFamily="2" charset="-122"/>
                <a:sym typeface="Symbol" panose="05050102010706020507" pitchFamily="18" charset="2"/>
              </a:rPr>
              <a:t>由</a:t>
            </a:r>
            <a:r>
              <a:rPr lang="zh-CN" altLang="en-US" sz="2600" b="1" smtClean="0">
                <a:solidFill>
                  <a:schemeClr val="tx1"/>
                </a:solidFill>
                <a:latin typeface="宋体" panose="02010600030101010101" pitchFamily="2" charset="-122"/>
                <a:sym typeface="+mn-ea"/>
              </a:rPr>
              <a:t>杂质离子（不能移动）</a:t>
            </a:r>
            <a:r>
              <a:rPr lang="zh-CN" altLang="en-US" sz="2600" smtClean="0">
                <a:solidFill>
                  <a:schemeClr val="tx1"/>
                </a:solidFill>
                <a:latin typeface="宋体" panose="02010600030101010101" pitchFamily="2" charset="-122"/>
                <a:sym typeface="+mn-ea"/>
              </a:rPr>
              <a:t>形成</a:t>
            </a:r>
            <a:r>
              <a:rPr lang="zh-CN" altLang="en-US" sz="2600" smtClean="0">
                <a:solidFill>
                  <a:srgbClr val="FF0000"/>
                </a:solidFill>
                <a:latin typeface="宋体" panose="02010600030101010101" pitchFamily="2" charset="-122"/>
                <a:sym typeface="+mn-ea"/>
              </a:rPr>
              <a:t>空间电荷区</a:t>
            </a:r>
            <a:r>
              <a:rPr lang="zh-CN" altLang="en-US" sz="2600" smtClean="0">
                <a:latin typeface="宋体" panose="02010600030101010101" pitchFamily="2" charset="-122"/>
                <a:sym typeface="+mn-ea"/>
              </a:rPr>
              <a:t>，</a:t>
            </a:r>
            <a:endParaRPr lang="zh-CN" altLang="en-US" sz="2600" dirty="0" smtClean="0">
              <a:solidFill>
                <a:srgbClr val="0000FF"/>
              </a:solidFill>
              <a:latin typeface="宋体" panose="02010600030101010101" pitchFamily="2" charset="-122"/>
              <a:sym typeface="+mn-ea"/>
            </a:endParaRPr>
          </a:p>
        </p:txBody>
      </p:sp>
      <p:graphicFrame>
        <p:nvGraphicFramePr>
          <p:cNvPr id="13317" name="对象 13316"/>
          <p:cNvGraphicFramePr/>
          <p:nvPr/>
        </p:nvGraphicFramePr>
        <p:xfrm>
          <a:off x="2123758" y="2134870"/>
          <a:ext cx="5029200" cy="2501900"/>
        </p:xfrm>
        <a:graphic>
          <a:graphicData uri="http://schemas.openxmlformats.org/presentationml/2006/ole">
            <mc:AlternateContent xmlns:mc="http://schemas.openxmlformats.org/markup-compatibility/2006">
              <mc:Choice xmlns:v="urn:schemas-microsoft-com:vml" Requires="v">
                <p:oleObj spid="_x0000_s3079" name="" r:id="rId1" imgW="12963525" imgH="6715125" progId="MSPhotoEd.3">
                  <p:embed/>
                </p:oleObj>
              </mc:Choice>
              <mc:Fallback>
                <p:oleObj name="" r:id="rId1" imgW="12963525" imgH="6715125" progId="MSPhotoEd.3">
                  <p:embed/>
                  <p:pic>
                    <p:nvPicPr>
                      <p:cNvPr id="0" name="图片 3078"/>
                      <p:cNvPicPr/>
                      <p:nvPr/>
                    </p:nvPicPr>
                    <p:blipFill>
                      <a:blip r:embed="rId2">
                        <a:clrChange>
                          <a:clrFrom>
                            <a:srgbClr val="FFFFFF"/>
                          </a:clrFrom>
                          <a:clrTo>
                            <a:srgbClr val="FFFFFF">
                              <a:alpha val="0"/>
                            </a:srgbClr>
                          </a:clrTo>
                        </a:clrChange>
                      </a:blip>
                      <a:srcRect l="-2040" r="-2040"/>
                      <a:stretch>
                        <a:fillRect/>
                      </a:stretch>
                    </p:blipFill>
                    <p:spPr>
                      <a:xfrm>
                        <a:off x="2123758" y="2134870"/>
                        <a:ext cx="5029200" cy="2501900"/>
                      </a:xfrm>
                      <a:prstGeom prst="rect">
                        <a:avLst/>
                      </a:prstGeom>
                      <a:solidFill>
                        <a:schemeClr val="bg1"/>
                      </a:solidFill>
                      <a:ln w="38100">
                        <a:noFill/>
                        <a:miter/>
                      </a:ln>
                    </p:spPr>
                  </p:pic>
                </p:oleObj>
              </mc:Fallback>
            </mc:AlternateContent>
          </a:graphicData>
        </a:graphic>
      </p:graphicFrame>
      <p:sp>
        <p:nvSpPr>
          <p:cNvPr id="3" name="Text Box 3"/>
          <p:cNvSpPr txBox="1">
            <a:spLocks noChangeArrowheads="1"/>
          </p:cNvSpPr>
          <p:nvPr/>
        </p:nvSpPr>
        <p:spPr bwMode="auto">
          <a:xfrm>
            <a:off x="3027680" y="1207770"/>
            <a:ext cx="6006465" cy="570865"/>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zh-CN" altLang="en-US" sz="2600" smtClean="0">
                <a:solidFill>
                  <a:srgbClr val="0000FF"/>
                </a:solidFill>
                <a:latin typeface="宋体" panose="02010600030101010101" pitchFamily="2" charset="-122"/>
                <a:sym typeface="+mn-ea"/>
              </a:rPr>
              <a:t>形成内电场，阻止扩散运动的进行。</a:t>
            </a:r>
            <a:endParaRPr lang="zh-CN" altLang="en-US" sz="2600" dirty="0" smtClean="0">
              <a:solidFill>
                <a:srgbClr val="0000FF"/>
              </a:solidFill>
              <a:latin typeface="宋体" panose="02010600030101010101" pitchFamily="2" charset="-122"/>
              <a:sym typeface="+mn-ea"/>
            </a:endParaRPr>
          </a:p>
        </p:txBody>
      </p:sp>
      <p:grpSp>
        <p:nvGrpSpPr>
          <p:cNvPr id="13318" name="组合 13317"/>
          <p:cNvGrpSpPr/>
          <p:nvPr/>
        </p:nvGrpSpPr>
        <p:grpSpPr>
          <a:xfrm>
            <a:off x="6070918" y="2134870"/>
            <a:ext cx="2989262" cy="1524000"/>
            <a:chOff x="2832" y="1536"/>
            <a:chExt cx="1883" cy="960"/>
          </a:xfrm>
        </p:grpSpPr>
        <p:sp>
          <p:nvSpPr>
            <p:cNvPr id="13319" name="线形标注 1 13318"/>
            <p:cNvSpPr/>
            <p:nvPr/>
          </p:nvSpPr>
          <p:spPr>
            <a:xfrm>
              <a:off x="3744" y="1536"/>
              <a:ext cx="971" cy="543"/>
            </a:xfrm>
            <a:prstGeom prst="borderCallout1">
              <a:avLst>
                <a:gd name="adj1" fmla="val 29367"/>
                <a:gd name="adj2" fmla="val -1627"/>
                <a:gd name="adj3" fmla="val 129576"/>
                <a:gd name="adj4" fmla="val -273141"/>
              </a:avLst>
            </a:prstGeom>
            <a:solidFill>
              <a:srgbClr val="66FFFF"/>
            </a:solidFill>
            <a:ln w="19050" cap="flat" cmpd="sng">
              <a:solidFill>
                <a:srgbClr val="FF3300"/>
              </a:solidFill>
              <a:prstDash val="solid"/>
              <a:miter/>
              <a:headEnd type="none" w="med" len="med"/>
              <a:tailEnd type="none" w="med" len="med"/>
            </a:ln>
          </p:spPr>
          <p:txBody>
            <a:bodyPr/>
            <a:p>
              <a:pPr algn="ctr"/>
              <a:r>
                <a:rPr lang="zh-CN" altLang="en-US" sz="2400" b="1" dirty="0">
                  <a:latin typeface="Arial" panose="020B0604020202020204" pitchFamily="34" charset="0"/>
                </a:rPr>
                <a:t>少子的</a:t>
              </a:r>
              <a:endParaRPr lang="zh-CN" altLang="en-US" sz="2400" b="1" dirty="0">
                <a:latin typeface="Arial" panose="020B0604020202020204" pitchFamily="34" charset="0"/>
              </a:endParaRPr>
            </a:p>
            <a:p>
              <a:pPr algn="ctr"/>
              <a:r>
                <a:rPr lang="zh-CN" altLang="en-US" sz="2400" b="1" dirty="0">
                  <a:latin typeface="Arial" panose="020B0604020202020204" pitchFamily="34" charset="0"/>
                </a:rPr>
                <a:t>漂移运动</a:t>
              </a:r>
              <a:endParaRPr lang="zh-CN" altLang="en-US" sz="2400" b="1" dirty="0">
                <a:latin typeface="Arial" panose="020B0604020202020204" pitchFamily="34" charset="0"/>
              </a:endParaRPr>
            </a:p>
          </p:txBody>
        </p:sp>
        <p:sp>
          <p:nvSpPr>
            <p:cNvPr id="13320" name="直接连接符 13319"/>
            <p:cNvSpPr/>
            <p:nvPr/>
          </p:nvSpPr>
          <p:spPr>
            <a:xfrm flipV="1">
              <a:off x="2832" y="1680"/>
              <a:ext cx="912" cy="816"/>
            </a:xfrm>
            <a:prstGeom prst="line">
              <a:avLst/>
            </a:prstGeom>
            <a:ln w="19050" cap="flat" cmpd="sng">
              <a:solidFill>
                <a:srgbClr val="FF3300"/>
              </a:solidFill>
              <a:prstDash val="solid"/>
              <a:headEnd type="none" w="med" len="med"/>
              <a:tailEnd type="none" w="med" len="med"/>
            </a:ln>
          </p:spPr>
        </p:sp>
      </p:grpSp>
      <p:sp>
        <p:nvSpPr>
          <p:cNvPr id="4" name="Rectangle 3089"/>
          <p:cNvSpPr>
            <a:spLocks noChangeArrowheads="1"/>
          </p:cNvSpPr>
          <p:nvPr/>
        </p:nvSpPr>
        <p:spPr bwMode="auto">
          <a:xfrm>
            <a:off x="-573782" y="3356898"/>
            <a:ext cx="3200400" cy="5334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dirty="0" smtClean="0">
                <a:solidFill>
                  <a:srgbClr val="FF3300"/>
                </a:solidFill>
              </a:rPr>
              <a:t>  PN</a:t>
            </a:r>
            <a:r>
              <a:rPr lang="zh-CN" altLang="en-US" dirty="0" smtClean="0">
                <a:solidFill>
                  <a:srgbClr val="FF3300"/>
                </a:solidFill>
              </a:rPr>
              <a:t>结的形成过程</a:t>
            </a:r>
            <a:endParaRPr lang="zh-CN" altLang="en-US" dirty="0" smtClean="0">
              <a:solidFill>
                <a:srgbClr val="0000FF"/>
              </a:solidFill>
            </a:endParaRPr>
          </a:p>
        </p:txBody>
      </p:sp>
      <p:sp>
        <p:nvSpPr>
          <p:cNvPr id="5" name="Text Box 3093"/>
          <p:cNvSpPr txBox="1">
            <a:spLocks noChangeArrowheads="1"/>
          </p:cNvSpPr>
          <p:nvPr/>
        </p:nvSpPr>
        <p:spPr bwMode="auto">
          <a:xfrm>
            <a:off x="-167382" y="3890298"/>
            <a:ext cx="1885950" cy="457200"/>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dirty="0" smtClean="0">
                <a:solidFill>
                  <a:srgbClr val="FF3300"/>
                </a:solidFill>
                <a:ea typeface="黑体" panose="02010609060101010101" pitchFamily="49" charset="-122"/>
              </a:rPr>
              <a:t> </a:t>
            </a:r>
            <a:r>
              <a:rPr lang="zh-CN" altLang="en-US" dirty="0" smtClean="0">
                <a:solidFill>
                  <a:srgbClr val="FF3300"/>
                </a:solidFill>
                <a:ea typeface="黑体" panose="02010609060101010101" pitchFamily="49" charset="-122"/>
              </a:rPr>
              <a:t>（</a:t>
            </a:r>
            <a:r>
              <a:rPr lang="zh-CN" altLang="en-US" dirty="0" smtClean="0">
                <a:solidFill>
                  <a:srgbClr val="FF3300"/>
                </a:solidFill>
                <a:hlinkClick r:id="rId3" action="ppaction://hlinkfile"/>
              </a:rPr>
              <a:t>动画</a:t>
            </a:r>
            <a:r>
              <a:rPr lang="en-US" altLang="zh-CN" dirty="0" smtClean="0">
                <a:solidFill>
                  <a:srgbClr val="FF3300"/>
                </a:solidFill>
                <a:hlinkClick r:id="rId3" action="ppaction://hlinkfile"/>
              </a:rPr>
              <a:t>4-3</a:t>
            </a:r>
            <a:r>
              <a:rPr lang="zh-CN" altLang="en-US" dirty="0" smtClean="0">
                <a:solidFill>
                  <a:srgbClr val="FF3300"/>
                </a:solidFill>
              </a:rPr>
              <a:t>）</a:t>
            </a:r>
            <a:endParaRPr lang="zh-CN" altLang="en-US" dirty="0" smtClean="0">
              <a:solidFill>
                <a:srgbClr val="003300"/>
              </a:solidFill>
            </a:endParaRPr>
          </a:p>
        </p:txBody>
      </p:sp>
      <p:sp>
        <p:nvSpPr>
          <p:cNvPr id="10242" name="Text Box 3074"/>
          <p:cNvSpPr txBox="1">
            <a:spLocks noChangeArrowheads="1"/>
          </p:cNvSpPr>
          <p:nvPr/>
        </p:nvSpPr>
        <p:spPr bwMode="auto">
          <a:xfrm>
            <a:off x="467360" y="4870768"/>
            <a:ext cx="8592820" cy="1850390"/>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pPr>
            <a:r>
              <a:rPr lang="en-US" altLang="zh-CN" sz="2600" dirty="0" smtClean="0">
                <a:solidFill>
                  <a:srgbClr val="003300"/>
                </a:solidFill>
              </a:rPr>
              <a:t>        </a:t>
            </a:r>
            <a:r>
              <a:rPr lang="zh-CN" altLang="en-US" sz="2600" dirty="0" smtClean="0">
                <a:solidFill>
                  <a:srgbClr val="003300"/>
                </a:solidFill>
              </a:rPr>
              <a:t>最后，</a:t>
            </a:r>
            <a:r>
              <a:rPr lang="zh-CN" altLang="en-US" sz="2600" b="1" dirty="0" smtClean="0">
                <a:solidFill>
                  <a:srgbClr val="C00000"/>
                </a:solidFill>
              </a:rPr>
              <a:t>多子的扩散</a:t>
            </a:r>
            <a:r>
              <a:rPr lang="zh-CN" altLang="en-US" sz="2600" dirty="0" smtClean="0">
                <a:solidFill>
                  <a:srgbClr val="003300"/>
                </a:solidFill>
              </a:rPr>
              <a:t>和</a:t>
            </a:r>
            <a:r>
              <a:rPr lang="zh-CN" altLang="en-US" sz="2600" b="1" dirty="0" smtClean="0">
                <a:solidFill>
                  <a:srgbClr val="0000FF"/>
                </a:solidFill>
              </a:rPr>
              <a:t>少子的漂移</a:t>
            </a:r>
            <a:r>
              <a:rPr lang="zh-CN" altLang="en-US" sz="2600" dirty="0" smtClean="0">
                <a:solidFill>
                  <a:srgbClr val="003300"/>
                </a:solidFill>
              </a:rPr>
              <a:t>达到</a:t>
            </a:r>
            <a:r>
              <a:rPr lang="zh-CN" altLang="en-US" sz="2600" b="1" dirty="0" smtClean="0">
                <a:solidFill>
                  <a:srgbClr val="FB01F2"/>
                </a:solidFill>
              </a:rPr>
              <a:t>动态平衡</a:t>
            </a:r>
            <a:r>
              <a:rPr lang="zh-CN" altLang="en-US" sz="2600" dirty="0" smtClean="0">
                <a:solidFill>
                  <a:srgbClr val="003300"/>
                </a:solidFill>
              </a:rPr>
              <a:t>。对于</a:t>
            </a:r>
            <a:endParaRPr lang="zh-CN" altLang="en-US" sz="2600" dirty="0" smtClean="0">
              <a:solidFill>
                <a:srgbClr val="003300"/>
              </a:solidFill>
            </a:endParaRPr>
          </a:p>
          <a:p>
            <a:pPr>
              <a:lnSpc>
                <a:spcPct val="110000"/>
              </a:lnSpc>
            </a:pPr>
            <a:r>
              <a:rPr lang="en-US" altLang="zh-CN" sz="2600" dirty="0" smtClean="0">
                <a:solidFill>
                  <a:srgbClr val="003300"/>
                </a:solidFill>
              </a:rPr>
              <a:t>P</a:t>
            </a:r>
            <a:r>
              <a:rPr lang="zh-CN" altLang="en-US" sz="2600" dirty="0" smtClean="0">
                <a:solidFill>
                  <a:srgbClr val="003300"/>
                </a:solidFill>
              </a:rPr>
              <a:t>型半导体和</a:t>
            </a:r>
            <a:r>
              <a:rPr lang="en-US" altLang="zh-CN" sz="2600" dirty="0" smtClean="0">
                <a:solidFill>
                  <a:srgbClr val="003300"/>
                </a:solidFill>
              </a:rPr>
              <a:t>N</a:t>
            </a:r>
            <a:r>
              <a:rPr lang="zh-CN" altLang="en-US" sz="2600" dirty="0" smtClean="0">
                <a:solidFill>
                  <a:srgbClr val="003300"/>
                </a:solidFill>
              </a:rPr>
              <a:t>型半导体结合面，离子薄层形成的</a:t>
            </a:r>
            <a:r>
              <a:rPr lang="zh-CN" altLang="en-US" sz="2600" dirty="0" smtClean="0">
                <a:solidFill>
                  <a:srgbClr val="FF0000"/>
                </a:solidFill>
                <a:latin typeface="黑体" panose="02010609060101010101" pitchFamily="49" charset="-122"/>
                <a:ea typeface="黑体" panose="02010609060101010101" pitchFamily="49" charset="-122"/>
              </a:rPr>
              <a:t>空间电荷区</a:t>
            </a:r>
            <a:r>
              <a:rPr lang="zh-CN" altLang="en-US" sz="2600" dirty="0" smtClean="0">
                <a:solidFill>
                  <a:srgbClr val="003300"/>
                </a:solidFill>
              </a:rPr>
              <a:t>称为</a:t>
            </a:r>
            <a:r>
              <a:rPr lang="en-US" altLang="zh-CN" sz="2600"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PN</a:t>
            </a:r>
            <a:r>
              <a:rPr lang="zh-CN" altLang="en-US" sz="2600"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结</a:t>
            </a:r>
            <a:r>
              <a:rPr lang="zh-CN" altLang="en-US" sz="2600" dirty="0" smtClean="0">
                <a:solidFill>
                  <a:srgbClr val="003300"/>
                </a:solidFill>
              </a:rPr>
              <a:t>。在空间电荷区，由于缺少多子，所以也称</a:t>
            </a:r>
            <a:r>
              <a:rPr lang="zh-CN" altLang="en-US" sz="2600" dirty="0" smtClean="0">
                <a:solidFill>
                  <a:srgbClr val="FF0000"/>
                </a:solidFill>
                <a:latin typeface="黑体" panose="02010609060101010101" pitchFamily="49" charset="-122"/>
                <a:ea typeface="黑体" panose="02010609060101010101" pitchFamily="49" charset="-122"/>
              </a:rPr>
              <a:t>耗尽层</a:t>
            </a:r>
            <a:r>
              <a:rPr lang="zh-CN" altLang="en-US" sz="2600" dirty="0" smtClean="0">
                <a:solidFill>
                  <a:srgbClr val="003300"/>
                </a:solidFill>
              </a:rPr>
              <a:t>。</a:t>
            </a:r>
            <a:endParaRPr lang="zh-CN" altLang="en-US" sz="2600" dirty="0" smtClean="0">
              <a:solidFill>
                <a:srgbClr val="003300"/>
              </a:solidFill>
            </a:endParaRPr>
          </a:p>
        </p:txBody>
      </p:sp>
      <p:sp>
        <p:nvSpPr>
          <p:cNvPr id="6" name="灯片编号占位符 5"/>
          <p:cNvSpPr>
            <a:spLocks noGrp="1"/>
          </p:cNvSpPr>
          <p:nvPr>
            <p:ph type="sldNum" sz="quarter" idx="12"/>
          </p:nvPr>
        </p:nvSpPr>
        <p:spPr/>
        <p:txBody>
          <a:bodyPr/>
          <a:p>
            <a:fld id="{9A0DB2DC-4C9A-4742-B13C-FB6460FD3503}" type="slidenum">
              <a:rPr lang="zh-CN" altLang="en-US" dirty="0"/>
            </a:fld>
            <a:endParaRPr lang="zh-CN" altLang="en-US" dirty="0"/>
          </a:p>
        </p:txBody>
      </p:sp>
      <p:sp>
        <p:nvSpPr>
          <p:cNvPr id="2" name="文本框 1"/>
          <p:cNvSpPr txBox="1"/>
          <p:nvPr/>
        </p:nvSpPr>
        <p:spPr>
          <a:xfrm>
            <a:off x="3985260" y="4526915"/>
            <a:ext cx="1522730" cy="361950"/>
          </a:xfrm>
          <a:prstGeom prst="rect">
            <a:avLst/>
          </a:prstGeom>
          <a:noFill/>
        </p:spPr>
        <p:txBody>
          <a:bodyPr wrap="square" rtlCol="0">
            <a:spAutoFit/>
          </a:bodyPr>
          <a:p>
            <a:pPr marL="0" indent="0">
              <a:lnSpc>
                <a:spcPct val="110000"/>
              </a:lnSpc>
              <a:buNone/>
            </a:pPr>
            <a:r>
              <a:rPr lang="zh-CN" altLang="en-US" sz="1600" b="1" dirty="0" smtClean="0">
                <a:solidFill>
                  <a:srgbClr val="0000FF"/>
                </a:solidFill>
                <a:latin typeface="Times New Roman" panose="02020603050405020304" pitchFamily="18" charset="0"/>
                <a:cs typeface="Times New Roman" panose="02020603050405020304" pitchFamily="18" charset="0"/>
              </a:rPr>
              <a:t>内电场方向</a:t>
            </a:r>
            <a:endParaRPr lang="zh-CN" altLang="en-US" sz="1600" b="1" dirty="0" smtClean="0">
              <a:solidFill>
                <a:srgbClr val="0000FF"/>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318"/>
                                        </p:tgtEl>
                                        <p:attrNameLst>
                                          <p:attrName>style.visibility</p:attrName>
                                        </p:attrNameLst>
                                      </p:cBhvr>
                                      <p:to>
                                        <p:strVal val="visible"/>
                                      </p:to>
                                    </p:set>
                                    <p:animEffect transition="in" filter="blinds(horizontal)">
                                      <p:cBhvr>
                                        <p:cTn id="12" dur="500"/>
                                        <p:tgtEl>
                                          <p:spTgt spid="133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242"/>
                                        </p:tgtEl>
                                        <p:attrNameLst>
                                          <p:attrName>style.visibility</p:attrName>
                                        </p:attrNameLst>
                                      </p:cBhvr>
                                      <p:to>
                                        <p:strVal val="visible"/>
                                      </p:to>
                                    </p:set>
                                    <p:animEffect transition="in" filter="blinds(horizontal)">
                                      <p:cBhvr>
                                        <p:cTn id="1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242" grpId="0" bldLvl="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Text Box 5"/>
          <p:cNvSpPr txBox="1">
            <a:spLocks noChangeArrowheads="1"/>
          </p:cNvSpPr>
          <p:nvPr/>
        </p:nvSpPr>
        <p:spPr bwMode="auto">
          <a:xfrm>
            <a:off x="304800" y="1522572"/>
            <a:ext cx="8562975" cy="1383665"/>
          </a:xfrm>
          <a:prstGeom prst="rect">
            <a:avLst/>
          </a:prstGeom>
          <a:noFill/>
          <a:ln>
            <a:noFill/>
          </a:ln>
          <a:effectLst/>
          <a:extLst>
            <a:ext uri="{909E8E84-426E-40DD-AFC4-6F175D3DCCD1}">
              <a14:hiddenFill xmlns:a14="http://schemas.microsoft.com/office/drawing/2010/main">
                <a:solidFill>
                  <a:srgbClr val="FAFD85"/>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800" smtClean="0">
                <a:solidFill>
                  <a:srgbClr val="003300"/>
                </a:solidFill>
              </a:rPr>
              <a:t>           </a:t>
            </a:r>
            <a:r>
              <a:rPr lang="zh-CN" altLang="en-US" sz="2800" smtClean="0">
                <a:solidFill>
                  <a:srgbClr val="0000FF"/>
                </a:solidFill>
                <a:latin typeface="宋体" panose="02010600030101010101" pitchFamily="2" charset="-122"/>
              </a:rPr>
              <a:t>因浓度差</a:t>
            </a:r>
            <a:endParaRPr lang="zh-CN" altLang="en-US" sz="2800" smtClean="0">
              <a:solidFill>
                <a:srgbClr val="FF0000"/>
              </a:solidFill>
              <a:latin typeface="宋体" panose="02010600030101010101" pitchFamily="2" charset="-122"/>
            </a:endParaRPr>
          </a:p>
          <a:p>
            <a:r>
              <a:rPr lang="zh-CN" altLang="en-US" sz="2800" smtClean="0">
                <a:solidFill>
                  <a:srgbClr val="0000FF"/>
                </a:solidFill>
                <a:latin typeface="宋体" panose="02010600030101010101" pitchFamily="2" charset="-122"/>
              </a:rPr>
              <a:t>         </a:t>
            </a:r>
            <a:r>
              <a:rPr lang="zh-CN" altLang="en-US" sz="2800" smtClean="0">
                <a:solidFill>
                  <a:srgbClr val="FF0000"/>
                </a:solidFill>
                <a:latin typeface="宋体" panose="02010600030101010101" pitchFamily="2" charset="-122"/>
                <a:sym typeface="Symbol" panose="05050102010706020507" pitchFamily="18" charset="2"/>
              </a:rPr>
              <a:t></a:t>
            </a:r>
            <a:endParaRPr lang="zh-CN" altLang="en-US" sz="2800" smtClean="0">
              <a:solidFill>
                <a:srgbClr val="0000FF"/>
              </a:solidFill>
              <a:latin typeface="宋体" panose="02010600030101010101" pitchFamily="2" charset="-122"/>
            </a:endParaRPr>
          </a:p>
          <a:p>
            <a:r>
              <a:rPr lang="zh-CN" altLang="en-US" sz="2800" smtClean="0">
                <a:solidFill>
                  <a:srgbClr val="0000FF"/>
                </a:solidFill>
                <a:latin typeface="宋体" panose="02010600030101010101" pitchFamily="2" charset="-122"/>
              </a:rPr>
              <a:t>    多子的扩散运动</a:t>
            </a:r>
            <a:r>
              <a:rPr lang="zh-CN" altLang="en-US" sz="2800" smtClean="0">
                <a:solidFill>
                  <a:srgbClr val="CC0099"/>
                </a:solidFill>
                <a:latin typeface="宋体" panose="02010600030101010101" pitchFamily="2" charset="-122"/>
                <a:sym typeface="Symbol" panose="05050102010706020507" pitchFamily="18" charset="2"/>
              </a:rPr>
              <a:t> </a:t>
            </a:r>
            <a:r>
              <a:rPr lang="zh-CN" altLang="en-US" sz="2800" smtClean="0">
                <a:solidFill>
                  <a:srgbClr val="FF0000"/>
                </a:solidFill>
                <a:latin typeface="宋体" panose="02010600030101010101" pitchFamily="2" charset="-122"/>
                <a:sym typeface="Symbol" panose="05050102010706020507" pitchFamily="18" charset="2"/>
              </a:rPr>
              <a:t>                          </a:t>
            </a:r>
            <a:endParaRPr lang="zh-CN" altLang="en-US" sz="2800" smtClean="0">
              <a:solidFill>
                <a:srgbClr val="FF0000"/>
              </a:solidFill>
              <a:latin typeface="宋体" panose="02010600030101010101" pitchFamily="2" charset="-122"/>
              <a:sym typeface="Symbol" panose="05050102010706020507" pitchFamily="18" charset="2"/>
            </a:endParaRPr>
          </a:p>
        </p:txBody>
      </p:sp>
      <p:sp>
        <p:nvSpPr>
          <p:cNvPr id="7189" name="Text Box 21"/>
          <p:cNvSpPr txBox="1">
            <a:spLocks noChangeArrowheads="1"/>
          </p:cNvSpPr>
          <p:nvPr/>
        </p:nvSpPr>
        <p:spPr bwMode="auto">
          <a:xfrm>
            <a:off x="736600" y="2823210"/>
            <a:ext cx="8331200" cy="946150"/>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800" smtClean="0">
                <a:solidFill>
                  <a:srgbClr val="FF0000"/>
                </a:solidFill>
                <a:latin typeface="宋体" panose="02010600030101010101" pitchFamily="2" charset="-122"/>
                <a:sym typeface="Symbol" panose="05050102010706020507" pitchFamily="18" charset="2"/>
              </a:rPr>
              <a:t>                          </a:t>
            </a:r>
            <a:endParaRPr lang="en-US" altLang="zh-CN" sz="2800" smtClean="0">
              <a:solidFill>
                <a:srgbClr val="366B1B"/>
              </a:solidFill>
              <a:latin typeface="宋体" panose="02010600030101010101" pitchFamily="2" charset="-122"/>
            </a:endParaRPr>
          </a:p>
          <a:p>
            <a:r>
              <a:rPr lang="en-US" altLang="zh-CN" sz="2800" smtClean="0">
                <a:solidFill>
                  <a:srgbClr val="366B1B"/>
                </a:solidFill>
                <a:latin typeface="宋体" panose="02010600030101010101" pitchFamily="2" charset="-122"/>
              </a:rPr>
              <a:t> </a:t>
            </a:r>
            <a:r>
              <a:rPr lang="en-US" altLang="zh-CN" sz="2800" smtClean="0">
                <a:solidFill>
                  <a:srgbClr val="FF0000"/>
                </a:solidFill>
                <a:latin typeface="宋体" panose="02010600030101010101" pitchFamily="2" charset="-122"/>
                <a:sym typeface="Symbol" panose="05050102010706020507" pitchFamily="18" charset="2"/>
              </a:rPr>
              <a:t>                 </a:t>
            </a:r>
            <a:r>
              <a:rPr lang="zh-CN" altLang="en-US" sz="2800" smtClean="0">
                <a:solidFill>
                  <a:srgbClr val="366B1B"/>
                </a:solidFill>
                <a:latin typeface="宋体" panose="02010600030101010101" pitchFamily="2" charset="-122"/>
              </a:rPr>
              <a:t>空间电荷区形成内电场        </a:t>
            </a:r>
            <a:endParaRPr lang="zh-CN" altLang="en-US" smtClean="0">
              <a:solidFill>
                <a:srgbClr val="003300"/>
              </a:solidFill>
            </a:endParaRPr>
          </a:p>
        </p:txBody>
      </p:sp>
      <p:sp>
        <p:nvSpPr>
          <p:cNvPr id="7190" name="Text Box 22"/>
          <p:cNvSpPr txBox="1">
            <a:spLocks noChangeArrowheads="1"/>
          </p:cNvSpPr>
          <p:nvPr/>
        </p:nvSpPr>
        <p:spPr bwMode="auto">
          <a:xfrm>
            <a:off x="755650" y="3736023"/>
            <a:ext cx="4578350" cy="1373187"/>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800" dirty="0" smtClean="0">
                <a:solidFill>
                  <a:srgbClr val="FF0000"/>
                </a:solidFill>
                <a:latin typeface="宋体" panose="02010600030101010101" pitchFamily="2" charset="-122"/>
                <a:sym typeface="Symbol" panose="05050102010706020507" pitchFamily="18" charset="2"/>
              </a:rPr>
              <a:t>                  </a:t>
            </a:r>
            <a:endParaRPr lang="en-US" altLang="zh-CN" sz="2800" dirty="0" smtClean="0">
              <a:solidFill>
                <a:srgbClr val="FF0000"/>
              </a:solidFill>
              <a:latin typeface="宋体" panose="02010600030101010101" pitchFamily="2" charset="-122"/>
              <a:sym typeface="Symbol" panose="05050102010706020507" pitchFamily="18" charset="2"/>
            </a:endParaRPr>
          </a:p>
          <a:p>
            <a:r>
              <a:rPr lang="en-US" altLang="zh-CN" sz="2800" dirty="0" smtClean="0">
                <a:solidFill>
                  <a:srgbClr val="FF66FF"/>
                </a:solidFill>
                <a:latin typeface="宋体" panose="02010600030101010101" pitchFamily="2" charset="-122"/>
                <a:sym typeface="Symbol" panose="05050102010706020507" pitchFamily="18" charset="2"/>
              </a:rPr>
              <a:t>     </a:t>
            </a:r>
            <a:r>
              <a:rPr lang="zh-CN" altLang="en-US" sz="2800" dirty="0" smtClean="0">
                <a:solidFill>
                  <a:srgbClr val="660066"/>
                </a:solidFill>
                <a:latin typeface="宋体" panose="02010600030101010101" pitchFamily="2" charset="-122"/>
              </a:rPr>
              <a:t>内电场促使少子漂移</a:t>
            </a:r>
            <a:endParaRPr lang="zh-CN" altLang="en-US" sz="2800" dirty="0" smtClean="0">
              <a:solidFill>
                <a:srgbClr val="660066"/>
              </a:solidFill>
              <a:latin typeface="宋体" panose="02010600030101010101" pitchFamily="2" charset="-122"/>
            </a:endParaRPr>
          </a:p>
          <a:p>
            <a:r>
              <a:rPr lang="zh-CN" altLang="en-US" sz="2800" dirty="0" smtClean="0">
                <a:solidFill>
                  <a:srgbClr val="660066"/>
                </a:solidFill>
                <a:latin typeface="宋体" panose="02010600030101010101" pitchFamily="2" charset="-122"/>
              </a:rPr>
              <a:t>       </a:t>
            </a:r>
            <a:endParaRPr lang="zh-CN" altLang="en-US" sz="2800" dirty="0" smtClean="0">
              <a:solidFill>
                <a:srgbClr val="660066"/>
              </a:solidFill>
              <a:latin typeface="宋体" panose="02010600030101010101" pitchFamily="2" charset="-122"/>
            </a:endParaRPr>
          </a:p>
        </p:txBody>
      </p:sp>
      <p:sp>
        <p:nvSpPr>
          <p:cNvPr id="7191" name="Text Box 23"/>
          <p:cNvSpPr txBox="1">
            <a:spLocks noChangeArrowheads="1"/>
          </p:cNvSpPr>
          <p:nvPr/>
        </p:nvSpPr>
        <p:spPr bwMode="auto">
          <a:xfrm>
            <a:off x="5486400" y="3736023"/>
            <a:ext cx="3429000" cy="1373187"/>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dist"/>
            <a:r>
              <a:rPr lang="en-US" altLang="zh-CN" sz="2800" smtClean="0">
                <a:solidFill>
                  <a:srgbClr val="CC6600"/>
                </a:solidFill>
                <a:latin typeface="宋体" panose="02010600030101010101" pitchFamily="2" charset="-122"/>
                <a:sym typeface="Symbol" panose="05050102010706020507" pitchFamily="18" charset="2"/>
              </a:rPr>
              <a:t></a:t>
            </a:r>
            <a:endParaRPr lang="en-US" altLang="zh-CN" sz="2800" smtClean="0">
              <a:solidFill>
                <a:srgbClr val="CC6600"/>
              </a:solidFill>
              <a:latin typeface="宋体" panose="02010600030101010101" pitchFamily="2" charset="-122"/>
              <a:sym typeface="Symbol" panose="05050102010706020507" pitchFamily="18" charset="2"/>
            </a:endParaRPr>
          </a:p>
          <a:p>
            <a:pPr algn="dist"/>
            <a:r>
              <a:rPr lang="zh-CN" altLang="en-US" sz="2800" smtClean="0">
                <a:solidFill>
                  <a:srgbClr val="CC6600"/>
                </a:solidFill>
                <a:latin typeface="宋体" panose="02010600030101010101" pitchFamily="2" charset="-122"/>
              </a:rPr>
              <a:t>内电场阻止多子扩散</a:t>
            </a:r>
            <a:endParaRPr lang="zh-CN" altLang="en-US" sz="2800" smtClean="0">
              <a:solidFill>
                <a:srgbClr val="660066"/>
              </a:solidFill>
              <a:latin typeface="宋体" panose="02010600030101010101" pitchFamily="2" charset="-122"/>
            </a:endParaRPr>
          </a:p>
          <a:p>
            <a:pPr algn="dist"/>
            <a:r>
              <a:rPr lang="zh-CN" altLang="en-US" sz="2800" smtClean="0">
                <a:solidFill>
                  <a:srgbClr val="660066"/>
                </a:solidFill>
                <a:latin typeface="宋体" panose="02010600030101010101" pitchFamily="2" charset="-122"/>
              </a:rPr>
              <a:t>       </a:t>
            </a:r>
            <a:endParaRPr lang="zh-CN" altLang="en-US" sz="2800" smtClean="0">
              <a:solidFill>
                <a:srgbClr val="660066"/>
              </a:solidFill>
              <a:latin typeface="宋体" panose="02010600030101010101" pitchFamily="2" charset="-122"/>
            </a:endParaRPr>
          </a:p>
        </p:txBody>
      </p:sp>
      <p:sp>
        <p:nvSpPr>
          <p:cNvPr id="8" name="TextBox 3"/>
          <p:cNvSpPr txBox="1"/>
          <p:nvPr/>
        </p:nvSpPr>
        <p:spPr>
          <a:xfrm>
            <a:off x="251520" y="688788"/>
            <a:ext cx="6357937" cy="583565"/>
          </a:xfrm>
          <a:prstGeom prst="rect">
            <a:avLst/>
          </a:prstGeom>
          <a:noFill/>
          <a:ln w="9525">
            <a:noFill/>
          </a:ln>
        </p:spPr>
        <p:txBody>
          <a:bodyPr>
            <a:spAutoFit/>
          </a:bodyPr>
          <a:lstStyle/>
          <a:p>
            <a:r>
              <a:rPr lang="zh-CN" altLang="en-US" sz="3200" b="1" dirty="0" smtClean="0">
                <a:solidFill>
                  <a:srgbClr val="FF0000"/>
                </a:solidFill>
                <a:latin typeface="Times New Roman" panose="02020603050405020304" pitchFamily="18" charset="0"/>
              </a:rPr>
              <a:t>总结：</a:t>
            </a:r>
            <a:r>
              <a:rPr lang="en-US" altLang="zh-CN" sz="3200" b="1" dirty="0" smtClean="0">
                <a:solidFill>
                  <a:srgbClr val="FF0000"/>
                </a:solidFill>
              </a:rPr>
              <a:t>PN</a:t>
            </a:r>
            <a:r>
              <a:rPr lang="zh-CN" altLang="en-US" sz="3200" dirty="0" smtClean="0">
                <a:solidFill>
                  <a:srgbClr val="FF0000"/>
                </a:solidFill>
                <a:latin typeface="黑体" panose="02010609060101010101" pitchFamily="49" charset="-122"/>
                <a:ea typeface="黑体" panose="02010609060101010101" pitchFamily="49" charset="-122"/>
              </a:rPr>
              <a:t>结的形成</a:t>
            </a:r>
            <a:endParaRPr lang="zh-CN" altLang="en-US" sz="3200" dirty="0" smtClean="0">
              <a:solidFill>
                <a:srgbClr val="FF0000"/>
              </a:solidFill>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
        <p:nvSpPr>
          <p:cNvPr id="3" name="Text Box 5"/>
          <p:cNvSpPr txBox="1">
            <a:spLocks noChangeArrowheads="1"/>
          </p:cNvSpPr>
          <p:nvPr>
            <p:custDataLst>
              <p:tags r:id="rId1"/>
            </p:custDataLst>
          </p:nvPr>
        </p:nvSpPr>
        <p:spPr bwMode="auto">
          <a:xfrm>
            <a:off x="3583305" y="2383790"/>
            <a:ext cx="5427980" cy="521970"/>
          </a:xfrm>
          <a:prstGeom prst="rect">
            <a:avLst/>
          </a:prstGeom>
          <a:noFill/>
          <a:ln>
            <a:noFill/>
          </a:ln>
          <a:effectLst/>
          <a:extLst>
            <a:ext uri="{909E8E84-426E-40DD-AFC4-6F175D3DCCD1}">
              <a14:hiddenFill xmlns:a14="http://schemas.microsoft.com/office/drawing/2010/main">
                <a:solidFill>
                  <a:srgbClr val="FAFD85"/>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smtClean="0">
                <a:solidFill>
                  <a:srgbClr val="FF0000"/>
                </a:solidFill>
                <a:latin typeface="宋体" panose="02010600030101010101" pitchFamily="2" charset="-122"/>
                <a:sym typeface="Symbol" panose="05050102010706020507" pitchFamily="18" charset="2"/>
              </a:rPr>
              <a:t></a:t>
            </a:r>
            <a:r>
              <a:rPr lang="zh-CN" altLang="en-US" sz="2800" smtClean="0">
                <a:solidFill>
                  <a:srgbClr val="CC0099"/>
                </a:solidFill>
                <a:latin typeface="宋体" panose="02010600030101010101" pitchFamily="2" charset="-122"/>
                <a:sym typeface="Symbol" panose="05050102010706020507" pitchFamily="18" charset="2"/>
              </a:rPr>
              <a:t>由</a:t>
            </a:r>
            <a:r>
              <a:rPr lang="zh-CN" altLang="en-US" sz="2800" smtClean="0">
                <a:solidFill>
                  <a:srgbClr val="CC0099"/>
                </a:solidFill>
                <a:latin typeface="宋体" panose="02010600030101010101" pitchFamily="2" charset="-122"/>
              </a:rPr>
              <a:t>杂质离子形成空间电荷区</a:t>
            </a:r>
            <a:r>
              <a:rPr lang="zh-CN" altLang="en-US" sz="2800" smtClean="0">
                <a:solidFill>
                  <a:srgbClr val="CC0099"/>
                </a:solidFill>
                <a:latin typeface="宋体" panose="02010600030101010101" pitchFamily="2" charset="-122"/>
                <a:sym typeface="Symbol" panose="05050102010706020507" pitchFamily="18" charset="2"/>
              </a:rPr>
              <a:t> </a:t>
            </a:r>
            <a:r>
              <a:rPr lang="zh-CN" altLang="en-US" sz="2800" smtClean="0">
                <a:solidFill>
                  <a:srgbClr val="FF0000"/>
                </a:solidFill>
                <a:latin typeface="宋体" panose="02010600030101010101" pitchFamily="2" charset="-122"/>
                <a:sym typeface="Symbol" panose="05050102010706020507" pitchFamily="18" charset="2"/>
              </a:rPr>
              <a:t>                          </a:t>
            </a:r>
            <a:endParaRPr lang="zh-CN" altLang="en-US" sz="2800" smtClean="0">
              <a:solidFill>
                <a:srgbClr val="FF0000"/>
              </a:solidFill>
              <a:latin typeface="宋体" panose="02010600030101010101" pitchFamily="2" charset="-122"/>
              <a:sym typeface="Symbol" panose="05050102010706020507" pitchFamily="18" charset="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7173"/>
                                        </p:tgtEl>
                                        <p:attrNameLst>
                                          <p:attrName>style.visibility</p:attrName>
                                        </p:attrNameLst>
                                      </p:cBhvr>
                                      <p:to>
                                        <p:strVal val="visible"/>
                                      </p:to>
                                    </p:set>
                                    <p:animEffect transition="in" filter="wipe(left)">
                                      <p:cBhvr>
                                        <p:cTn id="7" dur="75"/>
                                        <p:tgtEl>
                                          <p:spTgt spid="71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3"/>
                                        </p:tgtEl>
                                        <p:attrNameLst>
                                          <p:attrName>style.visibility</p:attrName>
                                        </p:attrNameLst>
                                      </p:cBhvr>
                                      <p:to>
                                        <p:strVal val="visible"/>
                                      </p:to>
                                    </p:set>
                                    <p:animEffect transition="in" filter="wipe(left)">
                                      <p:cBhvr>
                                        <p:cTn id="12" dur="75"/>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7189"/>
                                        </p:tgtEl>
                                        <p:attrNameLst>
                                          <p:attrName>style.visibility</p:attrName>
                                        </p:attrNameLst>
                                      </p:cBhvr>
                                      <p:to>
                                        <p:strVal val="visible"/>
                                      </p:to>
                                    </p:set>
                                    <p:animEffect transition="in" filter="wipe(left)">
                                      <p:cBhvr>
                                        <p:cTn id="17" dur="75"/>
                                        <p:tgtEl>
                                          <p:spTgt spid="718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191"/>
                                        </p:tgtEl>
                                        <p:attrNameLst>
                                          <p:attrName>style.visibility</p:attrName>
                                        </p:attrNameLst>
                                      </p:cBhvr>
                                      <p:to>
                                        <p:strVal val="visible"/>
                                      </p:to>
                                    </p:set>
                                    <p:animEffect transition="in" filter="blinds(horizontal)">
                                      <p:cBhvr>
                                        <p:cTn id="22" dur="500"/>
                                        <p:tgtEl>
                                          <p:spTgt spid="719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190"/>
                                        </p:tgtEl>
                                        <p:attrNameLst>
                                          <p:attrName>style.visibility</p:attrName>
                                        </p:attrNameLst>
                                      </p:cBhvr>
                                      <p:to>
                                        <p:strVal val="visible"/>
                                      </p:to>
                                    </p:set>
                                    <p:animEffect transition="in" filter="blinds(horizontal)">
                                      <p:cBhvr>
                                        <p:cTn id="27" dur="500"/>
                                        <p:tgtEl>
                                          <p:spTgt spid="7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bldLvl="0" animBg="1" autoUpdateAnimBg="0"/>
      <p:bldP spid="7189" grpId="0" bldLvl="0" animBg="1" autoUpdateAnimBg="0"/>
      <p:bldP spid="7190" grpId="0" bldLvl="0" animBg="1" autoUpdateAnimBg="0"/>
      <p:bldP spid="7191" grpId="0" bldLvl="0" animBg="1" autoUpdateAnimBg="0"/>
      <p:bldP spid="3" grpId="0" bldLvl="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Text Box 5"/>
          <p:cNvSpPr txBox="1">
            <a:spLocks noChangeArrowheads="1"/>
          </p:cNvSpPr>
          <p:nvPr/>
        </p:nvSpPr>
        <p:spPr bwMode="auto">
          <a:xfrm>
            <a:off x="395605" y="1291980"/>
            <a:ext cx="8153400" cy="1383665"/>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50000"/>
              </a:lnSpc>
            </a:pPr>
            <a:r>
              <a:rPr lang="en-US" altLang="zh-CN" sz="2800" dirty="0" smtClean="0">
                <a:solidFill>
                  <a:srgbClr val="003300"/>
                </a:solidFill>
                <a:latin typeface="宋体" panose="02010600030101010101" pitchFamily="2" charset="-122"/>
              </a:rPr>
              <a:t>    </a:t>
            </a:r>
            <a:r>
              <a:rPr lang="en-US" altLang="zh-CN" sz="2800" dirty="0" smtClean="0">
                <a:solidFill>
                  <a:srgbClr val="003300"/>
                </a:solidFill>
              </a:rPr>
              <a:t>PN</a:t>
            </a:r>
            <a:r>
              <a:rPr lang="zh-CN" altLang="en-US" sz="2800" dirty="0" smtClean="0">
                <a:solidFill>
                  <a:srgbClr val="003300"/>
                </a:solidFill>
              </a:rPr>
              <a:t>结不加电时，空间电荷宽度一定，流过</a:t>
            </a:r>
            <a:r>
              <a:rPr lang="en-US" altLang="zh-CN" sz="2800" dirty="0" smtClean="0">
                <a:solidFill>
                  <a:srgbClr val="003300"/>
                </a:solidFill>
              </a:rPr>
              <a:t>PN</a:t>
            </a:r>
            <a:r>
              <a:rPr lang="zh-CN" altLang="en-US" sz="2800" dirty="0" smtClean="0">
                <a:solidFill>
                  <a:srgbClr val="003300"/>
                </a:solidFill>
              </a:rPr>
              <a:t>的电流为</a:t>
            </a:r>
            <a:r>
              <a:rPr lang="en-US" altLang="zh-CN" sz="2800" dirty="0" smtClean="0">
                <a:solidFill>
                  <a:srgbClr val="003300"/>
                </a:solidFill>
              </a:rPr>
              <a:t> 0</a:t>
            </a:r>
            <a:r>
              <a:rPr lang="zh-CN" altLang="en-US" sz="2800" dirty="0" smtClean="0">
                <a:solidFill>
                  <a:srgbClr val="003300"/>
                </a:solidFill>
              </a:rPr>
              <a:t>。</a:t>
            </a:r>
            <a:r>
              <a:rPr lang="zh-CN" altLang="en-US" sz="2800" dirty="0" smtClean="0">
                <a:solidFill>
                  <a:srgbClr val="003300"/>
                </a:solidFill>
                <a:latin typeface="宋体" panose="02010600030101010101" pitchFamily="2" charset="-122"/>
              </a:rPr>
              <a:t>如果外加电压使</a:t>
            </a:r>
            <a:r>
              <a:rPr lang="en-US" altLang="zh-CN" sz="2800" dirty="0" smtClean="0">
                <a:solidFill>
                  <a:srgbClr val="003300"/>
                </a:solidFill>
              </a:rPr>
              <a:t>PN</a:t>
            </a:r>
            <a:r>
              <a:rPr lang="zh-CN" altLang="en-US" sz="2800" dirty="0" smtClean="0">
                <a:solidFill>
                  <a:srgbClr val="003300"/>
                </a:solidFill>
                <a:latin typeface="宋体" panose="02010600030101010101" pitchFamily="2" charset="-122"/>
              </a:rPr>
              <a:t>结中：    </a:t>
            </a:r>
            <a:endParaRPr lang="zh-CN" altLang="en-US" sz="2800" dirty="0" smtClean="0">
              <a:solidFill>
                <a:srgbClr val="003300"/>
              </a:solidFill>
              <a:latin typeface="宋体" panose="02010600030101010101" pitchFamily="2" charset="-122"/>
            </a:endParaRPr>
          </a:p>
        </p:txBody>
      </p:sp>
      <p:sp>
        <p:nvSpPr>
          <p:cNvPr id="7179" name="Text Box 11"/>
          <p:cNvSpPr txBox="1">
            <a:spLocks noChangeArrowheads="1"/>
          </p:cNvSpPr>
          <p:nvPr/>
        </p:nvSpPr>
        <p:spPr bwMode="auto">
          <a:xfrm>
            <a:off x="395605" y="4099250"/>
            <a:ext cx="8158163" cy="1383665"/>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50000"/>
              </a:spcBef>
            </a:pPr>
            <a:r>
              <a:rPr lang="en-US" altLang="zh-CN" sz="2800" dirty="0" smtClean="0">
                <a:solidFill>
                  <a:srgbClr val="FF0000"/>
                </a:solidFill>
              </a:rPr>
              <a:t>        </a:t>
            </a:r>
            <a:r>
              <a:rPr lang="en-US" altLang="zh-CN" sz="2800" b="1" dirty="0" smtClean="0">
                <a:solidFill>
                  <a:srgbClr val="FF0000"/>
                </a:solidFill>
              </a:rPr>
              <a:t>P</a:t>
            </a:r>
            <a:r>
              <a:rPr lang="zh-CN" altLang="en-US" sz="2800" b="1" dirty="0" smtClean="0">
                <a:solidFill>
                  <a:srgbClr val="003300"/>
                </a:solidFill>
              </a:rPr>
              <a:t>区的电位低于</a:t>
            </a:r>
            <a:r>
              <a:rPr lang="en-US" altLang="zh-CN" sz="2800" b="1" dirty="0" smtClean="0">
                <a:solidFill>
                  <a:srgbClr val="0000FF"/>
                </a:solidFill>
              </a:rPr>
              <a:t>N</a:t>
            </a:r>
            <a:r>
              <a:rPr lang="zh-CN" altLang="en-US" sz="2800" b="1" dirty="0" smtClean="0">
                <a:solidFill>
                  <a:srgbClr val="003300"/>
                </a:solidFill>
              </a:rPr>
              <a:t>区的电位，称为加</a:t>
            </a:r>
            <a:r>
              <a:rPr lang="zh-CN" altLang="en-US" sz="2800" b="1" dirty="0" smtClean="0">
                <a:solidFill>
                  <a:srgbClr val="0000FF"/>
                </a:solidFill>
              </a:rPr>
              <a:t>反向电压</a:t>
            </a:r>
            <a:r>
              <a:rPr lang="zh-CN" altLang="en-US" sz="2800" b="1" dirty="0" smtClean="0">
                <a:solidFill>
                  <a:srgbClr val="003300"/>
                </a:solidFill>
              </a:rPr>
              <a:t>，</a:t>
            </a:r>
            <a:r>
              <a:rPr lang="zh-CN" altLang="en-US" sz="2800" b="1" dirty="0" smtClean="0">
                <a:solidFill>
                  <a:srgbClr val="003300"/>
                </a:solidFill>
                <a:latin typeface="宋体" panose="02010600030101010101" pitchFamily="2" charset="-122"/>
              </a:rPr>
              <a:t>简称</a:t>
            </a:r>
            <a:r>
              <a:rPr lang="en-US" altLang="zh-CN" sz="2800" b="1" dirty="0" smtClean="0">
                <a:solidFill>
                  <a:srgbClr val="003300"/>
                </a:solidFill>
                <a:cs typeface="Times New Roman" panose="02020603050405020304" pitchFamily="18" charset="0"/>
              </a:rPr>
              <a:t>PN</a:t>
            </a:r>
            <a:r>
              <a:rPr lang="zh-CN" altLang="en-US" sz="2800" b="1" dirty="0" smtClean="0">
                <a:solidFill>
                  <a:srgbClr val="003300"/>
                </a:solidFill>
                <a:latin typeface="宋体" panose="02010600030101010101" pitchFamily="2" charset="-122"/>
              </a:rPr>
              <a:t>结</a:t>
            </a:r>
            <a:r>
              <a:rPr lang="zh-CN" altLang="en-US" sz="2800" b="1" dirty="0" smtClean="0">
                <a:solidFill>
                  <a:srgbClr val="0000FF"/>
                </a:solidFill>
                <a:latin typeface="宋体" panose="02010600030101010101" pitchFamily="2" charset="-122"/>
              </a:rPr>
              <a:t>反偏</a:t>
            </a:r>
            <a:r>
              <a:rPr lang="zh-CN" altLang="en-US" sz="2800" dirty="0" smtClean="0">
                <a:solidFill>
                  <a:srgbClr val="003300"/>
                </a:solidFill>
                <a:latin typeface="宋体" panose="02010600030101010101" pitchFamily="2" charset="-122"/>
              </a:rPr>
              <a:t>。     </a:t>
            </a:r>
            <a:endParaRPr lang="zh-CN" altLang="en-US" sz="2800" dirty="0" smtClean="0">
              <a:solidFill>
                <a:srgbClr val="003300"/>
              </a:solidFill>
              <a:latin typeface="宋体" panose="02010600030101010101" pitchFamily="2" charset="-122"/>
            </a:endParaRPr>
          </a:p>
        </p:txBody>
      </p:sp>
      <p:sp>
        <p:nvSpPr>
          <p:cNvPr id="5" name="TextBox 3"/>
          <p:cNvSpPr txBox="1"/>
          <p:nvPr/>
        </p:nvSpPr>
        <p:spPr>
          <a:xfrm>
            <a:off x="179512" y="764704"/>
            <a:ext cx="6357937" cy="583565"/>
          </a:xfrm>
          <a:prstGeom prst="rect">
            <a:avLst/>
          </a:prstGeom>
          <a:noFill/>
          <a:ln w="9525">
            <a:noFill/>
          </a:ln>
        </p:spPr>
        <p:txBody>
          <a:bodyPr>
            <a:spAutoFit/>
          </a:bodyPr>
          <a:lstStyle/>
          <a:p>
            <a:r>
              <a:rPr lang="en-US" altLang="zh-CN" sz="3200" b="1" dirty="0" smtClean="0">
                <a:solidFill>
                  <a:srgbClr val="FF0000"/>
                </a:solidFill>
                <a:latin typeface="Times New Roman" panose="02020603050405020304" pitchFamily="18" charset="0"/>
              </a:rPr>
              <a:t>1.2.2 </a:t>
            </a:r>
            <a:r>
              <a:rPr lang="en-US" altLang="zh-CN" sz="3200" b="1" dirty="0" smtClean="0">
                <a:solidFill>
                  <a:srgbClr val="FF0000"/>
                </a:solidFill>
              </a:rPr>
              <a:t>PN</a:t>
            </a:r>
            <a:r>
              <a:rPr lang="zh-CN" altLang="en-US" sz="3200" dirty="0" smtClean="0">
                <a:solidFill>
                  <a:srgbClr val="FF0000"/>
                </a:solidFill>
                <a:latin typeface="黑体" panose="02010609060101010101" pitchFamily="49" charset="-122"/>
                <a:ea typeface="黑体" panose="02010609060101010101" pitchFamily="49" charset="-122"/>
              </a:rPr>
              <a:t>结的形成</a:t>
            </a:r>
            <a:r>
              <a:rPr lang="zh-CN" altLang="en-US" sz="3200" dirty="0" smtClean="0">
                <a:solidFill>
                  <a:srgbClr val="FF0000"/>
                </a:solidFill>
                <a:highlight>
                  <a:srgbClr val="FFFF00"/>
                </a:highlight>
                <a:latin typeface="黑体" panose="02010609060101010101" pitchFamily="49" charset="-122"/>
                <a:ea typeface="黑体" panose="02010609060101010101" pitchFamily="49" charset="-122"/>
              </a:rPr>
              <a:t>单向导电性</a:t>
            </a:r>
            <a:endParaRPr lang="zh-CN" altLang="en-US" sz="3200" dirty="0" smtClean="0">
              <a:solidFill>
                <a:srgbClr val="FF0000"/>
              </a:solidFill>
              <a:highlight>
                <a:srgbClr val="FFFF00"/>
              </a:highlight>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
        <p:nvSpPr>
          <p:cNvPr id="3" name="Text Box 5"/>
          <p:cNvSpPr txBox="1">
            <a:spLocks noChangeArrowheads="1"/>
          </p:cNvSpPr>
          <p:nvPr/>
        </p:nvSpPr>
        <p:spPr bwMode="auto">
          <a:xfrm>
            <a:off x="395605" y="2655570"/>
            <a:ext cx="8331835" cy="1383665"/>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50000"/>
              </a:lnSpc>
            </a:pPr>
            <a:r>
              <a:rPr lang="zh-CN" altLang="en-US" sz="2800" dirty="0" smtClean="0">
                <a:solidFill>
                  <a:srgbClr val="003300"/>
                </a:solidFill>
                <a:latin typeface="宋体" panose="02010600030101010101" pitchFamily="2" charset="-122"/>
              </a:rPr>
              <a:t>   </a:t>
            </a:r>
            <a:r>
              <a:rPr lang="en-US" altLang="zh-CN" sz="2800" dirty="0" smtClean="0">
                <a:solidFill>
                  <a:srgbClr val="003300"/>
                </a:solidFill>
                <a:latin typeface="宋体" panose="02010600030101010101" pitchFamily="2" charset="-122"/>
              </a:rPr>
              <a:t> </a:t>
            </a:r>
            <a:r>
              <a:rPr lang="en-US" altLang="zh-CN" sz="2800" b="1" dirty="0" smtClean="0">
                <a:solidFill>
                  <a:srgbClr val="FF0000"/>
                </a:solidFill>
              </a:rPr>
              <a:t>P</a:t>
            </a:r>
            <a:r>
              <a:rPr lang="zh-CN" altLang="en-US" sz="2800" b="1" dirty="0" smtClean="0">
                <a:solidFill>
                  <a:srgbClr val="003300"/>
                </a:solidFill>
                <a:latin typeface="宋体" panose="02010600030101010101" pitchFamily="2" charset="-122"/>
              </a:rPr>
              <a:t>区的电位高于</a:t>
            </a:r>
            <a:r>
              <a:rPr lang="en-US" altLang="zh-CN" sz="2800" b="1" dirty="0" smtClean="0">
                <a:solidFill>
                  <a:srgbClr val="0000FF"/>
                </a:solidFill>
              </a:rPr>
              <a:t>N</a:t>
            </a:r>
            <a:r>
              <a:rPr lang="zh-CN" altLang="en-US" sz="2800" b="1" dirty="0" smtClean="0">
                <a:solidFill>
                  <a:srgbClr val="003300"/>
                </a:solidFill>
                <a:latin typeface="宋体" panose="02010600030101010101" pitchFamily="2" charset="-122"/>
              </a:rPr>
              <a:t>区的电位，称为加</a:t>
            </a:r>
            <a:r>
              <a:rPr lang="zh-CN" altLang="en-US" sz="2800" b="1" dirty="0" smtClean="0">
                <a:solidFill>
                  <a:srgbClr val="FF0000"/>
                </a:solidFill>
                <a:latin typeface="宋体" panose="02010600030101010101" pitchFamily="2" charset="-122"/>
              </a:rPr>
              <a:t>正向电压</a:t>
            </a:r>
            <a:r>
              <a:rPr lang="zh-CN" altLang="en-US" sz="2800" b="1" dirty="0" smtClean="0">
                <a:solidFill>
                  <a:srgbClr val="003300"/>
                </a:solidFill>
                <a:latin typeface="宋体" panose="02010600030101010101" pitchFamily="2" charset="-122"/>
              </a:rPr>
              <a:t>，简称</a:t>
            </a:r>
            <a:r>
              <a:rPr lang="en-US" altLang="zh-CN" sz="2800" b="1" dirty="0" smtClean="0">
                <a:solidFill>
                  <a:srgbClr val="003300"/>
                </a:solidFill>
                <a:cs typeface="Times New Roman" panose="02020603050405020304" pitchFamily="18" charset="0"/>
              </a:rPr>
              <a:t>PN</a:t>
            </a:r>
            <a:r>
              <a:rPr lang="zh-CN" altLang="en-US" sz="2800" b="1" dirty="0" smtClean="0">
                <a:solidFill>
                  <a:srgbClr val="003300"/>
                </a:solidFill>
                <a:latin typeface="宋体" panose="02010600030101010101" pitchFamily="2" charset="-122"/>
              </a:rPr>
              <a:t>结</a:t>
            </a:r>
            <a:r>
              <a:rPr lang="zh-CN" altLang="en-US" sz="2800" b="1" dirty="0" smtClean="0">
                <a:solidFill>
                  <a:srgbClr val="FF0000"/>
                </a:solidFill>
                <a:latin typeface="宋体" panose="02010600030101010101" pitchFamily="2" charset="-122"/>
              </a:rPr>
              <a:t>正偏</a:t>
            </a:r>
            <a:r>
              <a:rPr lang="zh-CN" altLang="en-US" sz="2800" dirty="0" smtClean="0">
                <a:solidFill>
                  <a:srgbClr val="003300"/>
                </a:solidFill>
                <a:latin typeface="宋体" panose="02010600030101010101" pitchFamily="2" charset="-122"/>
              </a:rPr>
              <a:t>；    </a:t>
            </a:r>
            <a:endParaRPr lang="zh-CN" altLang="en-US" sz="2800" dirty="0" smtClean="0">
              <a:solidFill>
                <a:srgbClr val="003300"/>
              </a:solidFill>
              <a:latin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79"/>
                                        </p:tgtEl>
                                        <p:attrNameLst>
                                          <p:attrName>style.visibility</p:attrName>
                                        </p:attrNameLst>
                                      </p:cBhvr>
                                      <p:to>
                                        <p:strVal val="visible"/>
                                      </p:to>
                                    </p:set>
                                    <p:animEffect transition="in" filter="blinds(horizontal)">
                                      <p:cBhvr>
                                        <p:cTn id="12" dur="500"/>
                                        <p:tgtEl>
                                          <p:spTgt spid="7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9" grpId="0" bldLvl="0" animBg="1" autoUpdateAnimBg="0"/>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457200" y="789940"/>
            <a:ext cx="7204075" cy="521970"/>
          </a:xfrm>
          <a:prstGeom prst="rect">
            <a:avLst/>
          </a:prstGeom>
          <a:noFill/>
          <a:ln w="9525">
            <a:noFill/>
          </a:ln>
        </p:spPr>
        <p:txBody>
          <a:bodyPr wrap="square">
            <a:spAutoFit/>
          </a:bodyPr>
          <a:lstStyle>
            <a:defPPr>
              <a:defRPr lang="zh-CN"/>
            </a:defPPr>
            <a:lvl1pPr>
              <a:defRPr sz="2800" b="1">
                <a:solidFill>
                  <a:srgbClr val="FF0000"/>
                </a:solidFill>
              </a:defRPr>
            </a:lvl1pPr>
          </a:lstStyle>
          <a:p>
            <a:pPr algn="just">
              <a:buClrTx/>
              <a:buSzTx/>
              <a:buFontTx/>
            </a:pPr>
            <a:r>
              <a:rPr lang="en-US" altLang="zh-CN" dirty="0">
                <a:solidFill>
                  <a:srgbClr val="0000FF"/>
                </a:solidFill>
              </a:rPr>
              <a:t> </a:t>
            </a:r>
            <a:r>
              <a:rPr lang="zh-CN" altLang="en-US" b="0" dirty="0">
                <a:solidFill>
                  <a:srgbClr val="0000FF"/>
                </a:solidFill>
                <a:latin typeface="黑体" panose="02010609060101010101" pitchFamily="49" charset="-122"/>
                <a:ea typeface="黑体" panose="02010609060101010101" pitchFamily="49" charset="-122"/>
              </a:rPr>
              <a:t>(1)  PN结加正向电压时的导电情况</a:t>
            </a:r>
            <a:endParaRPr lang="zh-CN" altLang="en-US" b="0" dirty="0">
              <a:solidFill>
                <a:srgbClr val="0000FF"/>
              </a:solidFill>
              <a:latin typeface="黑体" panose="02010609060101010101" pitchFamily="49" charset="-122"/>
              <a:ea typeface="黑体" panose="02010609060101010101" pitchFamily="49" charset="-122"/>
            </a:endParaRPr>
          </a:p>
        </p:txBody>
      </p:sp>
      <p:sp>
        <p:nvSpPr>
          <p:cNvPr id="10243" name="Text Box 3"/>
          <p:cNvSpPr txBox="1">
            <a:spLocks noChangeArrowheads="1"/>
          </p:cNvSpPr>
          <p:nvPr/>
        </p:nvSpPr>
        <p:spPr bwMode="auto">
          <a:xfrm>
            <a:off x="251460" y="5156835"/>
            <a:ext cx="8744585" cy="1568450"/>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00000"/>
              </a:lnSpc>
            </a:pPr>
            <a:r>
              <a:rPr lang="en-US" altLang="zh-CN" dirty="0" smtClean="0">
                <a:solidFill>
                  <a:srgbClr val="003300"/>
                </a:solidFill>
                <a:latin typeface="宋体" panose="02010600030101010101" pitchFamily="2" charset="-122"/>
              </a:rPr>
              <a:t>    </a:t>
            </a:r>
            <a:r>
              <a:rPr lang="zh-CN" altLang="en-US" dirty="0" smtClean="0">
                <a:solidFill>
                  <a:srgbClr val="003300"/>
                </a:solidFill>
                <a:latin typeface="宋体" panose="02010600030101010101" pitchFamily="2" charset="-122"/>
              </a:rPr>
              <a:t>外加的正向电压有一部分降落在</a:t>
            </a:r>
            <a:r>
              <a:rPr lang="en-US" altLang="zh-CN" dirty="0" smtClean="0">
                <a:solidFill>
                  <a:srgbClr val="003300"/>
                </a:solidFill>
              </a:rPr>
              <a:t>PN</a:t>
            </a:r>
            <a:r>
              <a:rPr lang="zh-CN" altLang="en-US" dirty="0" smtClean="0">
                <a:solidFill>
                  <a:srgbClr val="003300"/>
                </a:solidFill>
                <a:latin typeface="宋体" panose="02010600030101010101" pitchFamily="2" charset="-122"/>
              </a:rPr>
              <a:t>结区，方向与</a:t>
            </a:r>
            <a:r>
              <a:rPr lang="en-US" altLang="zh-CN" dirty="0" smtClean="0">
                <a:solidFill>
                  <a:srgbClr val="003300"/>
                </a:solidFill>
              </a:rPr>
              <a:t>PN</a:t>
            </a:r>
            <a:r>
              <a:rPr lang="zh-CN" altLang="en-US" dirty="0" smtClean="0">
                <a:solidFill>
                  <a:srgbClr val="003300"/>
                </a:solidFill>
                <a:latin typeface="宋体" panose="02010600030101010101" pitchFamily="2" charset="-122"/>
              </a:rPr>
              <a:t>结内电场方向相反，</a:t>
            </a:r>
            <a:r>
              <a:rPr lang="zh-CN" altLang="en-US" dirty="0" smtClean="0">
                <a:solidFill>
                  <a:srgbClr val="FF0000"/>
                </a:solidFill>
                <a:latin typeface="宋体" panose="02010600030101010101" pitchFamily="2" charset="-122"/>
              </a:rPr>
              <a:t>削弱了内电场</a:t>
            </a:r>
            <a:r>
              <a:rPr lang="zh-CN" altLang="en-US" dirty="0" smtClean="0">
                <a:solidFill>
                  <a:srgbClr val="003300"/>
                </a:solidFill>
                <a:latin typeface="宋体" panose="02010600030101010101" pitchFamily="2" charset="-122"/>
              </a:rPr>
              <a:t>。于是，内电场对</a:t>
            </a:r>
            <a:r>
              <a:rPr lang="zh-CN" altLang="en-US" dirty="0" smtClean="0">
                <a:solidFill>
                  <a:srgbClr val="0000FF"/>
                </a:solidFill>
                <a:latin typeface="宋体" panose="02010600030101010101" pitchFamily="2" charset="-122"/>
              </a:rPr>
              <a:t>多子</a:t>
            </a:r>
            <a:r>
              <a:rPr lang="zh-CN" altLang="en-US" dirty="0" smtClean="0">
                <a:solidFill>
                  <a:srgbClr val="003300"/>
                </a:solidFill>
                <a:latin typeface="宋体" panose="02010600030101010101" pitchFamily="2" charset="-122"/>
              </a:rPr>
              <a:t>扩散运动的阻碍减弱，</a:t>
            </a:r>
            <a:r>
              <a:rPr lang="zh-CN" altLang="en-US" b="1" dirty="0" smtClean="0">
                <a:solidFill>
                  <a:srgbClr val="0000FF"/>
                </a:solidFill>
                <a:latin typeface="宋体" panose="02010600030101010101" pitchFamily="2" charset="-122"/>
              </a:rPr>
              <a:t>扩散电流</a:t>
            </a:r>
            <a:r>
              <a:rPr lang="zh-CN" altLang="en-US" dirty="0" smtClean="0">
                <a:solidFill>
                  <a:srgbClr val="0000FF"/>
                </a:solidFill>
                <a:latin typeface="宋体" panose="02010600030101010101" pitchFamily="2" charset="-122"/>
              </a:rPr>
              <a:t>加大</a:t>
            </a:r>
            <a:r>
              <a:rPr lang="zh-CN" altLang="en-US" dirty="0" smtClean="0">
                <a:solidFill>
                  <a:srgbClr val="003300"/>
                </a:solidFill>
                <a:latin typeface="宋体" panose="02010600030101010101" pitchFamily="2" charset="-122"/>
              </a:rPr>
              <a:t>。扩散电流远大于漂移电流，可忽略漂移电流的影响，</a:t>
            </a:r>
            <a:r>
              <a:rPr lang="en-US" altLang="zh-CN" dirty="0" smtClean="0">
                <a:solidFill>
                  <a:srgbClr val="003300"/>
                </a:solidFill>
              </a:rPr>
              <a:t>PN</a:t>
            </a:r>
            <a:r>
              <a:rPr lang="zh-CN" altLang="en-US" dirty="0" smtClean="0">
                <a:solidFill>
                  <a:srgbClr val="003300"/>
                </a:solidFill>
                <a:latin typeface="宋体" panose="02010600030101010101" pitchFamily="2" charset="-122"/>
              </a:rPr>
              <a:t>结呈现低阻性（</a:t>
            </a:r>
            <a:r>
              <a:rPr lang="zh-CN" altLang="en-US" b="1" dirty="0">
                <a:solidFill>
                  <a:srgbClr val="FF0000"/>
                </a:solidFill>
                <a:latin typeface="黑体" panose="02010609060101010101" pitchFamily="49" charset="-122"/>
                <a:ea typeface="黑体" panose="02010609060101010101" pitchFamily="49" charset="-122"/>
                <a:sym typeface="+mn-ea"/>
              </a:rPr>
              <a:t>导通状态</a:t>
            </a:r>
            <a:r>
              <a:rPr lang="zh-CN" altLang="en-US" dirty="0" smtClean="0">
                <a:solidFill>
                  <a:srgbClr val="003300"/>
                </a:solidFill>
                <a:latin typeface="宋体" panose="02010600030101010101" pitchFamily="2" charset="-122"/>
              </a:rPr>
              <a:t>）。</a:t>
            </a:r>
            <a:endParaRPr lang="zh-CN" altLang="en-US" dirty="0" smtClean="0">
              <a:solidFill>
                <a:srgbClr val="003300"/>
              </a:solidFill>
              <a:latin typeface="宋体" panose="02010600030101010101" pitchFamily="2" charset="-122"/>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pic>
        <p:nvPicPr>
          <p:cNvPr id="24577" name="图片 14337" descr="Dz010106"/>
          <p:cNvPicPr>
            <a:picLocks noChangeAspect="1"/>
          </p:cNvPicPr>
          <p:nvPr/>
        </p:nvPicPr>
        <p:blipFill>
          <a:blip r:embed="rId1">
            <a:clrChange>
              <a:clrFrom>
                <a:srgbClr val="FFFFFF"/>
              </a:clrFrom>
              <a:clrTo>
                <a:srgbClr val="FFFFFF">
                  <a:alpha val="0"/>
                </a:srgbClr>
              </a:clrTo>
            </a:clrChange>
          </a:blip>
          <a:srcRect l="-1888" r="-1888" b="18332"/>
          <a:stretch>
            <a:fillRect/>
          </a:stretch>
        </p:blipFill>
        <p:spPr>
          <a:xfrm>
            <a:off x="1835785" y="1412875"/>
            <a:ext cx="5014595" cy="3566795"/>
          </a:xfrm>
          <a:prstGeom prst="rect">
            <a:avLst/>
          </a:prstGeom>
          <a:solidFill>
            <a:srgbClr val="FFFFFF"/>
          </a:solidFill>
          <a:ln w="9525">
            <a:noFill/>
          </a:ln>
        </p:spPr>
      </p:pic>
      <p:sp>
        <p:nvSpPr>
          <p:cNvPr id="3" name="Text Box 4"/>
          <p:cNvSpPr txBox="1">
            <a:spLocks noChangeArrowheads="1"/>
          </p:cNvSpPr>
          <p:nvPr/>
        </p:nvSpPr>
        <p:spPr bwMode="auto">
          <a:xfrm>
            <a:off x="7000241" y="3632677"/>
            <a:ext cx="2031365" cy="706755"/>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2000" dirty="0" smtClean="0">
                <a:solidFill>
                  <a:srgbClr val="FF3300"/>
                </a:solidFill>
              </a:rPr>
              <a:t>PN</a:t>
            </a:r>
            <a:r>
              <a:rPr lang="zh-CN" altLang="en-US" sz="2000" dirty="0" smtClean="0">
                <a:solidFill>
                  <a:srgbClr val="FF3300"/>
                </a:solidFill>
                <a:latin typeface="宋体" panose="02010600030101010101" pitchFamily="2" charset="-122"/>
              </a:rPr>
              <a:t>结加正向电压</a:t>
            </a:r>
            <a:endParaRPr lang="zh-CN" altLang="en-US" sz="2000" dirty="0" smtClean="0">
              <a:solidFill>
                <a:srgbClr val="FF3300"/>
              </a:solidFill>
              <a:latin typeface="宋体" panose="02010600030101010101" pitchFamily="2" charset="-122"/>
            </a:endParaRPr>
          </a:p>
          <a:p>
            <a:pPr algn="ctr"/>
            <a:r>
              <a:rPr lang="zh-CN" altLang="en-US" sz="2000" dirty="0" smtClean="0">
                <a:solidFill>
                  <a:srgbClr val="FF3300"/>
                </a:solidFill>
                <a:latin typeface="宋体" panose="02010600030101010101" pitchFamily="2" charset="-122"/>
              </a:rPr>
              <a:t>时的导电情况</a:t>
            </a:r>
            <a:endParaRPr lang="zh-CN" altLang="en-US" sz="2000" dirty="0" smtClean="0">
              <a:solidFill>
                <a:srgbClr val="FF3300"/>
              </a:solidFill>
              <a:latin typeface="宋体" panose="02010600030101010101" pitchFamily="2" charset="-122"/>
            </a:endParaRPr>
          </a:p>
        </p:txBody>
      </p:sp>
      <p:sp>
        <p:nvSpPr>
          <p:cNvPr id="4" name="Text Box 20"/>
          <p:cNvSpPr txBox="1">
            <a:spLocks noChangeArrowheads="1"/>
          </p:cNvSpPr>
          <p:nvPr/>
        </p:nvSpPr>
        <p:spPr bwMode="auto">
          <a:xfrm>
            <a:off x="6768465" y="4394518"/>
            <a:ext cx="2339340" cy="460375"/>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dirty="0" smtClean="0">
                <a:solidFill>
                  <a:srgbClr val="003300"/>
                </a:solidFill>
              </a:rPr>
              <a:t>  </a:t>
            </a:r>
            <a:r>
              <a:rPr lang="zh-CN" altLang="en-US" sz="2000" dirty="0" smtClean="0">
                <a:solidFill>
                  <a:srgbClr val="003300"/>
                </a:solidFill>
                <a:hlinkClick r:id="rId2"/>
              </a:rPr>
              <a:t>（动画</a:t>
            </a:r>
            <a:r>
              <a:rPr lang="en-US" altLang="zh-CN" sz="2000" dirty="0" smtClean="0">
                <a:solidFill>
                  <a:srgbClr val="003300"/>
                </a:solidFill>
                <a:hlinkClick r:id="rId2"/>
              </a:rPr>
              <a:t>4-4</a:t>
            </a:r>
            <a:r>
              <a:rPr lang="zh-CN" altLang="en-US" sz="2000" dirty="0" smtClean="0">
                <a:solidFill>
                  <a:srgbClr val="003300"/>
                </a:solidFill>
                <a:hlinkClick r:id="rId2"/>
              </a:rPr>
              <a:t>）</a:t>
            </a:r>
            <a:endParaRPr lang="zh-CN" altLang="en-US" sz="2000" dirty="0" smtClean="0">
              <a:solidFill>
                <a:srgbClr val="003300"/>
              </a:solidFill>
              <a:hlinkClick r:id="rId2"/>
            </a:endParaRPr>
          </a:p>
        </p:txBody>
      </p:sp>
      <p:sp>
        <p:nvSpPr>
          <p:cNvPr id="14344" name="线形标注 1 14343"/>
          <p:cNvSpPr/>
          <p:nvPr/>
        </p:nvSpPr>
        <p:spPr>
          <a:xfrm>
            <a:off x="7091680" y="2708593"/>
            <a:ext cx="1579563" cy="474662"/>
          </a:xfrm>
          <a:prstGeom prst="borderCallout1">
            <a:avLst>
              <a:gd name="adj1" fmla="val 104548"/>
              <a:gd name="adj2" fmla="val 0"/>
              <a:gd name="adj3" fmla="val 377324"/>
              <a:gd name="adj4" fmla="val -119115"/>
            </a:avLst>
          </a:prstGeom>
          <a:solidFill>
            <a:srgbClr val="66FFFF"/>
          </a:solidFill>
          <a:ln w="19050" cap="flat" cmpd="sng">
            <a:solidFill>
              <a:srgbClr val="FF0000"/>
            </a:solidFill>
            <a:prstDash val="solid"/>
            <a:miter/>
            <a:headEnd type="none" w="med" len="med"/>
            <a:tailEnd type="none" w="med" len="med"/>
          </a:ln>
        </p:spPr>
        <p:txBody>
          <a:bodyPr anchor="t" anchorCtr="0"/>
          <a:p>
            <a:pPr algn="ctr"/>
            <a:r>
              <a:rPr lang="zh-CN" altLang="en-US" sz="2400" b="1" dirty="0">
                <a:latin typeface="Times New Roman" panose="02020603050405020304" pitchFamily="18" charset="0"/>
                <a:ea typeface="宋体" panose="02010600030101010101" pitchFamily="2" charset="-122"/>
              </a:rPr>
              <a:t>必要吗？</a:t>
            </a:r>
            <a:endParaRPr lang="zh-CN" altLang="en-US" sz="2400" b="1" dirty="0">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44"/>
                                        </p:tgtEl>
                                        <p:attrNameLst>
                                          <p:attrName>style.visibility</p:attrName>
                                        </p:attrNameLst>
                                      </p:cBhvr>
                                      <p:to>
                                        <p:strVal val="visible"/>
                                      </p:to>
                                    </p:set>
                                    <p:animEffect transition="in" filter="wipe(left)">
                                      <p:cBhvr>
                                        <p:cTn id="7" dur="500"/>
                                        <p:tgtEl>
                                          <p:spTgt spid="14344"/>
                                        </p:tgtEl>
                                      </p:cBhvr>
                                    </p:animEffect>
                                  </p:childTnLst>
                                  <p:subTnLst>
                                    <p:set>
                                      <p:cBhvr override="childStyle">
                                        <p:cTn dur="1" fill="hold" display="0" masterRel="nextClick" afterEffect="1"/>
                                        <p:tgtEl>
                                          <p:spTgt spid="1434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425450" y="713740"/>
            <a:ext cx="6801485" cy="521970"/>
          </a:xfrm>
          <a:prstGeom prst="rect">
            <a:avLst/>
          </a:prstGeom>
          <a:noFill/>
          <a:ln w="9525">
            <a:noFill/>
          </a:ln>
        </p:spPr>
        <p:txBody>
          <a:bodyPr wrap="square">
            <a:spAutoFit/>
          </a:bodyPr>
          <a:lstStyle>
            <a:defPPr>
              <a:defRPr lang="zh-CN"/>
            </a:defPPr>
            <a:lvl1pPr>
              <a:defRPr sz="2800" b="1">
                <a:solidFill>
                  <a:srgbClr val="FF0000"/>
                </a:solidFill>
              </a:defRPr>
            </a:lvl1pPr>
          </a:lstStyle>
          <a:p>
            <a:r>
              <a:rPr lang="en-US" altLang="zh-CN" dirty="0"/>
              <a:t> </a:t>
            </a:r>
            <a:r>
              <a:rPr lang="zh-CN" altLang="en-US" b="0" dirty="0">
                <a:solidFill>
                  <a:srgbClr val="0000FF"/>
                </a:solidFill>
                <a:latin typeface="黑体" panose="02010609060101010101" pitchFamily="49" charset="-122"/>
                <a:ea typeface="黑体" panose="02010609060101010101" pitchFamily="49" charset="-122"/>
              </a:rPr>
              <a:t>(2)  PN结加反向电压时的导电情况 </a:t>
            </a:r>
            <a:endParaRPr lang="zh-CN" altLang="en-US" dirty="0"/>
          </a:p>
        </p:txBody>
      </p:sp>
      <p:sp>
        <p:nvSpPr>
          <p:cNvPr id="11267" name="Text Box 3"/>
          <p:cNvSpPr txBox="1">
            <a:spLocks noChangeArrowheads="1"/>
          </p:cNvSpPr>
          <p:nvPr/>
        </p:nvSpPr>
        <p:spPr bwMode="auto">
          <a:xfrm>
            <a:off x="107950" y="4832985"/>
            <a:ext cx="8760460" cy="1938020"/>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00000"/>
              </a:lnSpc>
            </a:pPr>
            <a:r>
              <a:rPr lang="en-US" altLang="zh-CN" dirty="0" smtClean="0">
                <a:solidFill>
                  <a:srgbClr val="003300"/>
                </a:solidFill>
              </a:rPr>
              <a:t>         </a:t>
            </a:r>
            <a:r>
              <a:rPr lang="zh-CN" altLang="en-US" dirty="0" smtClean="0">
                <a:solidFill>
                  <a:srgbClr val="000000"/>
                </a:solidFill>
              </a:rPr>
              <a:t>外加的反向电压有一部分降落在</a:t>
            </a:r>
            <a:r>
              <a:rPr lang="en-US" altLang="zh-CN" dirty="0" smtClean="0">
                <a:solidFill>
                  <a:srgbClr val="000000"/>
                </a:solidFill>
              </a:rPr>
              <a:t>PN</a:t>
            </a:r>
            <a:r>
              <a:rPr lang="zh-CN" altLang="en-US" dirty="0" smtClean="0">
                <a:solidFill>
                  <a:srgbClr val="000000"/>
                </a:solidFill>
              </a:rPr>
              <a:t>结区，方向与</a:t>
            </a:r>
            <a:r>
              <a:rPr lang="en-US" altLang="zh-CN" dirty="0" smtClean="0">
                <a:solidFill>
                  <a:srgbClr val="000000"/>
                </a:solidFill>
              </a:rPr>
              <a:t>PN</a:t>
            </a:r>
            <a:r>
              <a:rPr lang="zh-CN" altLang="en-US" dirty="0" smtClean="0">
                <a:solidFill>
                  <a:srgbClr val="000000"/>
                </a:solidFill>
              </a:rPr>
              <a:t>结内电场方向相同，</a:t>
            </a:r>
            <a:r>
              <a:rPr lang="zh-CN" altLang="en-US" dirty="0" smtClean="0">
                <a:solidFill>
                  <a:srgbClr val="FF0000"/>
                </a:solidFill>
              </a:rPr>
              <a:t>加强了内电场</a:t>
            </a:r>
            <a:r>
              <a:rPr lang="zh-CN" altLang="en-US" dirty="0" smtClean="0">
                <a:solidFill>
                  <a:srgbClr val="000000"/>
                </a:solidFill>
              </a:rPr>
              <a:t>。内电场对多子扩散运动的阻碍增强，扩散电流大大减小。此时</a:t>
            </a:r>
            <a:r>
              <a:rPr lang="en-US" altLang="zh-CN" dirty="0" smtClean="0">
                <a:solidFill>
                  <a:srgbClr val="000000"/>
                </a:solidFill>
              </a:rPr>
              <a:t>PN</a:t>
            </a:r>
            <a:r>
              <a:rPr lang="zh-CN" altLang="en-US" dirty="0" smtClean="0">
                <a:solidFill>
                  <a:srgbClr val="000000"/>
                </a:solidFill>
              </a:rPr>
              <a:t>结区的</a:t>
            </a:r>
            <a:r>
              <a:rPr lang="zh-CN" altLang="en-US" b="1" dirty="0" smtClean="0">
                <a:solidFill>
                  <a:srgbClr val="0000FF"/>
                </a:solidFill>
              </a:rPr>
              <a:t>少子</a:t>
            </a:r>
            <a:r>
              <a:rPr lang="zh-CN" altLang="en-US" dirty="0" smtClean="0">
                <a:solidFill>
                  <a:srgbClr val="000000"/>
                </a:solidFill>
              </a:rPr>
              <a:t>在内电场的作用下形成的</a:t>
            </a:r>
            <a:r>
              <a:rPr lang="zh-CN" altLang="en-US" b="1" dirty="0" smtClean="0">
                <a:solidFill>
                  <a:srgbClr val="0000FF"/>
                </a:solidFill>
              </a:rPr>
              <a:t>漂移电流大</a:t>
            </a:r>
            <a:r>
              <a:rPr lang="zh-CN" altLang="en-US" dirty="0" smtClean="0">
                <a:solidFill>
                  <a:srgbClr val="000000"/>
                </a:solidFill>
              </a:rPr>
              <a:t>于扩散电流，可忽略扩散电流，</a:t>
            </a:r>
            <a:r>
              <a:rPr lang="en-US" altLang="zh-CN" dirty="0" smtClean="0">
                <a:solidFill>
                  <a:srgbClr val="000000"/>
                </a:solidFill>
              </a:rPr>
              <a:t>PN</a:t>
            </a:r>
            <a:r>
              <a:rPr lang="zh-CN" altLang="en-US" dirty="0" smtClean="0">
                <a:solidFill>
                  <a:srgbClr val="000000"/>
                </a:solidFill>
              </a:rPr>
              <a:t>结呈现</a:t>
            </a:r>
            <a:r>
              <a:rPr lang="zh-CN" altLang="en-US" dirty="0" smtClean="0">
                <a:solidFill>
                  <a:schemeClr val="tx1"/>
                </a:solidFill>
              </a:rPr>
              <a:t>高阻性</a:t>
            </a:r>
            <a:r>
              <a:rPr lang="zh-CN" altLang="en-US" dirty="0" smtClean="0">
                <a:solidFill>
                  <a:srgbClr val="003300"/>
                </a:solidFill>
                <a:latin typeface="宋体" panose="02010600030101010101" pitchFamily="2" charset="-122"/>
                <a:sym typeface="+mn-ea"/>
              </a:rPr>
              <a:t>（</a:t>
            </a:r>
            <a:r>
              <a:rPr lang="zh-CN" altLang="en-US" b="1" dirty="0">
                <a:solidFill>
                  <a:srgbClr val="FF0000"/>
                </a:solidFill>
                <a:latin typeface="黑体" panose="02010609060101010101" pitchFamily="49" charset="-122"/>
                <a:ea typeface="黑体" panose="02010609060101010101" pitchFamily="49" charset="-122"/>
                <a:sym typeface="+mn-ea"/>
              </a:rPr>
              <a:t>截止状态</a:t>
            </a:r>
            <a:r>
              <a:rPr lang="zh-CN" altLang="en-US" dirty="0" smtClean="0">
                <a:solidFill>
                  <a:srgbClr val="003300"/>
                </a:solidFill>
                <a:latin typeface="宋体" panose="02010600030101010101" pitchFamily="2" charset="-122"/>
                <a:sym typeface="+mn-ea"/>
              </a:rPr>
              <a:t>）</a:t>
            </a:r>
            <a:r>
              <a:rPr lang="zh-CN" altLang="en-US" dirty="0" smtClean="0">
                <a:solidFill>
                  <a:srgbClr val="000000"/>
                </a:solidFill>
              </a:rPr>
              <a:t>。        </a:t>
            </a:r>
            <a:endParaRPr lang="zh-CN" altLang="en-US" dirty="0" smtClean="0">
              <a:solidFill>
                <a:srgbClr val="000000"/>
              </a:solidFill>
            </a:endParaRPr>
          </a:p>
        </p:txBody>
      </p:sp>
      <p:sp>
        <p:nvSpPr>
          <p:cNvPr id="11284" name="Text Box 20"/>
          <p:cNvSpPr txBox="1">
            <a:spLocks noChangeArrowheads="1"/>
          </p:cNvSpPr>
          <p:nvPr/>
        </p:nvSpPr>
        <p:spPr bwMode="auto">
          <a:xfrm>
            <a:off x="6935530" y="4112594"/>
            <a:ext cx="1981200" cy="398780"/>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2000" dirty="0" smtClean="0">
                <a:solidFill>
                  <a:srgbClr val="003300"/>
                </a:solidFill>
              </a:rPr>
              <a:t>  </a:t>
            </a:r>
            <a:r>
              <a:rPr lang="zh-CN" altLang="en-US" sz="2000" dirty="0" smtClean="0">
                <a:solidFill>
                  <a:srgbClr val="003300"/>
                </a:solidFill>
                <a:hlinkClick r:id="rId1"/>
              </a:rPr>
              <a:t>（动画</a:t>
            </a:r>
            <a:r>
              <a:rPr lang="en-US" altLang="zh-CN" sz="2000" dirty="0" smtClean="0">
                <a:solidFill>
                  <a:srgbClr val="003300"/>
                </a:solidFill>
                <a:hlinkClick r:id="rId1"/>
              </a:rPr>
              <a:t>4-5</a:t>
            </a:r>
            <a:r>
              <a:rPr lang="zh-CN" altLang="en-US" sz="2000" dirty="0" smtClean="0">
                <a:solidFill>
                  <a:srgbClr val="003300"/>
                </a:solidFill>
                <a:hlinkClick r:id="rId1"/>
              </a:rPr>
              <a:t>）</a:t>
            </a:r>
            <a:endParaRPr lang="zh-CN" altLang="en-US" sz="2000" dirty="0" smtClean="0">
              <a:solidFill>
                <a:srgbClr val="003300"/>
              </a:solidFill>
              <a:hlinkClick r:id="rId1"/>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pic>
        <p:nvPicPr>
          <p:cNvPr id="14339" name="图片 14338" descr="Dz010107"/>
          <p:cNvPicPr>
            <a:picLocks noChangeAspect="1"/>
          </p:cNvPicPr>
          <p:nvPr/>
        </p:nvPicPr>
        <p:blipFill>
          <a:blip r:embed="rId2">
            <a:clrChange>
              <a:clrFrom>
                <a:srgbClr val="FFFFFF"/>
              </a:clrFrom>
              <a:clrTo>
                <a:srgbClr val="FFFFFF">
                  <a:alpha val="0"/>
                </a:srgbClr>
              </a:clrTo>
            </a:clrChange>
          </a:blip>
          <a:srcRect l="-1755" r="3510" b="16399"/>
          <a:stretch>
            <a:fillRect/>
          </a:stretch>
        </p:blipFill>
        <p:spPr>
          <a:xfrm>
            <a:off x="1835785" y="1269365"/>
            <a:ext cx="5036185" cy="3507105"/>
          </a:xfrm>
          <a:prstGeom prst="rect">
            <a:avLst/>
          </a:prstGeom>
          <a:solidFill>
            <a:srgbClr val="FFFFFF"/>
          </a:solidFill>
          <a:ln w="9525">
            <a:noFill/>
          </a:ln>
        </p:spPr>
      </p:pic>
      <p:sp>
        <p:nvSpPr>
          <p:cNvPr id="3" name="Text Box 17"/>
          <p:cNvSpPr txBox="1">
            <a:spLocks noChangeArrowheads="1"/>
          </p:cNvSpPr>
          <p:nvPr/>
        </p:nvSpPr>
        <p:spPr bwMode="auto">
          <a:xfrm>
            <a:off x="6584315" y="3353118"/>
            <a:ext cx="2599690" cy="706755"/>
          </a:xfrm>
          <a:prstGeom prst="rect">
            <a:avLst/>
          </a:prstGeom>
          <a:noFill/>
          <a:ln>
            <a:noFill/>
          </a:ln>
          <a:effectLst/>
          <a:extLst>
            <a:ext uri="{909E8E84-426E-40DD-AFC4-6F175D3DCCD1}">
              <a14:hiddenFill xmlns:a14="http://schemas.microsoft.com/office/drawing/2010/main">
                <a:gradFill rotWithShape="0">
                  <a:gsLst>
                    <a:gs pos="0">
                      <a:srgbClr val="FFCC99"/>
                    </a:gs>
                    <a:gs pos="100000">
                      <a:srgbClr val="FFDAB4"/>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dirty="0" smtClean="0">
                <a:solidFill>
                  <a:srgbClr val="FF3300"/>
                </a:solidFill>
              </a:rPr>
              <a:t> PN</a:t>
            </a:r>
            <a:r>
              <a:rPr lang="zh-CN" altLang="en-US" sz="2000" dirty="0" smtClean="0">
                <a:solidFill>
                  <a:srgbClr val="FF3300"/>
                </a:solidFill>
              </a:rPr>
              <a:t>结加反向电压时的导电情况</a:t>
            </a:r>
            <a:endParaRPr lang="zh-CN" altLang="en-US" sz="2000" dirty="0" smtClean="0">
              <a:solidFill>
                <a:srgbClr val="FF3300"/>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8" name="Text Box 14"/>
          <p:cNvSpPr txBox="1">
            <a:spLocks noChangeArrowheads="1"/>
          </p:cNvSpPr>
          <p:nvPr/>
        </p:nvSpPr>
        <p:spPr bwMode="auto">
          <a:xfrm>
            <a:off x="611560" y="2103486"/>
            <a:ext cx="7920880" cy="21583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20000"/>
              </a:lnSpc>
            </a:pPr>
            <a:r>
              <a:rPr lang="en-US" altLang="zh-CN" sz="2800" dirty="0" smtClean="0">
                <a:solidFill>
                  <a:srgbClr val="000000"/>
                </a:solidFill>
              </a:rPr>
              <a:t>        </a:t>
            </a:r>
            <a:r>
              <a:rPr lang="zh-CN" altLang="en-US" sz="2800" dirty="0" smtClean="0">
                <a:solidFill>
                  <a:srgbClr val="000000"/>
                </a:solidFill>
              </a:rPr>
              <a:t>在一定的温度条件下，由本征激发决定的少子浓度是一定的，故</a:t>
            </a:r>
            <a:r>
              <a:rPr lang="zh-CN" altLang="en-US" sz="2800" b="1" dirty="0" smtClean="0">
                <a:solidFill>
                  <a:srgbClr val="FF0000"/>
                </a:solidFill>
              </a:rPr>
              <a:t>少子</a:t>
            </a:r>
            <a:r>
              <a:rPr lang="zh-CN" altLang="en-US" sz="2800" dirty="0" smtClean="0">
                <a:solidFill>
                  <a:srgbClr val="000000"/>
                </a:solidFill>
              </a:rPr>
              <a:t>形成的</a:t>
            </a:r>
            <a:r>
              <a:rPr lang="zh-CN" altLang="en-US" sz="2800" b="1" dirty="0" smtClean="0">
                <a:solidFill>
                  <a:srgbClr val="FF0000"/>
                </a:solidFill>
              </a:rPr>
              <a:t>漂移电流</a:t>
            </a:r>
            <a:r>
              <a:rPr lang="zh-CN" altLang="en-US" sz="2800" dirty="0" smtClean="0">
                <a:solidFill>
                  <a:srgbClr val="000000"/>
                </a:solidFill>
              </a:rPr>
              <a:t>是恒定的，基本上与所加反向电压的大小无关</a:t>
            </a:r>
            <a:r>
              <a:rPr lang="zh-CN" altLang="en-US" sz="2800" dirty="0" smtClean="0">
                <a:solidFill>
                  <a:srgbClr val="003300"/>
                </a:solidFill>
              </a:rPr>
              <a:t>，</a:t>
            </a:r>
            <a:r>
              <a:rPr lang="zh-CN" altLang="en-US" sz="2800" dirty="0" smtClean="0">
                <a:solidFill>
                  <a:srgbClr val="000000"/>
                </a:solidFill>
              </a:rPr>
              <a:t>这个电流也称为</a:t>
            </a:r>
            <a:r>
              <a:rPr lang="zh-CN" altLang="en-US" sz="2800" b="1" dirty="0" smtClean="0">
                <a:solidFill>
                  <a:srgbClr val="FF0000"/>
                </a:solidFill>
              </a:rPr>
              <a:t>反向饱和电流</a:t>
            </a:r>
            <a:r>
              <a:rPr lang="zh-CN" altLang="en-US" sz="2800" dirty="0" smtClean="0">
                <a:solidFill>
                  <a:srgbClr val="003300"/>
                </a:solidFill>
              </a:rPr>
              <a:t>。        </a:t>
            </a:r>
            <a:endParaRPr lang="zh-CN" altLang="en-US" sz="2800" dirty="0" smtClean="0">
              <a:solidFill>
                <a:srgbClr val="0000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Box 3075"/>
          <p:cNvSpPr txBox="1">
            <a:spLocks noChangeArrowheads="1"/>
          </p:cNvSpPr>
          <p:nvPr/>
        </p:nvSpPr>
        <p:spPr bwMode="auto">
          <a:xfrm>
            <a:off x="755650" y="1715770"/>
            <a:ext cx="7715250" cy="4009390"/>
          </a:xfrm>
          <a:prstGeom prst="rect">
            <a:avLst/>
          </a:prstGeom>
          <a:solidFill>
            <a:srgbClr val="CCFFFF"/>
          </a:solid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30000"/>
              </a:lnSpc>
            </a:pPr>
            <a:r>
              <a:rPr lang="en-US" altLang="zh-CN" b="1" dirty="0" smtClean="0">
                <a:solidFill>
                  <a:srgbClr val="FF0000"/>
                </a:solidFill>
                <a:latin typeface="宋体" panose="02010600030101010101" pitchFamily="2" charset="-122"/>
              </a:rPr>
              <a:t>    </a:t>
            </a:r>
            <a:r>
              <a:rPr lang="en-US" altLang="zh-CN" sz="2800" b="1" dirty="0" smtClean="0">
                <a:solidFill>
                  <a:srgbClr val="FF0000"/>
                </a:solidFill>
              </a:rPr>
              <a:t>PN</a:t>
            </a:r>
            <a:r>
              <a:rPr lang="zh-CN" altLang="en-US" sz="2800" b="1" dirty="0" smtClean="0">
                <a:solidFill>
                  <a:srgbClr val="FF0000"/>
                </a:solidFill>
              </a:rPr>
              <a:t>结加正向电压时，呈现低电阻，具有较大的正向扩散电流，此时称</a:t>
            </a:r>
            <a:r>
              <a:rPr lang="en-US" altLang="zh-CN" sz="2800" b="1" dirty="0" smtClean="0">
                <a:solidFill>
                  <a:srgbClr val="FF0000"/>
                </a:solidFill>
              </a:rPr>
              <a:t>PN</a:t>
            </a:r>
            <a:r>
              <a:rPr lang="zh-CN" altLang="en-US" sz="2800" b="1" dirty="0" smtClean="0">
                <a:solidFill>
                  <a:srgbClr val="FF0000"/>
                </a:solidFill>
              </a:rPr>
              <a:t>结导通；</a:t>
            </a:r>
            <a:endParaRPr lang="zh-CN" altLang="en-US" sz="2800" b="1" dirty="0" smtClean="0">
              <a:solidFill>
                <a:srgbClr val="FF0000"/>
              </a:solidFill>
            </a:endParaRPr>
          </a:p>
          <a:p>
            <a:pPr>
              <a:lnSpc>
                <a:spcPct val="130000"/>
              </a:lnSpc>
            </a:pPr>
            <a:endParaRPr lang="zh-CN" altLang="en-US" sz="2800" b="1" dirty="0" smtClean="0">
              <a:solidFill>
                <a:srgbClr val="FF0000"/>
              </a:solidFill>
            </a:endParaRPr>
          </a:p>
          <a:p>
            <a:pPr>
              <a:lnSpc>
                <a:spcPct val="130000"/>
              </a:lnSpc>
            </a:pPr>
            <a:r>
              <a:rPr lang="zh-CN" altLang="en-US" sz="2800" b="1" dirty="0" smtClean="0">
                <a:solidFill>
                  <a:srgbClr val="FF0000"/>
                </a:solidFill>
              </a:rPr>
              <a:t> </a:t>
            </a:r>
            <a:r>
              <a:rPr lang="en-US" altLang="zh-CN" sz="2800" b="1" dirty="0" smtClean="0">
                <a:solidFill>
                  <a:srgbClr val="FF0000"/>
                </a:solidFill>
              </a:rPr>
              <a:t>     </a:t>
            </a:r>
            <a:r>
              <a:rPr lang="en-US" altLang="zh-CN" sz="2800" b="1" dirty="0" smtClean="0">
                <a:solidFill>
                  <a:srgbClr val="0000FF"/>
                </a:solidFill>
              </a:rPr>
              <a:t>PN</a:t>
            </a:r>
            <a:r>
              <a:rPr lang="zh-CN" altLang="en-US" sz="2800" b="1" dirty="0" smtClean="0">
                <a:solidFill>
                  <a:srgbClr val="0000FF"/>
                </a:solidFill>
              </a:rPr>
              <a:t>结加反向电压时，呈现高电阻，具有很小的反向漂移电流，此时称</a:t>
            </a:r>
            <a:r>
              <a:rPr lang="en-US" altLang="zh-CN" sz="2800" b="1" dirty="0" smtClean="0">
                <a:solidFill>
                  <a:srgbClr val="0000FF"/>
                </a:solidFill>
              </a:rPr>
              <a:t>PN</a:t>
            </a:r>
            <a:r>
              <a:rPr lang="zh-CN" altLang="en-US" sz="2800" b="1" dirty="0" smtClean="0">
                <a:solidFill>
                  <a:srgbClr val="0000FF"/>
                </a:solidFill>
              </a:rPr>
              <a:t>结截止。</a:t>
            </a:r>
            <a:endParaRPr lang="zh-CN" altLang="en-US" sz="2800" b="1" dirty="0" smtClean="0">
              <a:solidFill>
                <a:srgbClr val="0000FF"/>
              </a:solidFill>
            </a:endParaRPr>
          </a:p>
          <a:p>
            <a:pPr>
              <a:lnSpc>
                <a:spcPct val="130000"/>
              </a:lnSpc>
            </a:pPr>
            <a:endParaRPr lang="zh-CN" altLang="en-US" sz="2800" b="1" dirty="0" smtClean="0">
              <a:solidFill>
                <a:srgbClr val="0000FF"/>
              </a:solidFill>
            </a:endParaRPr>
          </a:p>
          <a:p>
            <a:pPr>
              <a:lnSpc>
                <a:spcPct val="130000"/>
              </a:lnSpc>
            </a:pPr>
            <a:r>
              <a:rPr lang="zh-CN" altLang="en-US" sz="2800" b="1" dirty="0" smtClean="0">
                <a:solidFill>
                  <a:srgbClr val="0000FF"/>
                </a:solidFill>
              </a:rPr>
              <a:t> </a:t>
            </a:r>
            <a:r>
              <a:rPr lang="en-US" altLang="zh-CN" sz="2800" b="1" dirty="0" smtClean="0">
                <a:solidFill>
                  <a:srgbClr val="0000FF"/>
                </a:solidFill>
              </a:rPr>
              <a:t>     </a:t>
            </a:r>
            <a:r>
              <a:rPr lang="zh-CN" altLang="en-US" sz="2800" b="1" dirty="0" smtClean="0">
                <a:solidFill>
                  <a:srgbClr val="CC0099"/>
                </a:solidFill>
              </a:rPr>
              <a:t>由此可以得出结论：</a:t>
            </a:r>
            <a:r>
              <a:rPr lang="en-US" altLang="zh-CN" sz="2800" b="1" dirty="0" smtClean="0">
                <a:solidFill>
                  <a:srgbClr val="CC0099"/>
                </a:solidFill>
                <a:highlight>
                  <a:srgbClr val="FFFF00"/>
                </a:highlight>
              </a:rPr>
              <a:t>PN</a:t>
            </a:r>
            <a:r>
              <a:rPr lang="zh-CN" altLang="en-US" sz="2800" b="1" dirty="0" smtClean="0">
                <a:solidFill>
                  <a:srgbClr val="CC0099"/>
                </a:solidFill>
                <a:highlight>
                  <a:srgbClr val="FFFF00"/>
                </a:highlight>
              </a:rPr>
              <a:t>结具有</a:t>
            </a:r>
            <a:r>
              <a:rPr lang="zh-CN" altLang="en-US" sz="2800" b="1" dirty="0" smtClean="0">
                <a:solidFill>
                  <a:srgbClr val="CC0099"/>
                </a:solidFill>
                <a:effectLst>
                  <a:outerShdw blurRad="38100" dist="38100" dir="2700000" algn="tl">
                    <a:srgbClr val="000000">
                      <a:alpha val="43137"/>
                    </a:srgbClr>
                  </a:outerShdw>
                </a:effectLst>
                <a:highlight>
                  <a:srgbClr val="FFFF00"/>
                </a:highlight>
              </a:rPr>
              <a:t>单向导电性</a:t>
            </a:r>
            <a:r>
              <a:rPr lang="zh-CN" altLang="en-US" sz="2800" b="1" dirty="0" smtClean="0">
                <a:solidFill>
                  <a:srgbClr val="CC0099"/>
                </a:solidFill>
              </a:rPr>
              <a:t>。</a:t>
            </a:r>
            <a:endParaRPr lang="zh-CN" altLang="en-US" sz="2800" b="1" dirty="0" smtClean="0">
              <a:solidFill>
                <a:srgbClr val="0033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
        <p:nvSpPr>
          <p:cNvPr id="8" name="TextBox 3"/>
          <p:cNvSpPr txBox="1"/>
          <p:nvPr>
            <p:custDataLst>
              <p:tags r:id="rId1"/>
            </p:custDataLst>
          </p:nvPr>
        </p:nvSpPr>
        <p:spPr>
          <a:xfrm>
            <a:off x="756285" y="908685"/>
            <a:ext cx="1681480" cy="583565"/>
          </a:xfrm>
          <a:prstGeom prst="rect">
            <a:avLst/>
          </a:prstGeom>
          <a:noFill/>
          <a:ln w="9525">
            <a:noFill/>
          </a:ln>
        </p:spPr>
        <p:txBody>
          <a:bodyPr wrap="square">
            <a:spAutoFit/>
          </a:bodyPr>
          <a:p>
            <a:r>
              <a:rPr lang="zh-CN" altLang="en-US" sz="3200" b="1" dirty="0" smtClean="0">
                <a:solidFill>
                  <a:srgbClr val="FF0000"/>
                </a:solidFill>
                <a:highlight>
                  <a:srgbClr val="FFFF00"/>
                </a:highlight>
                <a:latin typeface="Times New Roman" panose="02020603050405020304" pitchFamily="18" charset="0"/>
              </a:rPr>
              <a:t>总结</a:t>
            </a:r>
            <a:endParaRPr lang="zh-CN" altLang="en-US" sz="3200" b="1" dirty="0" smtClean="0">
              <a:solidFill>
                <a:srgbClr val="FF0000"/>
              </a:solidFill>
              <a:highlight>
                <a:srgbClr val="FFFF00"/>
              </a:highlight>
              <a:latin typeface="Times New Roman" panose="02020603050405020304" pitchFamily="18" charset="0"/>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102"/>
          <p:cNvSpPr txBox="1">
            <a:spLocks noChangeArrowheads="1"/>
          </p:cNvSpPr>
          <p:nvPr/>
        </p:nvSpPr>
        <p:spPr bwMode="auto">
          <a:xfrm>
            <a:off x="755650" y="1588770"/>
            <a:ext cx="757682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0" dirty="0" smtClean="0">
                <a:solidFill>
                  <a:srgbClr val="003300"/>
                </a:solidFill>
              </a:rPr>
              <a:t>PN</a:t>
            </a:r>
            <a:r>
              <a:rPr lang="zh-CN" altLang="en-US" sz="2800" b="0" dirty="0" smtClean="0">
                <a:solidFill>
                  <a:srgbClr val="003300"/>
                </a:solidFill>
              </a:rPr>
              <a:t>结两端的电压</a:t>
            </a:r>
            <a:r>
              <a:rPr lang="en-US" altLang="zh-CN" sz="2800" b="0" dirty="0" smtClean="0">
                <a:solidFill>
                  <a:srgbClr val="003300"/>
                </a:solidFill>
              </a:rPr>
              <a:t> </a:t>
            </a:r>
            <a:r>
              <a:rPr lang="en-US" altLang="zh-CN" sz="2800" b="0" i="1" dirty="0" smtClean="0">
                <a:solidFill>
                  <a:srgbClr val="003300"/>
                </a:solidFill>
              </a:rPr>
              <a:t>v </a:t>
            </a:r>
            <a:r>
              <a:rPr lang="zh-CN" altLang="zh-CN" sz="2800" b="0" dirty="0" smtClean="0">
                <a:solidFill>
                  <a:srgbClr val="003300"/>
                </a:solidFill>
              </a:rPr>
              <a:t>与流过它的电流</a:t>
            </a:r>
            <a:r>
              <a:rPr lang="en-US" altLang="zh-CN" sz="2800" b="0" dirty="0" smtClean="0">
                <a:solidFill>
                  <a:srgbClr val="003300"/>
                </a:solidFill>
              </a:rPr>
              <a:t> </a:t>
            </a:r>
            <a:r>
              <a:rPr lang="en-US" altLang="zh-CN" sz="2800" b="0" i="1" dirty="0" smtClean="0">
                <a:solidFill>
                  <a:srgbClr val="003300"/>
                </a:solidFill>
              </a:rPr>
              <a:t>i </a:t>
            </a:r>
            <a:r>
              <a:rPr lang="zh-CN" altLang="zh-CN" sz="2800" b="0" dirty="0" smtClean="0">
                <a:solidFill>
                  <a:srgbClr val="003300"/>
                </a:solidFill>
              </a:rPr>
              <a:t>的关系：</a:t>
            </a:r>
            <a:endParaRPr lang="zh-CN" altLang="en-US" sz="2800" b="0" dirty="0" smtClean="0">
              <a:solidFill>
                <a:srgbClr val="003300"/>
              </a:solidFill>
            </a:endParaRPr>
          </a:p>
        </p:txBody>
      </p:sp>
      <p:graphicFrame>
        <p:nvGraphicFramePr>
          <p:cNvPr id="7199" name="Object 3103"/>
          <p:cNvGraphicFramePr>
            <a:graphicFrameLocks noChangeAspect="1"/>
          </p:cNvGraphicFramePr>
          <p:nvPr/>
        </p:nvGraphicFramePr>
        <p:xfrm>
          <a:off x="2844165" y="2377796"/>
          <a:ext cx="2781300" cy="624840"/>
        </p:xfrm>
        <a:graphic>
          <a:graphicData uri="http://schemas.openxmlformats.org/presentationml/2006/ole">
            <mc:AlternateContent xmlns:mc="http://schemas.openxmlformats.org/markup-compatibility/2006">
              <mc:Choice xmlns:v="urn:schemas-microsoft-com:vml" Requires="v">
                <p:oleObj spid="_x0000_s17130" name="Equation" r:id="rId1" imgW="862965" imgH="241300" progId="Equation.DSMT4">
                  <p:embed/>
                </p:oleObj>
              </mc:Choice>
              <mc:Fallback>
                <p:oleObj name="Equation" r:id="rId1" imgW="862965" imgH="241300" progId="Equation.DSMT4">
                  <p:embed/>
                  <p:pic>
                    <p:nvPicPr>
                      <p:cNvPr id="0" name="图片 17129"/>
                      <p:cNvPicPr>
                        <a:picLocks noChangeAspect="1" noChangeArrowheads="1"/>
                      </p:cNvPicPr>
                      <p:nvPr/>
                    </p:nvPicPr>
                    <p:blipFill>
                      <a:blip r:embed="rId2"/>
                      <a:srcRect/>
                      <a:stretch>
                        <a:fillRect/>
                      </a:stretch>
                    </p:blipFill>
                    <p:spPr bwMode="auto">
                      <a:xfrm>
                        <a:off x="2844165" y="2377796"/>
                        <a:ext cx="2781300" cy="624840"/>
                      </a:xfrm>
                      <a:prstGeom prst="rect">
                        <a:avLst/>
                      </a:prstGeom>
                      <a:solidFill>
                        <a:schemeClr val="bg1"/>
                      </a:solidFill>
                      <a:ln>
                        <a:noFill/>
                      </a:ln>
                      <a:effectLst/>
                      <a:extLs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Box 3"/>
          <p:cNvSpPr txBox="1"/>
          <p:nvPr/>
        </p:nvSpPr>
        <p:spPr>
          <a:xfrm>
            <a:off x="207962" y="817424"/>
            <a:ext cx="6357937" cy="583565"/>
          </a:xfrm>
          <a:prstGeom prst="rect">
            <a:avLst/>
          </a:prstGeom>
          <a:noFill/>
          <a:ln w="9525">
            <a:noFill/>
          </a:ln>
        </p:spPr>
        <p:txBody>
          <a:bodyPr>
            <a:spAutoFit/>
          </a:bodyPr>
          <a:lstStyle>
            <a:defPPr>
              <a:defRPr lang="zh-CN"/>
            </a:defPPr>
            <a:lvl1pPr>
              <a:defRPr sz="2800" b="1">
                <a:solidFill>
                  <a:srgbClr val="FF0000"/>
                </a:solidFill>
              </a:defRPr>
            </a:lvl1pPr>
          </a:lstStyle>
          <a:p>
            <a:r>
              <a:rPr lang="en-US" altLang="zh-CN" sz="3200" dirty="0"/>
              <a:t>1.2.3 PN</a:t>
            </a:r>
            <a:r>
              <a:rPr lang="zh-CN" altLang="en-US" sz="3200" b="0" dirty="0">
                <a:latin typeface="黑体" panose="02010609060101010101" pitchFamily="49" charset="-122"/>
                <a:ea typeface="黑体" panose="02010609060101010101" pitchFamily="49" charset="-122"/>
              </a:rPr>
              <a:t>结的伏安特性</a:t>
            </a:r>
            <a:endParaRPr lang="zh-CN" altLang="en-US" sz="3200" b="0" dirty="0">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
        <p:nvSpPr>
          <p:cNvPr id="11267" name="Text Box 3"/>
          <p:cNvSpPr txBox="1">
            <a:spLocks noChangeArrowheads="1"/>
          </p:cNvSpPr>
          <p:nvPr/>
        </p:nvSpPr>
        <p:spPr bwMode="auto">
          <a:xfrm>
            <a:off x="683895" y="3342005"/>
            <a:ext cx="7848600" cy="2675255"/>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zh-CN" altLang="en-US" sz="2800" smtClean="0">
                <a:solidFill>
                  <a:srgbClr val="000000"/>
                </a:solidFill>
              </a:rPr>
              <a:t>式中</a:t>
            </a:r>
            <a:r>
              <a:rPr lang="en-US" altLang="zh-CN" sz="2800" smtClean="0">
                <a:solidFill>
                  <a:srgbClr val="000000"/>
                </a:solidFill>
              </a:rPr>
              <a:t> </a:t>
            </a:r>
            <a:r>
              <a:rPr lang="en-US" altLang="zh-CN" sz="2800" i="1" smtClean="0">
                <a:solidFill>
                  <a:srgbClr val="000000"/>
                </a:solidFill>
              </a:rPr>
              <a:t>I</a:t>
            </a:r>
            <a:r>
              <a:rPr lang="en-US" altLang="zh-CN" sz="2800" baseline="-25000" smtClean="0">
                <a:solidFill>
                  <a:srgbClr val="000000"/>
                </a:solidFill>
              </a:rPr>
              <a:t>S </a:t>
            </a:r>
            <a:r>
              <a:rPr lang="zh-CN" altLang="en-US" sz="2800" smtClean="0">
                <a:solidFill>
                  <a:srgbClr val="000000"/>
                </a:solidFill>
              </a:rPr>
              <a:t>为反向饱和电流，</a:t>
            </a:r>
            <a:endParaRPr lang="zh-CN" altLang="en-US" sz="2800" smtClean="0">
              <a:solidFill>
                <a:srgbClr val="000000"/>
              </a:solidFill>
            </a:endParaRPr>
          </a:p>
          <a:p>
            <a:pPr>
              <a:lnSpc>
                <a:spcPct val="120000"/>
              </a:lnSpc>
            </a:pPr>
            <a:r>
              <a:rPr lang="zh-CN" altLang="en-US" sz="2800" smtClean="0">
                <a:solidFill>
                  <a:srgbClr val="000000"/>
                </a:solidFill>
              </a:rPr>
              <a:t> </a:t>
            </a:r>
            <a:r>
              <a:rPr lang="en-US" altLang="zh-CN" sz="2800" smtClean="0">
                <a:solidFill>
                  <a:srgbClr val="000000"/>
                </a:solidFill>
              </a:rPr>
              <a:t>         </a:t>
            </a:r>
            <a:r>
              <a:rPr lang="en-US" altLang="zh-CN" sz="2800" i="1" smtClean="0">
                <a:solidFill>
                  <a:srgbClr val="000000"/>
                </a:solidFill>
              </a:rPr>
              <a:t>v </a:t>
            </a:r>
            <a:r>
              <a:rPr lang="zh-CN" altLang="en-US" sz="2800" smtClean="0">
                <a:solidFill>
                  <a:srgbClr val="000000"/>
                </a:solidFill>
              </a:rPr>
              <a:t>为二极管两端的电压降，</a:t>
            </a:r>
            <a:endParaRPr lang="zh-CN" altLang="en-US" sz="2800" smtClean="0">
              <a:solidFill>
                <a:srgbClr val="000000"/>
              </a:solidFill>
            </a:endParaRPr>
          </a:p>
          <a:p>
            <a:pPr>
              <a:lnSpc>
                <a:spcPct val="120000"/>
              </a:lnSpc>
            </a:pPr>
            <a:r>
              <a:rPr lang="zh-CN" altLang="en-US" sz="2800" smtClean="0">
                <a:solidFill>
                  <a:srgbClr val="000000"/>
                </a:solidFill>
              </a:rPr>
              <a:t> </a:t>
            </a:r>
            <a:r>
              <a:rPr lang="en-US" altLang="zh-CN" sz="2800" smtClean="0">
                <a:solidFill>
                  <a:srgbClr val="000000"/>
                </a:solidFill>
              </a:rPr>
              <a:t>        </a:t>
            </a:r>
            <a:r>
              <a:rPr lang="en-US" altLang="zh-CN" sz="2800" i="1" smtClean="0">
                <a:solidFill>
                  <a:srgbClr val="000000"/>
                </a:solidFill>
              </a:rPr>
              <a:t>V</a:t>
            </a:r>
            <a:r>
              <a:rPr lang="en-US" altLang="zh-CN" sz="2800" baseline="-25000" smtClean="0">
                <a:solidFill>
                  <a:srgbClr val="000000"/>
                </a:solidFill>
              </a:rPr>
              <a:t>T</a:t>
            </a:r>
            <a:r>
              <a:rPr lang="en-US" altLang="zh-CN" sz="2800" smtClean="0">
                <a:solidFill>
                  <a:srgbClr val="000000"/>
                </a:solidFill>
              </a:rPr>
              <a:t> = </a:t>
            </a:r>
            <a:r>
              <a:rPr lang="en-US" altLang="zh-CN" sz="2800" i="1" smtClean="0">
                <a:solidFill>
                  <a:srgbClr val="000000"/>
                </a:solidFill>
              </a:rPr>
              <a:t>kT/q</a:t>
            </a:r>
            <a:r>
              <a:rPr lang="en-US" altLang="zh-CN" sz="2800" smtClean="0">
                <a:solidFill>
                  <a:srgbClr val="000000"/>
                </a:solidFill>
              </a:rPr>
              <a:t> </a:t>
            </a:r>
            <a:r>
              <a:rPr lang="zh-CN" altLang="en-US" sz="2800" smtClean="0">
                <a:solidFill>
                  <a:srgbClr val="000000"/>
                </a:solidFill>
              </a:rPr>
              <a:t>称为温度的电压当量，其中</a:t>
            </a:r>
            <a:r>
              <a:rPr lang="en-US" altLang="zh-CN" sz="2800" smtClean="0">
                <a:solidFill>
                  <a:srgbClr val="000000"/>
                </a:solidFill>
              </a:rPr>
              <a:t> </a:t>
            </a:r>
            <a:r>
              <a:rPr lang="en-US" altLang="zh-CN" sz="2800" i="1" smtClean="0">
                <a:solidFill>
                  <a:srgbClr val="000000"/>
                </a:solidFill>
              </a:rPr>
              <a:t>k </a:t>
            </a:r>
            <a:r>
              <a:rPr lang="zh-CN" altLang="en-US" sz="2800" smtClean="0">
                <a:solidFill>
                  <a:srgbClr val="000000"/>
                </a:solidFill>
              </a:rPr>
              <a:t>为玻耳兹曼常数，</a:t>
            </a:r>
            <a:r>
              <a:rPr lang="en-US" altLang="zh-CN" sz="2800" i="1" smtClean="0">
                <a:solidFill>
                  <a:srgbClr val="000000"/>
                </a:solidFill>
              </a:rPr>
              <a:t>q</a:t>
            </a:r>
            <a:r>
              <a:rPr lang="en-US" altLang="zh-CN" sz="2800" smtClean="0">
                <a:solidFill>
                  <a:srgbClr val="000000"/>
                </a:solidFill>
              </a:rPr>
              <a:t> </a:t>
            </a:r>
            <a:r>
              <a:rPr lang="zh-CN" altLang="en-US" sz="2800" smtClean="0">
                <a:solidFill>
                  <a:srgbClr val="000000"/>
                </a:solidFill>
              </a:rPr>
              <a:t>为电子电荷量，</a:t>
            </a:r>
            <a:r>
              <a:rPr lang="en-US" altLang="zh-CN" sz="2800" i="1" smtClean="0">
                <a:solidFill>
                  <a:srgbClr val="000000"/>
                </a:solidFill>
              </a:rPr>
              <a:t>T </a:t>
            </a:r>
            <a:r>
              <a:rPr lang="zh-CN" altLang="en-US" sz="2800" smtClean="0">
                <a:solidFill>
                  <a:srgbClr val="000000"/>
                </a:solidFill>
              </a:rPr>
              <a:t>为热力学温度。对于室温（相当</a:t>
            </a:r>
            <a:r>
              <a:rPr lang="en-US" altLang="zh-CN" sz="2800" smtClean="0">
                <a:solidFill>
                  <a:srgbClr val="000000"/>
                </a:solidFill>
              </a:rPr>
              <a:t> </a:t>
            </a:r>
            <a:r>
              <a:rPr lang="en-US" altLang="zh-CN" sz="2800" i="1" smtClean="0">
                <a:solidFill>
                  <a:srgbClr val="000000"/>
                </a:solidFill>
              </a:rPr>
              <a:t>T </a:t>
            </a:r>
            <a:r>
              <a:rPr lang="en-US" altLang="zh-CN" sz="2800" smtClean="0">
                <a:solidFill>
                  <a:srgbClr val="000000"/>
                </a:solidFill>
              </a:rPr>
              <a:t>= 300 K</a:t>
            </a:r>
            <a:r>
              <a:rPr lang="zh-CN" altLang="en-US" sz="2800" smtClean="0">
                <a:solidFill>
                  <a:srgbClr val="000000"/>
                </a:solidFill>
              </a:rPr>
              <a:t>），则有</a:t>
            </a:r>
            <a:r>
              <a:rPr lang="en-US" altLang="zh-CN" sz="2800" smtClean="0">
                <a:solidFill>
                  <a:srgbClr val="000000"/>
                </a:solidFill>
              </a:rPr>
              <a:t> </a:t>
            </a:r>
            <a:r>
              <a:rPr lang="en-US" altLang="zh-CN" sz="2800" i="1" smtClean="0">
                <a:solidFill>
                  <a:srgbClr val="FF0000"/>
                </a:solidFill>
              </a:rPr>
              <a:t>V</a:t>
            </a:r>
            <a:r>
              <a:rPr lang="en-US" altLang="zh-CN" sz="2800" baseline="-25000" smtClean="0">
                <a:solidFill>
                  <a:srgbClr val="FF0000"/>
                </a:solidFill>
              </a:rPr>
              <a:t>T  </a:t>
            </a:r>
            <a:r>
              <a:rPr lang="en-US" altLang="zh-CN" sz="2800" smtClean="0">
                <a:solidFill>
                  <a:srgbClr val="FF0000"/>
                </a:solidFill>
              </a:rPr>
              <a:t>≈ 26 mV</a:t>
            </a:r>
            <a:r>
              <a:rPr lang="zh-CN" altLang="en-US" sz="2800" smtClean="0">
                <a:solidFill>
                  <a:srgbClr val="000000"/>
                </a:solidFill>
              </a:rPr>
              <a:t>。</a:t>
            </a:r>
            <a:endParaRPr lang="zh-CN" altLang="en-US" sz="2800" smtClean="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dissolve">
                                      <p:cBhvr>
                                        <p:cTn id="7"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ldLvl="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683260" y="1804035"/>
            <a:ext cx="7738110" cy="3169285"/>
          </a:xfrm>
          <a:prstGeom prst="rect">
            <a:avLst/>
          </a:prstGeom>
          <a:noFill/>
          <a:ln w="12700" cap="sq">
            <a:noFill/>
            <a:miter lim="800000"/>
            <a:headEnd type="none" w="sm" len="sm"/>
            <a:tailEnd type="none" w="sm" len="sm"/>
          </a:ln>
          <a:effectLst/>
        </p:spPr>
        <p:txBody>
          <a:bodyPr wrap="square">
            <a:spAutoFit/>
          </a:bodyPr>
          <a:lstStyle/>
          <a:p>
            <a:pPr marL="457200" indent="-457200" algn="just" latinLnBrk="0">
              <a:lnSpc>
                <a:spcPct val="150000"/>
              </a:lnSpc>
              <a:spcBef>
                <a:spcPts val="600"/>
              </a:spcBef>
              <a:spcAft>
                <a:spcPts val="600"/>
              </a:spcAft>
              <a:buFont typeface="Arial" panose="020B0604020202020204" pitchFamily="34" charset="0"/>
              <a:buChar char="•"/>
              <a:defRPr/>
            </a:pPr>
            <a:r>
              <a:rPr lang="zh-CN" altLang="en-US" b="1">
                <a:solidFill>
                  <a:srgbClr val="FF0000"/>
                </a:solidFill>
                <a:cs typeface="Times New Roman" panose="02020603050405020304" pitchFamily="18" charset="0"/>
                <a:sym typeface="+mn-ea"/>
              </a:rPr>
              <a:t>能力培养：</a:t>
            </a:r>
            <a:endParaRPr lang="zh-CN" altLang="en-US" b="1">
              <a:solidFill>
                <a:srgbClr val="FF0000"/>
              </a:solidFill>
              <a:cs typeface="Times New Roman" panose="02020603050405020304" pitchFamily="18" charset="0"/>
              <a:sym typeface="+mn-ea"/>
            </a:endParaRPr>
          </a:p>
          <a:p>
            <a:pPr marL="457200" indent="-457200" algn="just" latinLnBrk="0">
              <a:lnSpc>
                <a:spcPct val="150000"/>
              </a:lnSpc>
              <a:spcBef>
                <a:spcPts val="600"/>
              </a:spcBef>
              <a:spcAft>
                <a:spcPts val="600"/>
              </a:spcAft>
              <a:defRPr/>
            </a:pPr>
            <a:r>
              <a:rPr lang="zh-CN" altLang="en-US" b="1" dirty="0" smtClean="0">
                <a:solidFill>
                  <a:prstClr val="black"/>
                </a:solidFill>
                <a:effectLst/>
                <a:cs typeface="Times New Roman" panose="02020603050405020304" pitchFamily="18" charset="0"/>
                <a:sym typeface="+mn-ea"/>
              </a:rPr>
              <a:t>（1）正确理解和掌握晶体二极管、晶体三极管的工作原理、特性曲线、等效模型、主要参数；</a:t>
            </a:r>
            <a:endParaRPr lang="zh-CN" altLang="en-US" b="1" dirty="0" smtClean="0">
              <a:solidFill>
                <a:prstClr val="black"/>
              </a:solidFill>
              <a:effectLst/>
              <a:cs typeface="Times New Roman" panose="02020603050405020304" pitchFamily="18" charset="0"/>
              <a:sym typeface="+mn-ea"/>
            </a:endParaRPr>
          </a:p>
          <a:p>
            <a:pPr marL="457200" indent="-457200" algn="just" latinLnBrk="0">
              <a:lnSpc>
                <a:spcPct val="150000"/>
              </a:lnSpc>
              <a:spcBef>
                <a:spcPts val="600"/>
              </a:spcBef>
              <a:spcAft>
                <a:spcPts val="600"/>
              </a:spcAft>
              <a:defRPr/>
            </a:pPr>
            <a:r>
              <a:rPr lang="zh-CN" altLang="en-US" b="1" dirty="0" smtClean="0">
                <a:solidFill>
                  <a:prstClr val="black"/>
                </a:solidFill>
                <a:effectLst/>
                <a:cs typeface="Times New Roman" panose="02020603050405020304" pitchFamily="18" charset="0"/>
                <a:sym typeface="+mn-ea"/>
              </a:rPr>
              <a:t>（2）能够进行晶体二极管、晶体三极管应用电路的分析和计算。</a:t>
            </a:r>
            <a:endParaRPr lang="zh-CN" altLang="en-US" b="1" dirty="0" smtClean="0">
              <a:solidFill>
                <a:prstClr val="black"/>
              </a:solidFill>
              <a:effectLst/>
              <a:cs typeface="Times New Roman" panose="02020603050405020304" pitchFamily="18" charset="0"/>
              <a:sym typeface="+mn-ea"/>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4"/>
          <p:cNvSpPr txBox="1">
            <a:spLocks noChangeArrowheads="1"/>
          </p:cNvSpPr>
          <p:nvPr/>
        </p:nvSpPr>
        <p:spPr bwMode="auto">
          <a:xfrm>
            <a:off x="371205" y="5012164"/>
            <a:ext cx="3384550" cy="138366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0" i="1" dirty="0" smtClean="0">
                <a:solidFill>
                  <a:srgbClr val="003300"/>
                </a:solidFill>
              </a:rPr>
              <a:t>        V </a:t>
            </a:r>
            <a:r>
              <a:rPr lang="zh-CN" altLang="en-US" sz="2800" b="0" dirty="0" smtClean="0">
                <a:solidFill>
                  <a:srgbClr val="003300"/>
                </a:solidFill>
              </a:rPr>
              <a:t>与</a:t>
            </a:r>
            <a:r>
              <a:rPr lang="en-US" altLang="zh-CN" sz="2800" b="0" dirty="0" smtClean="0">
                <a:solidFill>
                  <a:srgbClr val="003300"/>
                </a:solidFill>
              </a:rPr>
              <a:t> </a:t>
            </a:r>
            <a:r>
              <a:rPr lang="en-US" altLang="zh-CN" sz="2800" b="0" i="1" dirty="0" smtClean="0">
                <a:solidFill>
                  <a:srgbClr val="003300"/>
                </a:solidFill>
              </a:rPr>
              <a:t>I</a:t>
            </a:r>
            <a:r>
              <a:rPr lang="en-US" altLang="zh-CN" sz="2800" b="0" dirty="0" smtClean="0">
                <a:solidFill>
                  <a:srgbClr val="003300"/>
                </a:solidFill>
              </a:rPr>
              <a:t> </a:t>
            </a:r>
            <a:r>
              <a:rPr lang="zh-CN" altLang="en-US" sz="2800" b="0" dirty="0" smtClean="0">
                <a:solidFill>
                  <a:srgbClr val="003300"/>
                </a:solidFill>
              </a:rPr>
              <a:t>的关系曲线如图，称</a:t>
            </a:r>
            <a:r>
              <a:rPr lang="en-US" altLang="zh-CN" sz="2800" b="0" dirty="0" smtClean="0">
                <a:solidFill>
                  <a:srgbClr val="003300"/>
                </a:solidFill>
              </a:rPr>
              <a:t>PN</a:t>
            </a:r>
            <a:r>
              <a:rPr lang="zh-CN" altLang="en-US" sz="2800" b="0" dirty="0" smtClean="0">
                <a:solidFill>
                  <a:srgbClr val="003300"/>
                </a:solidFill>
              </a:rPr>
              <a:t>结的</a:t>
            </a:r>
            <a:r>
              <a:rPr lang="zh-CN" altLang="en-US" sz="2800" b="0" dirty="0" smtClean="0">
                <a:solidFill>
                  <a:srgbClr val="FF3300"/>
                </a:solidFill>
              </a:rPr>
              <a:t>伏安特性曲线</a:t>
            </a:r>
            <a:r>
              <a:rPr lang="zh-CN" altLang="en-US" sz="2800" b="0" dirty="0" smtClean="0">
                <a:solidFill>
                  <a:srgbClr val="003300"/>
                </a:solidFill>
              </a:rPr>
              <a:t>。</a:t>
            </a:r>
            <a:endParaRPr lang="zh-CN" altLang="en-US" sz="2800" b="0" dirty="0" smtClean="0">
              <a:solidFill>
                <a:srgbClr val="003300"/>
              </a:solidFill>
            </a:endParaRPr>
          </a:p>
        </p:txBody>
      </p:sp>
      <p:grpSp>
        <p:nvGrpSpPr>
          <p:cNvPr id="3" name="组合 2"/>
          <p:cNvGrpSpPr/>
          <p:nvPr/>
        </p:nvGrpSpPr>
        <p:grpSpPr>
          <a:xfrm>
            <a:off x="395605" y="1076564"/>
            <a:ext cx="8353425" cy="1314846"/>
            <a:chOff x="623" y="1469"/>
            <a:chExt cx="13155" cy="2071"/>
          </a:xfrm>
        </p:grpSpPr>
        <p:sp>
          <p:nvSpPr>
            <p:cNvPr id="7171" name="Text Box 6"/>
            <p:cNvSpPr txBox="1">
              <a:spLocks noChangeArrowheads="1"/>
            </p:cNvSpPr>
            <p:nvPr/>
          </p:nvSpPr>
          <p:spPr bwMode="auto">
            <a:xfrm>
              <a:off x="623" y="1769"/>
              <a:ext cx="13155" cy="1771"/>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800" b="0" dirty="0" smtClean="0">
                  <a:solidFill>
                    <a:srgbClr val="003300"/>
                  </a:solidFill>
                </a:rPr>
                <a:t>       PN</a:t>
              </a:r>
              <a:r>
                <a:rPr lang="zh-CN" altLang="en-US" sz="2800" b="0" dirty="0" smtClean="0">
                  <a:solidFill>
                    <a:srgbClr val="003300"/>
                  </a:solidFill>
                </a:rPr>
                <a:t>结外加</a:t>
              </a:r>
              <a:r>
                <a:rPr lang="zh-CN" altLang="en-US" sz="2800" b="0" dirty="0" smtClean="0">
                  <a:solidFill>
                    <a:srgbClr val="FF0000"/>
                  </a:solidFill>
                </a:rPr>
                <a:t>正向电压</a:t>
              </a:r>
              <a:r>
                <a:rPr lang="zh-CN" altLang="en-US" sz="2800" b="0" dirty="0" smtClean="0">
                  <a:solidFill>
                    <a:srgbClr val="003300"/>
                  </a:solidFill>
                </a:rPr>
                <a:t>，且                时，</a:t>
              </a:r>
              <a:endParaRPr lang="zh-CN" altLang="en-US" sz="2800" b="0" dirty="0" smtClean="0">
                <a:solidFill>
                  <a:srgbClr val="003300"/>
                </a:solidFill>
              </a:endParaRPr>
            </a:p>
            <a:p>
              <a:pPr eaLnBrk="1" hangingPunct="1">
                <a:lnSpc>
                  <a:spcPct val="120000"/>
                </a:lnSpc>
              </a:pPr>
              <a:r>
                <a:rPr lang="zh-CN" altLang="en-US" sz="2800" b="0" dirty="0" smtClean="0">
                  <a:solidFill>
                    <a:srgbClr val="003300"/>
                  </a:solidFill>
                </a:rPr>
                <a:t>电流</a:t>
              </a:r>
              <a:r>
                <a:rPr lang="en-US" altLang="zh-CN" sz="2800" b="0" dirty="0" smtClean="0">
                  <a:solidFill>
                    <a:srgbClr val="003300"/>
                  </a:solidFill>
                </a:rPr>
                <a:t> </a:t>
              </a:r>
              <a:r>
                <a:rPr lang="en-US" altLang="zh-CN" sz="2800" b="0" i="1" dirty="0" err="1" smtClean="0">
                  <a:solidFill>
                    <a:srgbClr val="003300"/>
                  </a:solidFill>
                </a:rPr>
                <a:t>i </a:t>
              </a:r>
              <a:r>
                <a:rPr lang="zh-CN" altLang="en-US" sz="2800" b="0" dirty="0" smtClean="0">
                  <a:solidFill>
                    <a:srgbClr val="003300"/>
                  </a:solidFill>
                </a:rPr>
                <a:t>随电压</a:t>
              </a:r>
              <a:r>
                <a:rPr lang="en-US" altLang="zh-CN" sz="2800" b="0" dirty="0" smtClean="0">
                  <a:solidFill>
                    <a:srgbClr val="003300"/>
                  </a:solidFill>
                </a:rPr>
                <a:t> </a:t>
              </a:r>
              <a:r>
                <a:rPr lang="en-US" altLang="zh-CN" sz="2800" b="0" i="1" dirty="0" smtClean="0">
                  <a:solidFill>
                    <a:srgbClr val="003300"/>
                  </a:solidFill>
                </a:rPr>
                <a:t>v </a:t>
              </a:r>
              <a:r>
                <a:rPr lang="zh-CN" altLang="en-US" sz="2800" b="0" dirty="0" smtClean="0">
                  <a:solidFill>
                    <a:srgbClr val="003300"/>
                  </a:solidFill>
                </a:rPr>
                <a:t>指数规律变化。</a:t>
              </a:r>
              <a:endParaRPr lang="zh-CN" altLang="en-US" sz="2800" b="0" dirty="0" smtClean="0">
                <a:solidFill>
                  <a:srgbClr val="003300"/>
                </a:solidFill>
              </a:endParaRPr>
            </a:p>
          </p:txBody>
        </p:sp>
        <p:graphicFrame>
          <p:nvGraphicFramePr>
            <p:cNvPr id="7172" name="Object 7"/>
            <p:cNvGraphicFramePr>
              <a:graphicFrameLocks noChangeAspect="1"/>
            </p:cNvGraphicFramePr>
            <p:nvPr/>
          </p:nvGraphicFramePr>
          <p:xfrm>
            <a:off x="7725" y="1866"/>
            <a:ext cx="1743" cy="797"/>
          </p:xfrm>
          <a:graphic>
            <a:graphicData uri="http://schemas.openxmlformats.org/presentationml/2006/ole">
              <mc:AlternateContent xmlns:mc="http://schemas.openxmlformats.org/markup-compatibility/2006">
                <mc:Choice xmlns:v="urn:schemas-microsoft-com:vml" Requires="v">
                  <p:oleObj spid="_x0000_s17875" name="Equation" r:id="rId1" imgW="495300" imgH="228600" progId="Equation.DSMT4">
                    <p:embed/>
                  </p:oleObj>
                </mc:Choice>
                <mc:Fallback>
                  <p:oleObj name="Equation" r:id="rId1" imgW="495300" imgH="228600" progId="Equation.DSMT4">
                    <p:embed/>
                    <p:pic>
                      <p:nvPicPr>
                        <p:cNvPr id="0" name="图片 178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5" y="1866"/>
                          <a:ext cx="1743" cy="797"/>
                        </a:xfrm>
                        <a:prstGeom prst="rect">
                          <a:avLst/>
                        </a:prstGeom>
                        <a:solidFill>
                          <a:schemeClr val="bg1"/>
                        </a:solidFill>
                        <a:ln>
                          <a:noFill/>
                        </a:ln>
                        <a:effectLst/>
                        <a:extLs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3" name="Object 8"/>
            <p:cNvGraphicFramePr>
              <a:graphicFrameLocks noChangeAspect="1"/>
            </p:cNvGraphicFramePr>
            <p:nvPr/>
          </p:nvGraphicFramePr>
          <p:xfrm>
            <a:off x="10715" y="1469"/>
            <a:ext cx="2373" cy="1180"/>
          </p:xfrm>
          <a:graphic>
            <a:graphicData uri="http://schemas.openxmlformats.org/presentationml/2006/ole">
              <mc:AlternateContent xmlns:mc="http://schemas.openxmlformats.org/markup-compatibility/2006">
                <mc:Choice xmlns:v="urn:schemas-microsoft-com:vml" Requires="v">
                  <p:oleObj spid="_x0000_s17876" name="Equation" r:id="rId3" imgW="634365" imgH="317500" progId="Equation.DSMT4">
                    <p:embed/>
                  </p:oleObj>
                </mc:Choice>
                <mc:Fallback>
                  <p:oleObj name="Equation" r:id="rId3" imgW="634365" imgH="317500" progId="Equation.DSMT4">
                    <p:embed/>
                    <p:pic>
                      <p:nvPicPr>
                        <p:cNvPr id="0" name="图片 178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5" y="1469"/>
                          <a:ext cx="2373" cy="1180"/>
                        </a:xfrm>
                        <a:prstGeom prst="rect">
                          <a:avLst/>
                        </a:prstGeom>
                        <a:solidFill>
                          <a:schemeClr val="bg1"/>
                        </a:solidFill>
                        <a:ln>
                          <a:noFill/>
                        </a:ln>
                        <a:effectLst/>
                        <a:extLs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330" name="Group 18"/>
          <p:cNvGrpSpPr/>
          <p:nvPr/>
        </p:nvGrpSpPr>
        <p:grpSpPr bwMode="auto">
          <a:xfrm>
            <a:off x="468314" y="2322621"/>
            <a:ext cx="8064500" cy="609601"/>
            <a:chOff x="295" y="1327"/>
            <a:chExt cx="5080" cy="384"/>
          </a:xfrm>
        </p:grpSpPr>
        <p:graphicFrame>
          <p:nvGraphicFramePr>
            <p:cNvPr id="7177" name="Object 11"/>
            <p:cNvGraphicFramePr>
              <a:graphicFrameLocks noChangeAspect="1"/>
            </p:cNvGraphicFramePr>
            <p:nvPr/>
          </p:nvGraphicFramePr>
          <p:xfrm>
            <a:off x="3107" y="1327"/>
            <a:ext cx="749" cy="367"/>
          </p:xfrm>
          <a:graphic>
            <a:graphicData uri="http://schemas.openxmlformats.org/presentationml/2006/ole">
              <mc:AlternateContent xmlns:mc="http://schemas.openxmlformats.org/markup-compatibility/2006">
                <mc:Choice xmlns:v="urn:schemas-microsoft-com:vml" Requires="v">
                  <p:oleObj spid="_x0000_s17877" name="Equation" r:id="rId5" imgW="533400" imgH="254000" progId="Equation.DSMT4">
                    <p:embed/>
                  </p:oleObj>
                </mc:Choice>
                <mc:Fallback>
                  <p:oleObj name="Equation" r:id="rId5" imgW="533400" imgH="254000" progId="Equation.DSMT4">
                    <p:embed/>
                    <p:pic>
                      <p:nvPicPr>
                        <p:cNvPr id="0" name="图片 178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7" y="1327"/>
                          <a:ext cx="749" cy="367"/>
                        </a:xfrm>
                        <a:prstGeom prst="rect">
                          <a:avLst/>
                        </a:prstGeom>
                        <a:solidFill>
                          <a:schemeClr val="bg1"/>
                        </a:solidFill>
                        <a:ln>
                          <a:noFill/>
                        </a:ln>
                        <a:effectLst/>
                        <a:extLs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8" name="Text Box 10"/>
            <p:cNvSpPr txBox="1">
              <a:spLocks noChangeArrowheads="1"/>
            </p:cNvSpPr>
            <p:nvPr/>
          </p:nvSpPr>
          <p:spPr bwMode="auto">
            <a:xfrm>
              <a:off x="295" y="1381"/>
              <a:ext cx="5080" cy="33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0" dirty="0" smtClean="0">
                  <a:solidFill>
                    <a:srgbClr val="003300"/>
                  </a:solidFill>
                </a:rPr>
                <a:t>      PN</a:t>
              </a:r>
              <a:r>
                <a:rPr lang="zh-CN" altLang="en-US" sz="2800" b="0" dirty="0" smtClean="0">
                  <a:solidFill>
                    <a:srgbClr val="003300"/>
                  </a:solidFill>
                </a:rPr>
                <a:t>结外加</a:t>
              </a:r>
              <a:r>
                <a:rPr lang="zh-CN" altLang="en-US" sz="2800" b="0" dirty="0" smtClean="0">
                  <a:solidFill>
                    <a:srgbClr val="0000FF"/>
                  </a:solidFill>
                </a:rPr>
                <a:t>反向电压</a:t>
              </a:r>
              <a:r>
                <a:rPr lang="zh-CN" altLang="en-US" sz="2800" b="0" dirty="0" smtClean="0">
                  <a:solidFill>
                    <a:srgbClr val="003300"/>
                  </a:solidFill>
                </a:rPr>
                <a:t>，且                   时，</a:t>
              </a:r>
              <a:endParaRPr lang="zh-CN" altLang="en-US" sz="2800" b="0" dirty="0" smtClean="0">
                <a:solidFill>
                  <a:srgbClr val="003300"/>
                </a:solidFill>
              </a:endParaRPr>
            </a:p>
          </p:txBody>
        </p:sp>
        <p:graphicFrame>
          <p:nvGraphicFramePr>
            <p:cNvPr id="7179" name="Object 12"/>
            <p:cNvGraphicFramePr>
              <a:graphicFrameLocks noChangeAspect="1"/>
            </p:cNvGraphicFramePr>
            <p:nvPr/>
          </p:nvGraphicFramePr>
          <p:xfrm>
            <a:off x="4422" y="1366"/>
            <a:ext cx="609" cy="325"/>
          </p:xfrm>
          <a:graphic>
            <a:graphicData uri="http://schemas.openxmlformats.org/presentationml/2006/ole">
              <mc:AlternateContent xmlns:mc="http://schemas.openxmlformats.org/markup-compatibility/2006">
                <mc:Choice xmlns:v="urn:schemas-microsoft-com:vml" Requires="v">
                  <p:oleObj spid="_x0000_s17878" name="Equation" r:id="rId7" imgW="444500" imgH="228600" progId="Equation.DSMT4">
                    <p:embed/>
                  </p:oleObj>
                </mc:Choice>
                <mc:Fallback>
                  <p:oleObj name="Equation" r:id="rId7" imgW="444500" imgH="228600" progId="Equation.DSMT4">
                    <p:embed/>
                    <p:pic>
                      <p:nvPicPr>
                        <p:cNvPr id="0" name="图片 1787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2" y="1366"/>
                          <a:ext cx="609" cy="325"/>
                        </a:xfrm>
                        <a:prstGeom prst="rect">
                          <a:avLst/>
                        </a:prstGeom>
                        <a:solidFill>
                          <a:schemeClr val="bg1"/>
                        </a:solidFill>
                        <a:ln>
                          <a:noFill/>
                        </a:ln>
                        <a:effectLst/>
                        <a:extLs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3325" name="Object 13"/>
          <p:cNvGraphicFramePr/>
          <p:nvPr/>
        </p:nvGraphicFramePr>
        <p:xfrm>
          <a:off x="3995936" y="2999423"/>
          <a:ext cx="4800600" cy="3505200"/>
        </p:xfrm>
        <a:graphic>
          <a:graphicData uri="http://schemas.openxmlformats.org/presentationml/2006/ole">
            <mc:AlternateContent xmlns:mc="http://schemas.openxmlformats.org/markup-compatibility/2006">
              <mc:Choice xmlns:v="urn:schemas-microsoft-com:vml" Requires="v">
                <p:oleObj spid="_x0000_s17879" name="BMP 图象" r:id="rId9" imgW="2638425" imgH="2238375" progId="Paint.Picture">
                  <p:embed/>
                </p:oleObj>
              </mc:Choice>
              <mc:Fallback>
                <p:oleObj name="BMP 图象" r:id="rId9" imgW="2638425" imgH="2238375" progId="Paint.Picture">
                  <p:embed/>
                  <p:pic>
                    <p:nvPicPr>
                      <p:cNvPr id="0" name="图片 1787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5936" y="2999423"/>
                        <a:ext cx="4800600" cy="3505200"/>
                      </a:xfrm>
                      <a:prstGeom prst="rect">
                        <a:avLst/>
                      </a:prstGeom>
                      <a:noFill/>
                      <a:ln w="38100">
                        <a:pattFill prst="pct90">
                          <a:fgClr>
                            <a:schemeClr val="tx1"/>
                          </a:fgClr>
                          <a:bgClr>
                            <a:srgbClr val="FFFFFF"/>
                          </a:bgClr>
                        </a:pattFill>
                        <a:miter lim="800000"/>
                        <a:headEnd/>
                        <a:tailEnd/>
                      </a:ln>
                      <a:effectLst>
                        <a:outerShdw dist="206741" dir="2550627" algn="ctr" rotWithShape="0">
                          <a:srgbClr val="6699FF">
                            <a:alpha val="50000"/>
                          </a:srgbClr>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27" name="Text Box 15"/>
          <p:cNvSpPr txBox="1">
            <a:spLocks noChangeArrowheads="1"/>
          </p:cNvSpPr>
          <p:nvPr/>
        </p:nvSpPr>
        <p:spPr bwMode="auto">
          <a:xfrm>
            <a:off x="324049" y="3044951"/>
            <a:ext cx="3671887" cy="198628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800" b="0" dirty="0" smtClean="0">
                <a:solidFill>
                  <a:srgbClr val="003300"/>
                </a:solidFill>
              </a:rPr>
              <a:t>        </a:t>
            </a:r>
            <a:r>
              <a:rPr lang="zh-CN" altLang="en-US" sz="2800" b="0" dirty="0" smtClean="0">
                <a:solidFill>
                  <a:srgbClr val="003300"/>
                </a:solidFill>
              </a:rPr>
              <a:t>当</a:t>
            </a:r>
            <a:r>
              <a:rPr lang="en-US" altLang="zh-CN" sz="2800" b="0" dirty="0" smtClean="0">
                <a:solidFill>
                  <a:srgbClr val="003300"/>
                </a:solidFill>
              </a:rPr>
              <a:t>PN</a:t>
            </a:r>
            <a:r>
              <a:rPr lang="zh-CN" altLang="en-US" sz="2800" b="0" dirty="0" smtClean="0">
                <a:solidFill>
                  <a:srgbClr val="003300"/>
                </a:solidFill>
              </a:rPr>
              <a:t>结反向电压超过一定数值</a:t>
            </a:r>
            <a:r>
              <a:rPr lang="en-US" altLang="zh-CN" sz="2800" b="0" dirty="0" smtClean="0">
                <a:solidFill>
                  <a:srgbClr val="003300"/>
                </a:solidFill>
              </a:rPr>
              <a:t> </a:t>
            </a:r>
            <a:r>
              <a:rPr lang="en-US" altLang="zh-CN" sz="2800" b="0" i="1" dirty="0" smtClean="0">
                <a:solidFill>
                  <a:srgbClr val="003300"/>
                </a:solidFill>
              </a:rPr>
              <a:t>V</a:t>
            </a:r>
            <a:r>
              <a:rPr lang="en-US" altLang="zh-CN" sz="2800" b="0" baseline="-25000" dirty="0" smtClean="0">
                <a:solidFill>
                  <a:srgbClr val="003300"/>
                </a:solidFill>
              </a:rPr>
              <a:t>BR </a:t>
            </a:r>
            <a:r>
              <a:rPr lang="zh-CN" altLang="en-US" sz="2800" b="0" dirty="0" smtClean="0">
                <a:solidFill>
                  <a:srgbClr val="003300"/>
                </a:solidFill>
              </a:rPr>
              <a:t>后，反向电流会急剧增加，称</a:t>
            </a:r>
            <a:r>
              <a:rPr lang="en-US" altLang="zh-CN" sz="2800" b="0" dirty="0" smtClean="0">
                <a:solidFill>
                  <a:srgbClr val="003300"/>
                </a:solidFill>
              </a:rPr>
              <a:t>PN</a:t>
            </a:r>
            <a:r>
              <a:rPr lang="zh-CN" altLang="en-US" sz="2800" b="0" dirty="0" smtClean="0">
                <a:solidFill>
                  <a:srgbClr val="003300"/>
                </a:solidFill>
              </a:rPr>
              <a:t>结</a:t>
            </a:r>
            <a:r>
              <a:rPr lang="zh-CN" altLang="en-US" sz="2800" dirty="0" smtClean="0">
                <a:solidFill>
                  <a:srgbClr val="A50021"/>
                </a:solidFill>
              </a:rPr>
              <a:t>反向击穿</a:t>
            </a:r>
            <a:r>
              <a:rPr lang="zh-CN" altLang="en-US" sz="2800" b="0" dirty="0" smtClean="0">
                <a:solidFill>
                  <a:srgbClr val="003300"/>
                </a:solidFill>
                <a:sym typeface="+mn-ea"/>
              </a:rPr>
              <a:t>。</a:t>
            </a:r>
            <a:endParaRPr lang="zh-CN" altLang="en-US" sz="2800" dirty="0" smtClean="0">
              <a:solidFill>
                <a:srgbClr val="A50021"/>
              </a:solidFill>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graphicFrame>
        <p:nvGraphicFramePr>
          <p:cNvPr id="7199" name="Object 3103"/>
          <p:cNvGraphicFramePr>
            <a:graphicFrameLocks noChangeAspect="1"/>
          </p:cNvGraphicFramePr>
          <p:nvPr/>
        </p:nvGraphicFramePr>
        <p:xfrm>
          <a:off x="2987675" y="693776"/>
          <a:ext cx="2781300" cy="624840"/>
        </p:xfrm>
        <a:graphic>
          <a:graphicData uri="http://schemas.openxmlformats.org/presentationml/2006/ole">
            <mc:AlternateContent xmlns:mc="http://schemas.openxmlformats.org/markup-compatibility/2006">
              <mc:Choice xmlns:v="urn:schemas-microsoft-com:vml" Requires="v">
                <p:oleObj spid="_x0000_s17130" name="Equation" r:id="rId11" imgW="862965" imgH="241300" progId="Equation.DSMT4">
                  <p:embed/>
                </p:oleObj>
              </mc:Choice>
              <mc:Fallback>
                <p:oleObj name="Equation" r:id="rId11" imgW="862965" imgH="241300" progId="Equation.DSMT4">
                  <p:embed/>
                  <p:pic>
                    <p:nvPicPr>
                      <p:cNvPr id="0" name="图片 17129"/>
                      <p:cNvPicPr>
                        <a:picLocks noChangeAspect="1" noChangeArrowheads="1"/>
                      </p:cNvPicPr>
                      <p:nvPr/>
                    </p:nvPicPr>
                    <p:blipFill>
                      <a:blip r:embed="rId12"/>
                      <a:srcRect/>
                      <a:stretch>
                        <a:fillRect/>
                      </a:stretch>
                    </p:blipFill>
                    <p:spPr bwMode="auto">
                      <a:xfrm>
                        <a:off x="2987675" y="693776"/>
                        <a:ext cx="2781300" cy="624840"/>
                      </a:xfrm>
                      <a:prstGeom prst="rect">
                        <a:avLst/>
                      </a:prstGeom>
                      <a:solidFill>
                        <a:schemeClr val="bg1"/>
                      </a:solidFill>
                      <a:ln>
                        <a:solidFill>
                          <a:srgbClr val="FF0000"/>
                        </a:solidFill>
                      </a:ln>
                      <a:effectLst/>
                      <a:extLs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30"/>
                                        </p:tgtEl>
                                        <p:attrNameLst>
                                          <p:attrName>style.visibility</p:attrName>
                                        </p:attrNameLst>
                                      </p:cBhvr>
                                      <p:to>
                                        <p:strVal val="visible"/>
                                      </p:to>
                                    </p:set>
                                    <p:animEffect transition="in" filter="blinds(horizontal)">
                                      <p:cBhvr>
                                        <p:cTn id="7" dur="500"/>
                                        <p:tgtEl>
                                          <p:spTgt spid="133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327"/>
                                        </p:tgtEl>
                                        <p:attrNameLst>
                                          <p:attrName>style.visibility</p:attrName>
                                        </p:attrNameLst>
                                      </p:cBhvr>
                                      <p:to>
                                        <p:strVal val="visible"/>
                                      </p:to>
                                    </p:set>
                                    <p:animEffect transition="in" filter="blinds(horizontal)">
                                      <p:cBhvr>
                                        <p:cTn id="12" dur="500"/>
                                        <p:tgtEl>
                                          <p:spTgt spid="133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316"/>
                                        </p:tgtEl>
                                        <p:attrNameLst>
                                          <p:attrName>style.visibility</p:attrName>
                                        </p:attrNameLst>
                                      </p:cBhvr>
                                      <p:to>
                                        <p:strVal val="visible"/>
                                      </p:to>
                                    </p:set>
                                    <p:animEffect transition="in" filter="blinds(horizontal)">
                                      <p:cBhvr>
                                        <p:cTn id="17" dur="500"/>
                                        <p:tgtEl>
                                          <p:spTgt spid="13316"/>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13325"/>
                                        </p:tgtEl>
                                        <p:attrNameLst>
                                          <p:attrName>style.visibility</p:attrName>
                                        </p:attrNameLst>
                                      </p:cBhvr>
                                      <p:to>
                                        <p:strVal val="visible"/>
                                      </p:to>
                                    </p:set>
                                    <p:animEffect transition="in" filter="wipe(up)">
                                      <p:cBhvr>
                                        <p:cTn id="21" dur="500"/>
                                        <p:tgtEl>
                                          <p:spTgt spid="13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ldLvl="0" animBg="1"/>
      <p:bldP spid="13327"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4"/>
          <p:cNvGraphicFramePr/>
          <p:nvPr/>
        </p:nvGraphicFramePr>
        <p:xfrm>
          <a:off x="4580890" y="3048000"/>
          <a:ext cx="4419600" cy="3276600"/>
        </p:xfrm>
        <a:graphic>
          <a:graphicData uri="http://schemas.openxmlformats.org/presentationml/2006/ole">
            <mc:AlternateContent xmlns:mc="http://schemas.openxmlformats.org/markup-compatibility/2006">
              <mc:Choice xmlns:v="urn:schemas-microsoft-com:vml" Requires="v">
                <p:oleObj spid="_x0000_s18527" name="BMP 图象" r:id="rId1" imgW="2638425" imgH="2238375" progId="Paint.Picture">
                  <p:embed/>
                </p:oleObj>
              </mc:Choice>
              <mc:Fallback>
                <p:oleObj name="BMP 图象" r:id="rId1" imgW="2638425" imgH="2238375" progId="Paint.Picture">
                  <p:embed/>
                  <p:pic>
                    <p:nvPicPr>
                      <p:cNvPr id="0" name="图片 185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0890" y="3048000"/>
                        <a:ext cx="4419600" cy="3276600"/>
                      </a:xfrm>
                      <a:prstGeom prst="rect">
                        <a:avLst/>
                      </a:prstGeom>
                      <a:noFill/>
                      <a:ln w="38100">
                        <a:pattFill prst="pct90">
                          <a:fgClr>
                            <a:schemeClr val="tx1"/>
                          </a:fgClr>
                          <a:bgClr>
                            <a:srgbClr val="FFFFFF"/>
                          </a:bgClr>
                        </a:pattFill>
                        <a:miter lim="800000"/>
                        <a:headEnd/>
                        <a:tailEnd/>
                      </a:ln>
                      <a:effectLst>
                        <a:outerShdw dist="206741" dir="2550627" algn="ctr" rotWithShape="0">
                          <a:srgbClr val="6699FF">
                            <a:alpha val="50000"/>
                          </a:srgbClr>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2" name="Text Box 6"/>
          <p:cNvSpPr txBox="1">
            <a:spLocks noChangeArrowheads="1"/>
          </p:cNvSpPr>
          <p:nvPr/>
        </p:nvSpPr>
        <p:spPr bwMode="auto">
          <a:xfrm>
            <a:off x="251520" y="1373926"/>
            <a:ext cx="8567737"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smtClean="0">
                <a:solidFill>
                  <a:srgbClr val="0000FF"/>
                </a:solidFill>
              </a:rPr>
              <a:t>齐纳击穿</a:t>
            </a:r>
            <a:r>
              <a:rPr lang="zh-CN" altLang="en-US" b="0" dirty="0" smtClean="0">
                <a:solidFill>
                  <a:srgbClr val="003300"/>
                </a:solidFill>
              </a:rPr>
              <a:t>：</a:t>
            </a:r>
            <a:r>
              <a:rPr lang="zh-CN" altLang="en-US" b="0" dirty="0" smtClean="0">
                <a:solidFill>
                  <a:srgbClr val="C00000"/>
                </a:solidFill>
              </a:rPr>
              <a:t>高掺杂</a:t>
            </a:r>
            <a:r>
              <a:rPr lang="zh-CN" altLang="en-US" b="0" dirty="0" smtClean="0">
                <a:solidFill>
                  <a:srgbClr val="003300"/>
                </a:solidFill>
              </a:rPr>
              <a:t>情况下，耗尽层很窄，不大的反向电压就可在耗尽层形成很强的电场而直接破坏共价键，使价电子脱离共价键束缚，产生电子</a:t>
            </a:r>
            <a:r>
              <a:rPr lang="en-US" altLang="zh-CN" b="0" dirty="0" smtClean="0">
                <a:solidFill>
                  <a:srgbClr val="003300"/>
                </a:solidFill>
              </a:rPr>
              <a:t>—</a:t>
            </a:r>
            <a:r>
              <a:rPr lang="zh-CN" altLang="en-US" b="0" dirty="0" smtClean="0">
                <a:solidFill>
                  <a:srgbClr val="003300"/>
                </a:solidFill>
              </a:rPr>
              <a:t>空穴对，致使电流急剧增大。</a:t>
            </a:r>
            <a:endParaRPr lang="zh-CN" altLang="en-US" b="0" dirty="0" smtClean="0">
              <a:solidFill>
                <a:srgbClr val="003300"/>
              </a:solidFill>
            </a:endParaRPr>
          </a:p>
        </p:txBody>
      </p:sp>
      <p:sp>
        <p:nvSpPr>
          <p:cNvPr id="14343" name="Text Box 7"/>
          <p:cNvSpPr txBox="1">
            <a:spLocks noChangeArrowheads="1"/>
          </p:cNvSpPr>
          <p:nvPr/>
        </p:nvSpPr>
        <p:spPr bwMode="auto">
          <a:xfrm>
            <a:off x="251520" y="2732265"/>
            <a:ext cx="4332287" cy="3415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smtClean="0">
                <a:solidFill>
                  <a:srgbClr val="0000FF"/>
                </a:solidFill>
              </a:rPr>
              <a:t>雪崩击穿</a:t>
            </a:r>
            <a:r>
              <a:rPr lang="zh-CN" altLang="en-US" b="0" dirty="0" smtClean="0">
                <a:solidFill>
                  <a:srgbClr val="003300"/>
                </a:solidFill>
              </a:rPr>
              <a:t>：</a:t>
            </a:r>
            <a:r>
              <a:rPr lang="zh-CN" altLang="en-US" b="0" dirty="0" smtClean="0">
                <a:solidFill>
                  <a:srgbClr val="C00000"/>
                </a:solidFill>
              </a:rPr>
              <a:t>低掺杂</a:t>
            </a:r>
            <a:r>
              <a:rPr lang="zh-CN" altLang="en-US" b="0" dirty="0" smtClean="0">
                <a:solidFill>
                  <a:srgbClr val="003300"/>
                </a:solidFill>
              </a:rPr>
              <a:t>时，耗尽层宽，反向电压增加到较大数值时，耗尽层的电场使少子加快漂移速度，与共价键中的价电子相碰撞，把价电子撞出共价键，产生电</a:t>
            </a:r>
            <a:r>
              <a:rPr lang="en-US" altLang="zh-CN" b="0" dirty="0" smtClean="0">
                <a:solidFill>
                  <a:srgbClr val="003300"/>
                </a:solidFill>
              </a:rPr>
              <a:t>—</a:t>
            </a:r>
            <a:r>
              <a:rPr lang="zh-CN" altLang="en-US" b="0" dirty="0" smtClean="0">
                <a:solidFill>
                  <a:srgbClr val="003300"/>
                </a:solidFill>
              </a:rPr>
              <a:t>空穴对。新产生的电子空穴对加速后又撞出其它的价电子，载流子雪崩式地倍增，致使电流急剧增加。</a:t>
            </a:r>
            <a:endParaRPr lang="zh-CN" altLang="en-US" b="0" dirty="0" smtClean="0">
              <a:solidFill>
                <a:srgbClr val="003300"/>
              </a:solidFill>
            </a:endParaRPr>
          </a:p>
        </p:txBody>
      </p:sp>
      <p:sp>
        <p:nvSpPr>
          <p:cNvPr id="8198" name="Rectangle 9"/>
          <p:cNvSpPr>
            <a:spLocks noChangeArrowheads="1"/>
          </p:cNvSpPr>
          <p:nvPr/>
        </p:nvSpPr>
        <p:spPr bwMode="auto">
          <a:xfrm>
            <a:off x="179512" y="692696"/>
            <a:ext cx="4248150" cy="523220"/>
          </a:xfrm>
          <a:prstGeom prst="rect">
            <a:avLst/>
          </a:prstGeom>
          <a:noFill/>
          <a:ln w="9525">
            <a:noFill/>
          </a:ln>
        </p:spPr>
        <p:txBody>
          <a:bodyPr>
            <a:spAutoFit/>
          </a:bodyPr>
          <a:lstStyle/>
          <a:p>
            <a:r>
              <a:rPr lang="en-US" altLang="zh-CN" sz="2800" b="1" dirty="0">
                <a:solidFill>
                  <a:srgbClr val="FF0000"/>
                </a:solidFill>
              </a:rPr>
              <a:t>PN</a:t>
            </a:r>
            <a:r>
              <a:rPr lang="zh-CN" altLang="en-US" sz="2800" b="1" dirty="0">
                <a:solidFill>
                  <a:srgbClr val="FF0000"/>
                </a:solidFill>
              </a:rPr>
              <a:t>结的反向击穿</a:t>
            </a:r>
            <a:endParaRPr lang="zh-CN" altLang="en-US" sz="2800" b="1" dirty="0">
              <a:solidFill>
                <a:srgbClr val="FF00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3074"/>
          <p:cNvSpPr txBox="1">
            <a:spLocks noChangeArrowheads="1"/>
          </p:cNvSpPr>
          <p:nvPr/>
        </p:nvSpPr>
        <p:spPr bwMode="auto">
          <a:xfrm>
            <a:off x="107315" y="908685"/>
            <a:ext cx="5934075" cy="583565"/>
          </a:xfrm>
          <a:prstGeom prst="rect">
            <a:avLst/>
          </a:prstGeom>
          <a:noFill/>
          <a:ln w="9525">
            <a:noFill/>
          </a:ln>
        </p:spPr>
        <p:txBody>
          <a:bodyPr wrap="square">
            <a:spAutoFit/>
          </a:bodyPr>
          <a:lstStyle>
            <a:defPPr>
              <a:defRPr lang="zh-CN"/>
            </a:defPPr>
            <a:lvl1pPr>
              <a:defRPr sz="2800" b="1">
                <a:solidFill>
                  <a:srgbClr val="FF0000"/>
                </a:solidFill>
              </a:defRPr>
            </a:lvl1pPr>
          </a:lstStyle>
          <a:p>
            <a:r>
              <a:rPr lang="en-US" altLang="zh-CN" sz="3200" dirty="0" smtClean="0"/>
              <a:t>1.2.4  </a:t>
            </a:r>
            <a:r>
              <a:rPr lang="en-US" altLang="zh-CN" sz="3200" dirty="0"/>
              <a:t>PN</a:t>
            </a:r>
            <a:r>
              <a:rPr lang="zh-CN" altLang="en-US" sz="3200" b="0" dirty="0">
                <a:latin typeface="黑体" panose="02010609060101010101" pitchFamily="49" charset="-122"/>
                <a:ea typeface="黑体" panose="02010609060101010101" pitchFamily="49" charset="-122"/>
              </a:rPr>
              <a:t>结的电容效应</a:t>
            </a:r>
            <a:endParaRPr lang="zh-CN" altLang="en-US" sz="3200" b="0" dirty="0">
              <a:latin typeface="黑体" panose="02010609060101010101" pitchFamily="49" charset="-122"/>
              <a:ea typeface="黑体" panose="02010609060101010101" pitchFamily="49" charset="-122"/>
            </a:endParaRPr>
          </a:p>
        </p:txBody>
      </p:sp>
      <p:sp>
        <p:nvSpPr>
          <p:cNvPr id="5123" name="Text Box 3084"/>
          <p:cNvSpPr txBox="1">
            <a:spLocks noChangeArrowheads="1"/>
          </p:cNvSpPr>
          <p:nvPr/>
        </p:nvSpPr>
        <p:spPr bwMode="auto">
          <a:xfrm>
            <a:off x="611560" y="2077807"/>
            <a:ext cx="8064896" cy="1124585"/>
          </a:xfrm>
          <a:prstGeom prst="rect">
            <a:avLst/>
          </a:prstGeom>
          <a:noFill/>
          <a:ln w="28575">
            <a:pattFill prst="horzBrick">
              <a:fgClr>
                <a:srgbClr val="336600"/>
              </a:fgClr>
              <a:bgClr>
                <a:srgbClr val="CCFFCC"/>
              </a:bgClr>
            </a:pattFill>
            <a:miter lim="800000"/>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sz="2800" b="0" dirty="0" smtClean="0">
                <a:solidFill>
                  <a:srgbClr val="003300"/>
                </a:solidFill>
              </a:rPr>
              <a:t>          PN</a:t>
            </a:r>
            <a:r>
              <a:rPr lang="zh-CN" altLang="en-US" sz="2800" b="0" dirty="0" smtClean="0">
                <a:solidFill>
                  <a:srgbClr val="003300"/>
                </a:solidFill>
              </a:rPr>
              <a:t>结具有电容效应，由</a:t>
            </a:r>
            <a:r>
              <a:rPr lang="zh-CN" altLang="en-US" sz="2800" b="0" dirty="0" smtClean="0">
                <a:solidFill>
                  <a:srgbClr val="0000FF"/>
                </a:solidFill>
              </a:rPr>
              <a:t>势垒电容</a:t>
            </a:r>
            <a:r>
              <a:rPr lang="en-US" altLang="zh-CN" sz="2800" b="0" i="1" dirty="0" smtClean="0">
                <a:solidFill>
                  <a:srgbClr val="0000FF"/>
                </a:solidFill>
              </a:rPr>
              <a:t>C</a:t>
            </a:r>
            <a:r>
              <a:rPr lang="en-US" altLang="zh-CN" sz="2800" b="0" baseline="-25000" dirty="0" smtClean="0">
                <a:solidFill>
                  <a:srgbClr val="0000FF"/>
                </a:solidFill>
              </a:rPr>
              <a:t>B</a:t>
            </a:r>
            <a:r>
              <a:rPr lang="en-US" altLang="zh-CN" sz="2800" b="0" baseline="-25000" dirty="0" smtClean="0">
                <a:solidFill>
                  <a:srgbClr val="FF6600"/>
                </a:solidFill>
              </a:rPr>
              <a:t> </a:t>
            </a:r>
            <a:r>
              <a:rPr lang="zh-CN" altLang="en-US" sz="2800" b="0" dirty="0" smtClean="0">
                <a:solidFill>
                  <a:schemeClr val="tx1"/>
                </a:solidFill>
              </a:rPr>
              <a:t>和</a:t>
            </a:r>
            <a:r>
              <a:rPr lang="zh-CN" altLang="en-US" sz="2800" b="0" dirty="0" smtClean="0">
                <a:solidFill>
                  <a:srgbClr val="0000FF"/>
                </a:solidFill>
              </a:rPr>
              <a:t>扩散电容</a:t>
            </a:r>
            <a:r>
              <a:rPr lang="en-US" altLang="zh-CN" sz="2800" b="0" i="1" dirty="0" smtClean="0">
                <a:solidFill>
                  <a:srgbClr val="0000FF"/>
                </a:solidFill>
              </a:rPr>
              <a:t>C</a:t>
            </a:r>
            <a:r>
              <a:rPr lang="en-US" altLang="zh-CN" sz="2800" b="0" baseline="-25000" dirty="0" smtClean="0">
                <a:solidFill>
                  <a:srgbClr val="0000FF"/>
                </a:solidFill>
              </a:rPr>
              <a:t>D</a:t>
            </a:r>
            <a:r>
              <a:rPr lang="en-US" altLang="zh-CN" sz="2800" b="0" dirty="0" smtClean="0">
                <a:solidFill>
                  <a:schemeClr val="tx1"/>
                </a:solidFill>
              </a:rPr>
              <a:t> </a:t>
            </a:r>
            <a:r>
              <a:rPr lang="zh-CN" altLang="en-US" sz="2800" b="0" dirty="0" smtClean="0">
                <a:solidFill>
                  <a:schemeClr val="tx1"/>
                </a:solidFill>
              </a:rPr>
              <a:t>组成。</a:t>
            </a:r>
            <a:endParaRPr lang="zh-CN" altLang="en-US" sz="2800" b="0" dirty="0" smtClean="0">
              <a:solidFill>
                <a:schemeClr val="tx1"/>
              </a:solidFill>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graphicFrame>
        <p:nvGraphicFramePr>
          <p:cNvPr id="13317" name="对象 13316"/>
          <p:cNvGraphicFramePr/>
          <p:nvPr>
            <p:custDataLst>
              <p:tags r:id="rId1"/>
            </p:custDataLst>
          </p:nvPr>
        </p:nvGraphicFramePr>
        <p:xfrm>
          <a:off x="2123758" y="3429000"/>
          <a:ext cx="5029200" cy="2501900"/>
        </p:xfrm>
        <a:graphic>
          <a:graphicData uri="http://schemas.openxmlformats.org/presentationml/2006/ole">
            <mc:AlternateContent xmlns:mc="http://schemas.openxmlformats.org/markup-compatibility/2006">
              <mc:Choice xmlns:v="urn:schemas-microsoft-com:vml" Requires="v">
                <p:oleObj spid="_x0000_s3079" name="" r:id="rId2" imgW="12963525" imgH="6715125" progId="MSPhotoEd.3">
                  <p:embed/>
                </p:oleObj>
              </mc:Choice>
              <mc:Fallback>
                <p:oleObj name="" r:id="rId2" imgW="12963525" imgH="6715125" progId="MSPhotoEd.3">
                  <p:embed/>
                  <p:pic>
                    <p:nvPicPr>
                      <p:cNvPr id="0" name="图片 3078"/>
                      <p:cNvPicPr/>
                      <p:nvPr/>
                    </p:nvPicPr>
                    <p:blipFill>
                      <a:blip r:embed="rId3">
                        <a:clrChange>
                          <a:clrFrom>
                            <a:srgbClr val="FFFFFF"/>
                          </a:clrFrom>
                          <a:clrTo>
                            <a:srgbClr val="FFFFFF">
                              <a:alpha val="0"/>
                            </a:srgbClr>
                          </a:clrTo>
                        </a:clrChange>
                      </a:blip>
                      <a:srcRect l="-2040" r="-2040"/>
                      <a:stretch>
                        <a:fillRect/>
                      </a:stretch>
                    </p:blipFill>
                    <p:spPr>
                      <a:xfrm>
                        <a:off x="2123758" y="3429000"/>
                        <a:ext cx="5029200" cy="2501900"/>
                      </a:xfrm>
                      <a:prstGeom prst="rect">
                        <a:avLst/>
                      </a:prstGeom>
                      <a:solidFill>
                        <a:schemeClr val="bg1"/>
                      </a:solid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684530" y="720090"/>
            <a:ext cx="4079240" cy="521970"/>
          </a:xfrm>
          <a:prstGeom prst="rect">
            <a:avLst/>
          </a:prstGeom>
          <a:noFill/>
          <a:ln w="9525">
            <a:noFill/>
          </a:ln>
        </p:spPr>
        <p:txBody>
          <a:bodyPr wrap="square">
            <a:spAutoFit/>
          </a:bodyPr>
          <a:lstStyle>
            <a:defPPr>
              <a:defRPr lang="zh-CN"/>
            </a:defPPr>
            <a:lvl1pPr>
              <a:defRPr sz="2800" b="1">
                <a:solidFill>
                  <a:srgbClr val="FF0000"/>
                </a:solidFill>
              </a:defRPr>
            </a:lvl1pPr>
          </a:lstStyle>
          <a:p>
            <a:r>
              <a:rPr lang="zh-CN" altLang="en-US" b="0" dirty="0">
                <a:solidFill>
                  <a:srgbClr val="0000FF"/>
                </a:solidFill>
                <a:latin typeface="黑体" panose="02010609060101010101" pitchFamily="49" charset="-122"/>
                <a:ea typeface="黑体" panose="02010609060101010101" pitchFamily="49" charset="-122"/>
              </a:rPr>
              <a:t> (1)  势垒电容</a:t>
            </a:r>
            <a:r>
              <a:rPr lang="en-US" altLang="zh-CN" b="0" dirty="0">
                <a:solidFill>
                  <a:srgbClr val="0000FF"/>
                </a:solidFill>
                <a:latin typeface="黑体" panose="02010609060101010101" pitchFamily="49" charset="-122"/>
                <a:ea typeface="黑体" panose="02010609060101010101" pitchFamily="49" charset="-122"/>
              </a:rPr>
              <a:t> </a:t>
            </a:r>
            <a:r>
              <a:rPr lang="en-US" altLang="zh-CN" i="1" dirty="0"/>
              <a:t>C</a:t>
            </a:r>
            <a:r>
              <a:rPr lang="en-US" altLang="zh-CN" baseline="-25000" dirty="0"/>
              <a:t>B</a:t>
            </a:r>
            <a:endParaRPr lang="en-US" altLang="zh-CN" baseline="-25000" dirty="0"/>
          </a:p>
        </p:txBody>
      </p:sp>
      <p:sp>
        <p:nvSpPr>
          <p:cNvPr id="10244" name="Text Box 4"/>
          <p:cNvSpPr txBox="1">
            <a:spLocks noChangeArrowheads="1"/>
          </p:cNvSpPr>
          <p:nvPr/>
        </p:nvSpPr>
        <p:spPr bwMode="auto">
          <a:xfrm>
            <a:off x="467544" y="1320205"/>
            <a:ext cx="8304213" cy="1814830"/>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a:r>
              <a:rPr lang="en-US" altLang="zh-CN" sz="2800" b="0" dirty="0" smtClean="0">
                <a:solidFill>
                  <a:srgbClr val="003300"/>
                </a:solidFill>
              </a:rPr>
              <a:t>         PN</a:t>
            </a:r>
            <a:r>
              <a:rPr lang="zh-CN" altLang="en-US" sz="2800" b="0" dirty="0" smtClean="0">
                <a:solidFill>
                  <a:srgbClr val="003300"/>
                </a:solidFill>
              </a:rPr>
              <a:t>结外加电压变化时，空间电荷区中的</a:t>
            </a:r>
            <a:r>
              <a:rPr lang="zh-CN" altLang="en-US" sz="2800" dirty="0" smtClean="0">
                <a:solidFill>
                  <a:srgbClr val="FF0000"/>
                </a:solidFill>
              </a:rPr>
              <a:t>正负离子电量</a:t>
            </a:r>
            <a:r>
              <a:rPr lang="zh-CN" altLang="en-US" sz="2800" b="0" dirty="0" smtClean="0">
                <a:solidFill>
                  <a:srgbClr val="003300"/>
                </a:solidFill>
              </a:rPr>
              <a:t>也随之变化，犹如电容的充放电，这种电量随电压的变化而变化，正是电容效应，称为势垒电容。</a:t>
            </a:r>
            <a:endParaRPr lang="zh-CN" altLang="en-US" sz="2800" b="0" dirty="0" smtClean="0">
              <a:solidFill>
                <a:srgbClr val="003300"/>
              </a:solidFill>
            </a:endParaRPr>
          </a:p>
        </p:txBody>
      </p:sp>
      <p:sp>
        <p:nvSpPr>
          <p:cNvPr id="10245" name="Text Box 5"/>
          <p:cNvSpPr txBox="1">
            <a:spLocks noChangeArrowheads="1"/>
          </p:cNvSpPr>
          <p:nvPr/>
        </p:nvSpPr>
        <p:spPr bwMode="auto">
          <a:xfrm>
            <a:off x="3481483" y="6190622"/>
            <a:ext cx="2416046" cy="461665"/>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r>
              <a:rPr lang="en-US" altLang="zh-CN" b="0" dirty="0" smtClean="0">
                <a:solidFill>
                  <a:srgbClr val="FF0066"/>
                </a:solidFill>
              </a:rPr>
              <a:t> </a:t>
            </a:r>
            <a:r>
              <a:rPr lang="zh-CN" altLang="en-US" b="0" dirty="0" smtClean="0">
                <a:solidFill>
                  <a:srgbClr val="FF0066"/>
                </a:solidFill>
              </a:rPr>
              <a:t>势垒电容示意图</a:t>
            </a:r>
            <a:endParaRPr lang="zh-CN" altLang="en-US" sz="2000" b="0" dirty="0" smtClean="0">
              <a:solidFill>
                <a:srgbClr val="003300"/>
              </a:solidFill>
            </a:endParaRPr>
          </a:p>
        </p:txBody>
      </p:sp>
      <p:graphicFrame>
        <p:nvGraphicFramePr>
          <p:cNvPr id="10248" name="Object 8"/>
          <p:cNvGraphicFramePr>
            <a:graphicFrameLocks noChangeAspect="1"/>
          </p:cNvGraphicFramePr>
          <p:nvPr/>
        </p:nvGraphicFramePr>
        <p:xfrm>
          <a:off x="5105400" y="3352800"/>
          <a:ext cx="3581400" cy="2667000"/>
        </p:xfrm>
        <a:graphic>
          <a:graphicData uri="http://schemas.openxmlformats.org/presentationml/2006/ole">
            <mc:AlternateContent xmlns:mc="http://schemas.openxmlformats.org/markup-compatibility/2006">
              <mc:Choice xmlns:v="urn:schemas-microsoft-com:vml" Requires="v">
                <p:oleObj spid="_x0000_s19644" name="BMP 图象" r:id="rId1" imgW="2045335" imgH="1471295" progId="Paint.Picture">
                  <p:embed/>
                </p:oleObj>
              </mc:Choice>
              <mc:Fallback>
                <p:oleObj name="BMP 图象" r:id="rId1" imgW="2045335" imgH="1471295" progId="Paint.Picture">
                  <p:embed/>
                  <p:pic>
                    <p:nvPicPr>
                      <p:cNvPr id="0" name="图片 196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3352800"/>
                        <a:ext cx="3581400" cy="2667000"/>
                      </a:xfrm>
                      <a:prstGeom prst="rect">
                        <a:avLst/>
                      </a:prstGeom>
                      <a:solidFill>
                        <a:srgbClr val="0000FF"/>
                      </a:solidFill>
                      <a:ln w="76200">
                        <a:pattFill prst="pct90">
                          <a:fgClr>
                            <a:srgbClr val="3333FF"/>
                          </a:fgClr>
                          <a:bgClr>
                            <a:srgbClr val="FFFFFF"/>
                          </a:bgClr>
                        </a:pattFill>
                        <a:miter lim="800000"/>
                        <a:headEnd/>
                        <a:tailEnd/>
                      </a:ln>
                    </p:spPr>
                  </p:pic>
                </p:oleObj>
              </mc:Fallback>
            </mc:AlternateContent>
          </a:graphicData>
        </a:graphic>
      </p:graphicFrame>
      <p:graphicFrame>
        <p:nvGraphicFramePr>
          <p:cNvPr id="6150" name="Object 17"/>
          <p:cNvGraphicFramePr>
            <a:graphicFrameLocks noChangeAspect="1"/>
          </p:cNvGraphicFramePr>
          <p:nvPr/>
        </p:nvGraphicFramePr>
        <p:xfrm>
          <a:off x="571500" y="3276600"/>
          <a:ext cx="4533900" cy="2819400"/>
        </p:xfrm>
        <a:graphic>
          <a:graphicData uri="http://schemas.openxmlformats.org/presentationml/2006/ole">
            <mc:AlternateContent xmlns:mc="http://schemas.openxmlformats.org/markup-compatibility/2006">
              <mc:Choice xmlns:v="urn:schemas-microsoft-com:vml" Requires="v">
                <p:oleObj spid="_x0000_s19645" name="BMP 图象" r:id="rId3" imgW="4514215" imgH="3025140" progId="Paint.Picture">
                  <p:embed/>
                </p:oleObj>
              </mc:Choice>
              <mc:Fallback>
                <p:oleObj name="BMP 图象" r:id="rId3" imgW="4514215" imgH="3025140" progId="Paint.Picture">
                  <p:embed/>
                  <p:pic>
                    <p:nvPicPr>
                      <p:cNvPr id="0" name="图片 196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3276600"/>
                        <a:ext cx="4533900" cy="2819400"/>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3"/>
          <p:cNvSpPr txBox="1">
            <a:spLocks noChangeArrowheads="1"/>
          </p:cNvSpPr>
          <p:nvPr/>
        </p:nvSpPr>
        <p:spPr bwMode="auto">
          <a:xfrm>
            <a:off x="321310" y="1334135"/>
            <a:ext cx="4112895" cy="526224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nSpc>
                <a:spcPct val="100000"/>
              </a:lnSpc>
            </a:pPr>
            <a:r>
              <a:rPr lang="en-US" altLang="zh-CN" sz="2800" b="0" dirty="0" smtClean="0">
                <a:solidFill>
                  <a:srgbClr val="000000"/>
                </a:solidFill>
              </a:rPr>
              <a:t>        PN</a:t>
            </a:r>
            <a:r>
              <a:rPr lang="zh-CN" altLang="en-US" sz="2800" b="0" dirty="0" smtClean="0">
                <a:solidFill>
                  <a:srgbClr val="000000"/>
                </a:solidFill>
              </a:rPr>
              <a:t>结正偏时，由</a:t>
            </a:r>
            <a:r>
              <a:rPr lang="en-US" altLang="zh-CN" sz="2800" b="0" dirty="0" smtClean="0">
                <a:solidFill>
                  <a:srgbClr val="000000"/>
                </a:solidFill>
              </a:rPr>
              <a:t> N </a:t>
            </a:r>
            <a:r>
              <a:rPr lang="zh-CN" altLang="en-US" sz="2800" b="0" dirty="0" smtClean="0">
                <a:solidFill>
                  <a:srgbClr val="000000"/>
                </a:solidFill>
              </a:rPr>
              <a:t>区扩散到</a:t>
            </a:r>
            <a:r>
              <a:rPr lang="en-US" altLang="zh-CN" sz="2800" b="0" dirty="0" smtClean="0">
                <a:solidFill>
                  <a:srgbClr val="000000"/>
                </a:solidFill>
              </a:rPr>
              <a:t> P </a:t>
            </a:r>
            <a:r>
              <a:rPr lang="zh-CN" altLang="en-US" sz="2800" b="0" dirty="0" smtClean="0">
                <a:solidFill>
                  <a:srgbClr val="000000"/>
                </a:solidFill>
              </a:rPr>
              <a:t>区的</a:t>
            </a:r>
            <a:r>
              <a:rPr lang="zh-CN" altLang="en-US" sz="2800" dirty="0" smtClean="0">
                <a:solidFill>
                  <a:srgbClr val="FF0000"/>
                </a:solidFill>
              </a:rPr>
              <a:t>电子（非平衡少子）</a:t>
            </a:r>
            <a:r>
              <a:rPr lang="zh-CN" altLang="en-US" sz="2800" b="0" dirty="0" smtClean="0">
                <a:solidFill>
                  <a:srgbClr val="000000"/>
                </a:solidFill>
              </a:rPr>
              <a:t>，与外电源提供的空穴相复合，形成正向电流。刚扩散过来的电子就堆积在 </a:t>
            </a:r>
            <a:r>
              <a:rPr lang="en-US" altLang="zh-CN" sz="2800" b="0" dirty="0" smtClean="0">
                <a:solidFill>
                  <a:srgbClr val="000000"/>
                </a:solidFill>
              </a:rPr>
              <a:t>P </a:t>
            </a:r>
            <a:r>
              <a:rPr lang="zh-CN" altLang="en-US" sz="2800" b="0" dirty="0" smtClean="0">
                <a:solidFill>
                  <a:srgbClr val="000000"/>
                </a:solidFill>
              </a:rPr>
              <a:t>区内紧靠</a:t>
            </a:r>
            <a:r>
              <a:rPr lang="en-US" altLang="zh-CN" sz="2800" b="0" dirty="0" smtClean="0">
                <a:solidFill>
                  <a:srgbClr val="000000"/>
                </a:solidFill>
              </a:rPr>
              <a:t> PN </a:t>
            </a:r>
            <a:r>
              <a:rPr lang="zh-CN" altLang="en-US" sz="2800" b="0" dirty="0" smtClean="0">
                <a:solidFill>
                  <a:srgbClr val="000000"/>
                </a:solidFill>
              </a:rPr>
              <a:t>结的附近，形成一定的</a:t>
            </a:r>
            <a:r>
              <a:rPr lang="zh-CN" altLang="en-US" sz="2800" dirty="0" smtClean="0">
                <a:solidFill>
                  <a:srgbClr val="000000"/>
                </a:solidFill>
              </a:rPr>
              <a:t>非平衡少子浓度梯度</a:t>
            </a:r>
            <a:r>
              <a:rPr lang="zh-CN" altLang="en-US" sz="2800" b="0" dirty="0" smtClean="0">
                <a:solidFill>
                  <a:srgbClr val="000000"/>
                </a:solidFill>
              </a:rPr>
              <a:t>分布曲线</a:t>
            </a:r>
            <a:r>
              <a:rPr lang="zh-CN" altLang="en-US" sz="2800" b="0" dirty="0">
                <a:solidFill>
                  <a:srgbClr val="000000"/>
                </a:solidFill>
              </a:rPr>
              <a:t>。反之，由</a:t>
            </a:r>
            <a:r>
              <a:rPr lang="en-US" altLang="zh-CN" sz="2800" b="0" dirty="0">
                <a:solidFill>
                  <a:srgbClr val="000000"/>
                </a:solidFill>
              </a:rPr>
              <a:t> P </a:t>
            </a:r>
            <a:r>
              <a:rPr lang="zh-CN" altLang="en-US" sz="2800" b="0" dirty="0">
                <a:solidFill>
                  <a:srgbClr val="000000"/>
                </a:solidFill>
              </a:rPr>
              <a:t>区扩散到</a:t>
            </a:r>
            <a:r>
              <a:rPr lang="en-US" altLang="zh-CN" sz="2800" b="0" dirty="0">
                <a:solidFill>
                  <a:srgbClr val="000000"/>
                </a:solidFill>
              </a:rPr>
              <a:t> N </a:t>
            </a:r>
            <a:r>
              <a:rPr lang="zh-CN" altLang="en-US" sz="2800" b="0" dirty="0">
                <a:solidFill>
                  <a:srgbClr val="000000"/>
                </a:solidFill>
              </a:rPr>
              <a:t>区的</a:t>
            </a:r>
            <a:r>
              <a:rPr lang="zh-CN" altLang="en-US" sz="2800" dirty="0">
                <a:solidFill>
                  <a:srgbClr val="FF0000"/>
                </a:solidFill>
              </a:rPr>
              <a:t>空穴</a:t>
            </a:r>
            <a:r>
              <a:rPr lang="zh-CN" altLang="en-US" sz="2800" b="0" dirty="0">
                <a:solidFill>
                  <a:srgbClr val="000000"/>
                </a:solidFill>
              </a:rPr>
              <a:t>，在</a:t>
            </a:r>
            <a:r>
              <a:rPr lang="en-US" altLang="zh-CN" sz="2800" b="0" dirty="0">
                <a:solidFill>
                  <a:srgbClr val="000000"/>
                </a:solidFill>
              </a:rPr>
              <a:t> N </a:t>
            </a:r>
            <a:r>
              <a:rPr lang="zh-CN" altLang="en-US" sz="2800" b="0" dirty="0">
                <a:solidFill>
                  <a:srgbClr val="000000"/>
                </a:solidFill>
              </a:rPr>
              <a:t>区内也形成类似的浓度梯度分布曲线。</a:t>
            </a:r>
            <a:endParaRPr lang="zh-CN" altLang="en-US" sz="2800" b="0" dirty="0" smtClean="0">
              <a:solidFill>
                <a:srgbClr val="000000"/>
              </a:solidFill>
            </a:endParaRPr>
          </a:p>
        </p:txBody>
      </p:sp>
      <p:sp>
        <p:nvSpPr>
          <p:cNvPr id="7171" name="Text Box 2"/>
          <p:cNvSpPr txBox="1">
            <a:spLocks noChangeArrowheads="1"/>
          </p:cNvSpPr>
          <p:nvPr/>
        </p:nvSpPr>
        <p:spPr bwMode="auto">
          <a:xfrm>
            <a:off x="684530" y="649605"/>
            <a:ext cx="3916680" cy="521970"/>
          </a:xfrm>
          <a:prstGeom prst="rect">
            <a:avLst/>
          </a:prstGeom>
          <a:noFill/>
          <a:ln w="9525">
            <a:noFill/>
          </a:ln>
        </p:spPr>
        <p:txBody>
          <a:bodyPr wrap="square">
            <a:spAutoFit/>
          </a:bodyPr>
          <a:lstStyle>
            <a:defPPr>
              <a:defRPr lang="zh-CN"/>
            </a:defPPr>
            <a:lvl1pPr>
              <a:defRPr sz="2800" b="1">
                <a:solidFill>
                  <a:srgbClr val="FF0000"/>
                </a:solidFill>
              </a:defRPr>
            </a:lvl1pPr>
          </a:lstStyle>
          <a:p>
            <a:r>
              <a:rPr lang="zh-CN" altLang="en-US" b="0" dirty="0">
                <a:solidFill>
                  <a:srgbClr val="0000FF"/>
                </a:solidFill>
                <a:latin typeface="黑体" panose="02010609060101010101" pitchFamily="49" charset="-122"/>
                <a:ea typeface="黑体" panose="02010609060101010101" pitchFamily="49" charset="-122"/>
              </a:rPr>
              <a:t>(2)  扩散电容</a:t>
            </a:r>
            <a:r>
              <a:rPr lang="en-US" altLang="zh-CN" b="0" dirty="0">
                <a:solidFill>
                  <a:srgbClr val="0000FF"/>
                </a:solidFill>
                <a:latin typeface="黑体" panose="02010609060101010101" pitchFamily="49" charset="-122"/>
                <a:ea typeface="黑体" panose="02010609060101010101" pitchFamily="49" charset="-122"/>
              </a:rPr>
              <a:t> </a:t>
            </a:r>
            <a:r>
              <a:rPr lang="en-US" altLang="zh-CN" i="1" dirty="0"/>
              <a:t>C</a:t>
            </a:r>
            <a:r>
              <a:rPr lang="en-US" altLang="zh-CN" baseline="-25000" dirty="0"/>
              <a:t>D</a:t>
            </a:r>
            <a:endParaRPr lang="en-US" altLang="zh-CN" baseline="-25000" dirty="0"/>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grpSp>
        <p:nvGrpSpPr>
          <p:cNvPr id="8194" name="Group 13"/>
          <p:cNvGrpSpPr/>
          <p:nvPr/>
        </p:nvGrpSpPr>
        <p:grpSpPr bwMode="auto">
          <a:xfrm>
            <a:off x="4572000" y="1295400"/>
            <a:ext cx="4343400" cy="4727575"/>
            <a:chOff x="2880" y="816"/>
            <a:chExt cx="2736" cy="2978"/>
          </a:xfrm>
        </p:grpSpPr>
        <p:sp>
          <p:nvSpPr>
            <p:cNvPr id="8196" name="Text Box 2"/>
            <p:cNvSpPr txBox="1">
              <a:spLocks noChangeArrowheads="1"/>
            </p:cNvSpPr>
            <p:nvPr/>
          </p:nvSpPr>
          <p:spPr bwMode="auto">
            <a:xfrm>
              <a:off x="3478" y="3503"/>
              <a:ext cx="1619" cy="291"/>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r>
                <a:rPr lang="en-US" altLang="zh-CN" b="0" dirty="0" smtClean="0">
                  <a:solidFill>
                    <a:srgbClr val="003300"/>
                  </a:solidFill>
                </a:rPr>
                <a:t> </a:t>
              </a:r>
              <a:r>
                <a:rPr lang="en-US" altLang="zh-CN" b="0" dirty="0" smtClean="0">
                  <a:solidFill>
                    <a:srgbClr val="FF0066"/>
                  </a:solidFill>
                  <a:latin typeface="宋体" panose="02010600030101010101" pitchFamily="2" charset="-122"/>
                </a:rPr>
                <a:t> </a:t>
              </a:r>
              <a:r>
                <a:rPr lang="zh-CN" altLang="en-US" b="0" dirty="0" smtClean="0">
                  <a:solidFill>
                    <a:srgbClr val="FF0066"/>
                  </a:solidFill>
                  <a:latin typeface="宋体" panose="02010600030101010101" pitchFamily="2" charset="-122"/>
                </a:rPr>
                <a:t>扩散电容示意图</a:t>
              </a:r>
              <a:endParaRPr lang="zh-CN" altLang="en-US" sz="2000" b="0" dirty="0" smtClean="0">
                <a:solidFill>
                  <a:srgbClr val="003300"/>
                </a:solidFill>
              </a:endParaRPr>
            </a:p>
          </p:txBody>
        </p:sp>
        <p:graphicFrame>
          <p:nvGraphicFramePr>
            <p:cNvPr id="8197" name="Object 9"/>
            <p:cNvGraphicFramePr>
              <a:graphicFrameLocks noChangeAspect="1"/>
            </p:cNvGraphicFramePr>
            <p:nvPr/>
          </p:nvGraphicFramePr>
          <p:xfrm>
            <a:off x="2880" y="816"/>
            <a:ext cx="2736" cy="2633"/>
          </p:xfrm>
          <a:graphic>
            <a:graphicData uri="http://schemas.openxmlformats.org/presentationml/2006/ole">
              <mc:AlternateContent xmlns:mc="http://schemas.openxmlformats.org/markup-compatibility/2006">
                <mc:Choice xmlns:v="urn:schemas-microsoft-com:vml" Requires="v">
                  <p:oleObj spid="_x0000_s20575" name="BMP 图象" r:id="rId1" imgW="2517140" imgH="2830830" progId="Paint.Picture">
                    <p:embed/>
                  </p:oleObj>
                </mc:Choice>
                <mc:Fallback>
                  <p:oleObj name="BMP 图象" r:id="rId1" imgW="2517140" imgH="2830830" progId="Paint.Picture">
                    <p:embed/>
                    <p:pic>
                      <p:nvPicPr>
                        <p:cNvPr id="0" name="图片 205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 y="816"/>
                          <a:ext cx="2736" cy="2633"/>
                        </a:xfrm>
                        <a:prstGeom prst="rect">
                          <a:avLst/>
                        </a:prstGeom>
                        <a:noFill/>
                        <a:ln w="9525">
                          <a:solidFill>
                            <a:srgbClr val="FF0066"/>
                          </a:solidFill>
                          <a:prstDash val="lgDashDotDot"/>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13"/>
          <p:cNvGrpSpPr/>
          <p:nvPr/>
        </p:nvGrpSpPr>
        <p:grpSpPr bwMode="auto">
          <a:xfrm>
            <a:off x="4572000" y="1295400"/>
            <a:ext cx="4343400" cy="4727575"/>
            <a:chOff x="2880" y="816"/>
            <a:chExt cx="2736" cy="2978"/>
          </a:xfrm>
        </p:grpSpPr>
        <p:sp>
          <p:nvSpPr>
            <p:cNvPr id="8196" name="Text Box 2"/>
            <p:cNvSpPr txBox="1">
              <a:spLocks noChangeArrowheads="1"/>
            </p:cNvSpPr>
            <p:nvPr/>
          </p:nvSpPr>
          <p:spPr bwMode="auto">
            <a:xfrm>
              <a:off x="3478" y="3503"/>
              <a:ext cx="1619" cy="291"/>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r>
                <a:rPr lang="en-US" altLang="zh-CN" b="0" dirty="0" smtClean="0">
                  <a:solidFill>
                    <a:srgbClr val="003300"/>
                  </a:solidFill>
                </a:rPr>
                <a:t> </a:t>
              </a:r>
              <a:r>
                <a:rPr lang="en-US" altLang="zh-CN" b="0" dirty="0" smtClean="0">
                  <a:solidFill>
                    <a:srgbClr val="FF0066"/>
                  </a:solidFill>
                  <a:latin typeface="宋体" panose="02010600030101010101" pitchFamily="2" charset="-122"/>
                </a:rPr>
                <a:t> </a:t>
              </a:r>
              <a:r>
                <a:rPr lang="zh-CN" altLang="en-US" b="0" dirty="0" smtClean="0">
                  <a:solidFill>
                    <a:srgbClr val="FF0066"/>
                  </a:solidFill>
                  <a:latin typeface="宋体" panose="02010600030101010101" pitchFamily="2" charset="-122"/>
                </a:rPr>
                <a:t>扩散电容示意图</a:t>
              </a:r>
              <a:endParaRPr lang="zh-CN" altLang="en-US" sz="2000" b="0" dirty="0" smtClean="0">
                <a:solidFill>
                  <a:srgbClr val="003300"/>
                </a:solidFill>
              </a:endParaRPr>
            </a:p>
          </p:txBody>
        </p:sp>
        <p:graphicFrame>
          <p:nvGraphicFramePr>
            <p:cNvPr id="8197" name="Object 9"/>
            <p:cNvGraphicFramePr>
              <a:graphicFrameLocks noChangeAspect="1"/>
            </p:cNvGraphicFramePr>
            <p:nvPr/>
          </p:nvGraphicFramePr>
          <p:xfrm>
            <a:off x="2880" y="816"/>
            <a:ext cx="2736" cy="2633"/>
          </p:xfrm>
          <a:graphic>
            <a:graphicData uri="http://schemas.openxmlformats.org/presentationml/2006/ole">
              <mc:AlternateContent xmlns:mc="http://schemas.openxmlformats.org/markup-compatibility/2006">
                <mc:Choice xmlns:v="urn:schemas-microsoft-com:vml" Requires="v">
                  <p:oleObj spid="_x0000_s20575" name="BMP 图象" r:id="rId1" imgW="2517140" imgH="2830830" progId="Paint.Picture">
                    <p:embed/>
                  </p:oleObj>
                </mc:Choice>
                <mc:Fallback>
                  <p:oleObj name="BMP 图象" r:id="rId1" imgW="2517140" imgH="2830830" progId="Paint.Picture">
                    <p:embed/>
                    <p:pic>
                      <p:nvPicPr>
                        <p:cNvPr id="0" name="图片 205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 y="816"/>
                          <a:ext cx="2736" cy="2633"/>
                        </a:xfrm>
                        <a:prstGeom prst="rect">
                          <a:avLst/>
                        </a:prstGeom>
                        <a:noFill/>
                        <a:ln w="9525">
                          <a:solidFill>
                            <a:srgbClr val="FF0066"/>
                          </a:solidFill>
                          <a:prstDash val="lgDashDotDot"/>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195" name="Text Box 11"/>
          <p:cNvSpPr txBox="1">
            <a:spLocks noChangeArrowheads="1"/>
          </p:cNvSpPr>
          <p:nvPr/>
        </p:nvSpPr>
        <p:spPr bwMode="auto">
          <a:xfrm>
            <a:off x="467544" y="1099662"/>
            <a:ext cx="3817937" cy="4571365"/>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en-US" altLang="zh-CN" sz="2800" b="0" dirty="0" smtClean="0">
                <a:solidFill>
                  <a:srgbClr val="000000"/>
                </a:solidFill>
              </a:rPr>
              <a:t>        </a:t>
            </a:r>
            <a:r>
              <a:rPr lang="zh-CN" altLang="en-US" sz="2800" b="0" dirty="0" smtClean="0">
                <a:solidFill>
                  <a:srgbClr val="000000"/>
                </a:solidFill>
              </a:rPr>
              <a:t>当外加正向电压不同时，扩散电流即外电路电流的大小也就不同。所以</a:t>
            </a:r>
            <a:r>
              <a:rPr lang="en-US" altLang="zh-CN" sz="2800" b="0" dirty="0" smtClean="0">
                <a:solidFill>
                  <a:srgbClr val="000000"/>
                </a:solidFill>
              </a:rPr>
              <a:t> PN </a:t>
            </a:r>
            <a:r>
              <a:rPr lang="zh-CN" altLang="en-US" sz="2800" b="0" dirty="0" smtClean="0">
                <a:solidFill>
                  <a:srgbClr val="000000"/>
                </a:solidFill>
              </a:rPr>
              <a:t>结两侧堆积的多子的浓度梯度分布也不同，这就相当电容的充放电过程。</a:t>
            </a:r>
            <a:endParaRPr lang="zh-CN" altLang="en-US" sz="2800" b="0" dirty="0" smtClean="0">
              <a:solidFill>
                <a:srgbClr val="000000"/>
              </a:solidFill>
            </a:endParaRPr>
          </a:p>
          <a:p>
            <a:pPr eaLnBrk="1" hangingPunct="1">
              <a:lnSpc>
                <a:spcPct val="110000"/>
              </a:lnSpc>
              <a:spcBef>
                <a:spcPct val="50000"/>
              </a:spcBef>
            </a:pPr>
            <a:r>
              <a:rPr lang="zh-CN" altLang="en-US" sz="2800" b="0" dirty="0" smtClean="0">
                <a:solidFill>
                  <a:srgbClr val="000000"/>
                </a:solidFill>
              </a:rPr>
              <a:t> </a:t>
            </a:r>
            <a:r>
              <a:rPr lang="en-US" altLang="zh-CN" sz="2800" b="0" dirty="0" smtClean="0">
                <a:solidFill>
                  <a:srgbClr val="000000"/>
                </a:solidFill>
              </a:rPr>
              <a:t>       </a:t>
            </a:r>
            <a:r>
              <a:rPr lang="zh-CN" altLang="en-US" sz="2800" b="0" dirty="0" smtClean="0">
                <a:solidFill>
                  <a:srgbClr val="000000"/>
                </a:solidFill>
              </a:rPr>
              <a:t>势垒电容和扩散电容均是</a:t>
            </a:r>
            <a:r>
              <a:rPr lang="zh-CN" altLang="en-US" sz="2800" b="0" dirty="0" smtClean="0">
                <a:solidFill>
                  <a:srgbClr val="FF0000"/>
                </a:solidFill>
              </a:rPr>
              <a:t>非线性电容</a:t>
            </a:r>
            <a:r>
              <a:rPr lang="zh-CN" altLang="en-US" sz="2800" b="0" dirty="0" smtClean="0">
                <a:solidFill>
                  <a:srgbClr val="000000"/>
                </a:solidFill>
              </a:rPr>
              <a:t>。</a:t>
            </a:r>
            <a:endParaRPr lang="zh-CN" altLang="en-US" sz="2800" b="0" dirty="0" smtClean="0">
              <a:solidFill>
                <a:srgbClr val="0000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ChangeArrowheads="1"/>
          </p:cNvSpPr>
          <p:nvPr/>
        </p:nvSpPr>
        <p:spPr bwMode="auto">
          <a:xfrm>
            <a:off x="356235" y="1198245"/>
            <a:ext cx="8536305" cy="1124585"/>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20000"/>
              </a:spcBef>
              <a:buClr>
                <a:srgbClr val="FF3300"/>
              </a:buClr>
            </a:pPr>
            <a:r>
              <a:rPr lang="en-US" altLang="zh-CN" sz="2800" b="0" dirty="0" smtClean="0">
                <a:solidFill>
                  <a:srgbClr val="003300"/>
                </a:solidFill>
              </a:rPr>
              <a:t>       </a:t>
            </a:r>
            <a:r>
              <a:rPr lang="zh-CN" altLang="en-US" sz="2800" b="0" dirty="0" smtClean="0">
                <a:solidFill>
                  <a:srgbClr val="003300"/>
                </a:solidFill>
              </a:rPr>
              <a:t>势垒电容</a:t>
            </a:r>
            <a:r>
              <a:rPr lang="en-US" altLang="zh-CN" sz="2800" b="0" dirty="0" smtClean="0">
                <a:solidFill>
                  <a:srgbClr val="003300"/>
                </a:solidFill>
              </a:rPr>
              <a:t> </a:t>
            </a:r>
            <a:r>
              <a:rPr lang="en-US" altLang="zh-CN" sz="2800" b="0" i="1" dirty="0" smtClean="0">
                <a:solidFill>
                  <a:srgbClr val="003300"/>
                </a:solidFill>
              </a:rPr>
              <a:t>C</a:t>
            </a:r>
            <a:r>
              <a:rPr lang="en-US" altLang="zh-CN" sz="2800" b="0" baseline="-25000" dirty="0" smtClean="0">
                <a:solidFill>
                  <a:srgbClr val="003300"/>
                </a:solidFill>
              </a:rPr>
              <a:t>B </a:t>
            </a:r>
            <a:r>
              <a:rPr lang="zh-CN" altLang="en-US" sz="2800" b="0" dirty="0" smtClean="0">
                <a:solidFill>
                  <a:srgbClr val="003300"/>
                </a:solidFill>
              </a:rPr>
              <a:t>和扩散电容</a:t>
            </a:r>
            <a:r>
              <a:rPr lang="en-US" altLang="zh-CN" sz="2800" b="0" dirty="0" smtClean="0">
                <a:solidFill>
                  <a:srgbClr val="003300"/>
                </a:solidFill>
              </a:rPr>
              <a:t> </a:t>
            </a:r>
            <a:r>
              <a:rPr lang="en-US" altLang="zh-CN" sz="2800" b="0" i="1" dirty="0" smtClean="0">
                <a:solidFill>
                  <a:srgbClr val="003300"/>
                </a:solidFill>
              </a:rPr>
              <a:t>C</a:t>
            </a:r>
            <a:r>
              <a:rPr lang="en-US" altLang="zh-CN" sz="2800" b="0" baseline="-25000" dirty="0" smtClean="0">
                <a:solidFill>
                  <a:srgbClr val="003300"/>
                </a:solidFill>
              </a:rPr>
              <a:t>D </a:t>
            </a:r>
            <a:r>
              <a:rPr lang="zh-CN" altLang="en-US" sz="2800" b="0" dirty="0" smtClean="0">
                <a:solidFill>
                  <a:srgbClr val="003300"/>
                </a:solidFill>
              </a:rPr>
              <a:t>等效地并接在</a:t>
            </a:r>
            <a:r>
              <a:rPr lang="en-US" altLang="zh-CN" sz="2800" b="0" dirty="0" smtClean="0">
                <a:solidFill>
                  <a:srgbClr val="003300"/>
                </a:solidFill>
              </a:rPr>
              <a:t>PN</a:t>
            </a:r>
            <a:r>
              <a:rPr lang="zh-CN" altLang="en-US" sz="2800" b="0" dirty="0" smtClean="0">
                <a:solidFill>
                  <a:srgbClr val="003300"/>
                </a:solidFill>
              </a:rPr>
              <a:t>结上，</a:t>
            </a:r>
            <a:r>
              <a:rPr lang="en-US" altLang="zh-CN" sz="2800" b="0" dirty="0" smtClean="0">
                <a:solidFill>
                  <a:srgbClr val="003300"/>
                </a:solidFill>
              </a:rPr>
              <a:t>PN</a:t>
            </a:r>
            <a:r>
              <a:rPr lang="zh-CN" altLang="en-US" sz="2800" b="0" dirty="0" smtClean="0">
                <a:solidFill>
                  <a:srgbClr val="003300"/>
                </a:solidFill>
              </a:rPr>
              <a:t>结上的总电容</a:t>
            </a:r>
            <a:r>
              <a:rPr lang="en-US" altLang="zh-CN" sz="2800" b="0" dirty="0" smtClean="0">
                <a:solidFill>
                  <a:srgbClr val="003300"/>
                </a:solidFill>
              </a:rPr>
              <a:t> </a:t>
            </a:r>
            <a:r>
              <a:rPr lang="en-US" altLang="zh-CN" sz="2800" b="0" i="1" dirty="0" err="1" smtClean="0">
                <a:solidFill>
                  <a:srgbClr val="003300"/>
                </a:solidFill>
              </a:rPr>
              <a:t>C</a:t>
            </a:r>
            <a:r>
              <a:rPr lang="en-US" altLang="zh-CN" sz="2800" b="0" baseline="-25000" dirty="0" err="1" smtClean="0">
                <a:solidFill>
                  <a:srgbClr val="003300"/>
                </a:solidFill>
              </a:rPr>
              <a:t>j </a:t>
            </a:r>
            <a:r>
              <a:rPr lang="zh-CN" altLang="en-US" sz="2800" b="0" dirty="0" smtClean="0">
                <a:solidFill>
                  <a:srgbClr val="003300"/>
                </a:solidFill>
              </a:rPr>
              <a:t>为两者之和，即</a:t>
            </a:r>
            <a:r>
              <a:rPr lang="en-US" altLang="zh-CN" sz="2800" b="0" i="1" dirty="0" err="1">
                <a:solidFill>
                  <a:srgbClr val="003300"/>
                </a:solidFill>
              </a:rPr>
              <a:t>C</a:t>
            </a:r>
            <a:r>
              <a:rPr lang="en-US" altLang="zh-CN" sz="2800" b="0" baseline="-25000" dirty="0" err="1">
                <a:solidFill>
                  <a:srgbClr val="003300"/>
                </a:solidFill>
              </a:rPr>
              <a:t>j</a:t>
            </a:r>
            <a:r>
              <a:rPr lang="en-US" altLang="zh-CN" sz="2800" b="0" baseline="-25000" dirty="0">
                <a:solidFill>
                  <a:srgbClr val="003300"/>
                </a:solidFill>
              </a:rPr>
              <a:t> </a:t>
            </a:r>
            <a:r>
              <a:rPr lang="en-US" altLang="zh-CN" sz="2800" b="0" dirty="0" smtClean="0">
                <a:solidFill>
                  <a:srgbClr val="003300"/>
                </a:solidFill>
              </a:rPr>
              <a:t>= </a:t>
            </a:r>
            <a:r>
              <a:rPr lang="en-US" altLang="zh-CN" sz="2800" b="0" i="1" dirty="0" smtClean="0">
                <a:solidFill>
                  <a:srgbClr val="003300"/>
                </a:solidFill>
              </a:rPr>
              <a:t>C</a:t>
            </a:r>
            <a:r>
              <a:rPr lang="en-US" altLang="zh-CN" sz="2800" b="0" baseline="-25000" dirty="0" smtClean="0">
                <a:solidFill>
                  <a:srgbClr val="003300"/>
                </a:solidFill>
              </a:rPr>
              <a:t>B</a:t>
            </a:r>
            <a:r>
              <a:rPr lang="en-US" altLang="zh-CN" sz="2800" b="0" dirty="0" smtClean="0">
                <a:solidFill>
                  <a:srgbClr val="003300"/>
                </a:solidFill>
              </a:rPr>
              <a:t> + </a:t>
            </a:r>
            <a:r>
              <a:rPr lang="en-US" altLang="zh-CN" sz="2800" b="0" i="1" dirty="0" smtClean="0">
                <a:solidFill>
                  <a:srgbClr val="003300"/>
                </a:solidFill>
              </a:rPr>
              <a:t>C</a:t>
            </a:r>
            <a:r>
              <a:rPr lang="en-US" altLang="zh-CN" sz="2800" b="0" baseline="-25000" dirty="0" smtClean="0">
                <a:solidFill>
                  <a:srgbClr val="003300"/>
                </a:solidFill>
              </a:rPr>
              <a:t>D</a:t>
            </a:r>
            <a:r>
              <a:rPr lang="en-US" altLang="zh-CN" sz="2800" b="0" dirty="0" smtClean="0">
                <a:solidFill>
                  <a:srgbClr val="003300"/>
                </a:solidFill>
              </a:rPr>
              <a:t> </a:t>
            </a:r>
            <a:r>
              <a:rPr lang="zh-CN" altLang="en-US" sz="2800" b="0" dirty="0" smtClean="0">
                <a:solidFill>
                  <a:srgbClr val="003300"/>
                </a:solidFill>
              </a:rPr>
              <a:t>。</a:t>
            </a:r>
            <a:endParaRPr lang="zh-CN" altLang="en-US" sz="2800" b="0" dirty="0" smtClean="0">
              <a:solidFill>
                <a:srgbClr val="0033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
        <p:nvSpPr>
          <p:cNvPr id="3" name="Rectangle 7"/>
          <p:cNvSpPr>
            <a:spLocks noChangeArrowheads="1"/>
          </p:cNvSpPr>
          <p:nvPr/>
        </p:nvSpPr>
        <p:spPr bwMode="auto">
          <a:xfrm>
            <a:off x="356235" y="2669540"/>
            <a:ext cx="8536305" cy="1124585"/>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20000"/>
              </a:spcBef>
              <a:buClr>
                <a:srgbClr val="FF3300"/>
              </a:buClr>
            </a:pPr>
            <a:r>
              <a:rPr lang="zh-CN" altLang="en-US" sz="2800" b="0" dirty="0" smtClean="0">
                <a:solidFill>
                  <a:srgbClr val="003300"/>
                </a:solidFill>
              </a:rPr>
              <a:t> </a:t>
            </a:r>
            <a:r>
              <a:rPr lang="en-US" altLang="zh-CN" sz="2800" b="0" dirty="0" smtClean="0">
                <a:solidFill>
                  <a:srgbClr val="003300"/>
                </a:solidFill>
              </a:rPr>
              <a:t>      </a:t>
            </a:r>
            <a:r>
              <a:rPr lang="zh-CN" altLang="en-US" sz="2800" b="0" dirty="0" smtClean="0">
                <a:solidFill>
                  <a:srgbClr val="003300"/>
                </a:solidFill>
              </a:rPr>
              <a:t>正偏时扩散电容为主</a:t>
            </a:r>
            <a:r>
              <a:rPr lang="zh-CN" altLang="en-US" sz="2800" b="0" dirty="0">
                <a:solidFill>
                  <a:srgbClr val="003300"/>
                </a:solidFill>
              </a:rPr>
              <a:t>，</a:t>
            </a:r>
            <a:r>
              <a:rPr lang="zh-CN" altLang="en-US" sz="2800" b="0" dirty="0" smtClean="0">
                <a:solidFill>
                  <a:srgbClr val="003300"/>
                </a:solidFill>
              </a:rPr>
              <a:t>其值通常为几十至几百</a:t>
            </a:r>
            <a:r>
              <a:rPr lang="en-US" altLang="zh-CN" sz="2800" b="0" dirty="0" smtClean="0">
                <a:solidFill>
                  <a:srgbClr val="003300"/>
                </a:solidFill>
              </a:rPr>
              <a:t>pF</a:t>
            </a:r>
            <a:r>
              <a:rPr lang="zh-CN" altLang="en-US" sz="2800" b="0" dirty="0" smtClean="0">
                <a:solidFill>
                  <a:srgbClr val="003300"/>
                </a:solidFill>
              </a:rPr>
              <a:t>；反偏时势垒电容为主， 其值通常为几至几十</a:t>
            </a:r>
            <a:r>
              <a:rPr lang="en-US" altLang="zh-CN" sz="2800" b="0" dirty="0" smtClean="0">
                <a:solidFill>
                  <a:srgbClr val="003300"/>
                </a:solidFill>
              </a:rPr>
              <a:t>pF</a:t>
            </a:r>
            <a:r>
              <a:rPr lang="zh-CN" altLang="en-US" sz="2800" b="0" dirty="0" smtClean="0">
                <a:solidFill>
                  <a:srgbClr val="003300"/>
                </a:solidFill>
              </a:rPr>
              <a:t>。</a:t>
            </a:r>
            <a:endParaRPr lang="zh-CN" altLang="en-US" sz="2800" b="0" dirty="0" smtClean="0">
              <a:solidFill>
                <a:srgbClr val="003300"/>
              </a:solidFill>
            </a:endParaRPr>
          </a:p>
        </p:txBody>
      </p:sp>
      <p:sp>
        <p:nvSpPr>
          <p:cNvPr id="4" name="Rectangle 7"/>
          <p:cNvSpPr>
            <a:spLocks noChangeArrowheads="1"/>
          </p:cNvSpPr>
          <p:nvPr/>
        </p:nvSpPr>
        <p:spPr bwMode="auto">
          <a:xfrm>
            <a:off x="356235" y="4140835"/>
            <a:ext cx="8536305" cy="1124585"/>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20000"/>
              </a:spcBef>
              <a:buClr>
                <a:srgbClr val="FF3300"/>
              </a:buClr>
            </a:pPr>
            <a:r>
              <a:rPr lang="en-US" altLang="zh-CN" sz="2800" b="0" dirty="0" smtClean="0">
                <a:solidFill>
                  <a:srgbClr val="003300"/>
                </a:solidFill>
              </a:rPr>
              <a:t>     </a:t>
            </a:r>
            <a:r>
              <a:rPr lang="zh-CN" altLang="en-US" sz="2800" b="0" dirty="0" smtClean="0">
                <a:solidFill>
                  <a:srgbClr val="003300"/>
                </a:solidFill>
              </a:rPr>
              <a:t> </a:t>
            </a:r>
            <a:r>
              <a:rPr lang="en-US" altLang="zh-CN" sz="2800" b="0" dirty="0" smtClean="0">
                <a:solidFill>
                  <a:srgbClr val="003300"/>
                </a:solidFill>
              </a:rPr>
              <a:t> </a:t>
            </a:r>
            <a:r>
              <a:rPr lang="zh-CN" altLang="en-US" sz="2800" b="0" dirty="0" smtClean="0">
                <a:solidFill>
                  <a:srgbClr val="003300"/>
                </a:solidFill>
              </a:rPr>
              <a:t>低频工作时，</a:t>
            </a:r>
            <a:r>
              <a:rPr lang="en-US" altLang="zh-CN" sz="2800" b="0" i="1" dirty="0" err="1" smtClean="0">
                <a:solidFill>
                  <a:srgbClr val="003300"/>
                </a:solidFill>
              </a:rPr>
              <a:t>C</a:t>
            </a:r>
            <a:r>
              <a:rPr lang="en-US" altLang="zh-CN" sz="2800" b="0" baseline="-25000" dirty="0" err="1" smtClean="0">
                <a:solidFill>
                  <a:srgbClr val="003300"/>
                </a:solidFill>
              </a:rPr>
              <a:t>j</a:t>
            </a:r>
            <a:r>
              <a:rPr lang="zh-CN" altLang="en-US" sz="2800" b="0" dirty="0" smtClean="0">
                <a:solidFill>
                  <a:srgbClr val="003300"/>
                </a:solidFill>
              </a:rPr>
              <a:t>容抗很大，可不考虑其的影响。高频工作时，</a:t>
            </a:r>
            <a:r>
              <a:rPr lang="en-US" altLang="zh-CN" sz="2800" b="0" i="1" dirty="0" err="1" smtClean="0">
                <a:solidFill>
                  <a:srgbClr val="003300"/>
                </a:solidFill>
              </a:rPr>
              <a:t>C</a:t>
            </a:r>
            <a:r>
              <a:rPr lang="en-US" altLang="zh-CN" sz="2800" b="0" baseline="-25000" dirty="0" err="1" smtClean="0">
                <a:solidFill>
                  <a:srgbClr val="003300"/>
                </a:solidFill>
              </a:rPr>
              <a:t>j</a:t>
            </a:r>
            <a:r>
              <a:rPr lang="zh-CN" altLang="en-US" sz="2800" b="0" dirty="0" smtClean="0">
                <a:solidFill>
                  <a:srgbClr val="003300"/>
                </a:solidFill>
              </a:rPr>
              <a:t>容抗变小，需考虑它们的影响。</a:t>
            </a:r>
            <a:endParaRPr lang="zh-CN" altLang="en-US" sz="2800" b="0" dirty="0" smtClean="0">
              <a:solidFill>
                <a:srgbClr val="003300"/>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descr="7b0a202020202262756c6c6574223a20227b5c2263617465676f727949645c223a31303030362c5c2274656d706c61746549645c223a32303233313439327d220a7d0a"/>
          <p:cNvSpPr>
            <a:spLocks noGrp="1"/>
          </p:cNvSpPr>
          <p:nvPr>
            <p:ph idx="1"/>
          </p:nvPr>
        </p:nvSpPr>
        <p:spPr>
          <a:xfrm>
            <a:off x="1324610" y="688340"/>
            <a:ext cx="7759065" cy="5524500"/>
          </a:xfrm>
          <a:noFill/>
          <a:extLst>
            <a:ext uri="{909E8E84-426E-40DD-AFC4-6F175D3DCCD1}">
              <a14:hiddenFill xmlns:a14="http://schemas.microsoft.com/office/drawing/2010/main">
                <a:solidFill>
                  <a:schemeClr val="bg1"/>
                </a:solidFill>
              </a14:hiddenFill>
            </a:ext>
          </a:extLst>
        </p:spPr>
        <p:txBody>
          <a:bodyPr/>
          <a:p>
            <a:pPr indent="-342265" latinLnBrk="0">
              <a:buBlip>
                <a:blip r:embed="rId1"/>
              </a:buBlip>
            </a:pPr>
            <a:r>
              <a:rPr lang="zh-CN" altLang="en-US" sz="2200">
                <a:latin typeface="Times New Roman" panose="02020603050405020304" pitchFamily="18" charset="0"/>
                <a:cs typeface="Times New Roman" panose="02020603050405020304" pitchFamily="18" charset="0"/>
              </a:rPr>
              <a:t>导体、半导体、绝缘体</a:t>
            </a:r>
            <a:endParaRPr lang="zh-CN" altLang="en-US" sz="2200">
              <a:latin typeface="Times New Roman" panose="02020603050405020304" pitchFamily="18" charset="0"/>
              <a:cs typeface="Times New Roman" panose="02020603050405020304" pitchFamily="18" charset="0"/>
            </a:endParaRPr>
          </a:p>
          <a:p>
            <a:pPr indent="-342265" latinLnBrk="0">
              <a:buBlip>
                <a:blip r:embed="rId1"/>
              </a:buBlip>
            </a:pPr>
            <a:r>
              <a:rPr lang="zh-CN" altLang="en-US" sz="2200">
                <a:latin typeface="Times New Roman" panose="02020603050405020304" pitchFamily="18" charset="0"/>
                <a:cs typeface="Times New Roman" panose="02020603050405020304" pitchFamily="18" charset="0"/>
              </a:rPr>
              <a:t>本征半导体、杂质半导体</a:t>
            </a:r>
            <a:endParaRPr lang="zh-CN" altLang="en-US" sz="2200">
              <a:latin typeface="Times New Roman" panose="02020603050405020304" pitchFamily="18" charset="0"/>
              <a:cs typeface="Times New Roman" panose="02020603050405020304" pitchFamily="18" charset="0"/>
            </a:endParaRPr>
          </a:p>
          <a:p>
            <a:pPr indent="-342265" latinLnBrk="0">
              <a:buBlip>
                <a:blip r:embed="rId1"/>
              </a:buBlip>
            </a:pPr>
            <a:r>
              <a:rPr lang="zh-CN" altLang="en-US" sz="2200">
                <a:latin typeface="Times New Roman" panose="02020603050405020304" pitchFamily="18" charset="0"/>
                <a:cs typeface="Times New Roman" panose="02020603050405020304" pitchFamily="18" charset="0"/>
              </a:rPr>
              <a:t>价电子、共价键</a:t>
            </a:r>
            <a:endParaRPr lang="zh-CN" altLang="en-US" sz="2200">
              <a:latin typeface="Times New Roman" panose="02020603050405020304" pitchFamily="18" charset="0"/>
              <a:cs typeface="Times New Roman" panose="02020603050405020304" pitchFamily="18" charset="0"/>
            </a:endParaRPr>
          </a:p>
          <a:p>
            <a:pPr indent="-342265" latinLnBrk="0">
              <a:buBlip>
                <a:blip r:embed="rId1"/>
              </a:buBlip>
            </a:pPr>
            <a:r>
              <a:rPr lang="zh-CN" altLang="en-US" sz="2200">
                <a:latin typeface="Times New Roman" panose="02020603050405020304" pitchFamily="18" charset="0"/>
                <a:cs typeface="Times New Roman" panose="02020603050405020304" pitchFamily="18" charset="0"/>
              </a:rPr>
              <a:t>自由电子、本征激发（热激发）、空穴</a:t>
            </a:r>
            <a:endParaRPr lang="zh-CN" altLang="en-US" sz="2200">
              <a:latin typeface="Times New Roman" panose="02020603050405020304" pitchFamily="18" charset="0"/>
              <a:cs typeface="Times New Roman" panose="02020603050405020304" pitchFamily="18" charset="0"/>
            </a:endParaRPr>
          </a:p>
          <a:p>
            <a:pPr indent="-342265" latinLnBrk="0">
              <a:buBlip>
                <a:blip r:embed="rId1"/>
              </a:buBlip>
            </a:pPr>
            <a:r>
              <a:rPr lang="zh-CN" altLang="en-US" sz="2200">
                <a:latin typeface="Times New Roman" panose="02020603050405020304" pitchFamily="18" charset="0"/>
                <a:cs typeface="Times New Roman" panose="02020603050405020304" pitchFamily="18" charset="0"/>
              </a:rPr>
              <a:t>电子空穴对、复合</a:t>
            </a:r>
            <a:endParaRPr lang="zh-CN" altLang="en-US" sz="2200">
              <a:latin typeface="Times New Roman" panose="02020603050405020304" pitchFamily="18" charset="0"/>
              <a:cs typeface="Times New Roman" panose="02020603050405020304" pitchFamily="18" charset="0"/>
            </a:endParaRPr>
          </a:p>
          <a:p>
            <a:pPr indent="-342265" latinLnBrk="0">
              <a:buBlip>
                <a:blip r:embed="rId1"/>
              </a:buBlip>
            </a:pPr>
            <a:r>
              <a:rPr lang="zh-CN" altLang="en-US" sz="2200">
                <a:latin typeface="Times New Roman" panose="02020603050405020304" pitchFamily="18" charset="0"/>
                <a:cs typeface="Times New Roman" panose="02020603050405020304" pitchFamily="18" charset="0"/>
              </a:rPr>
              <a:t>电子电流、空穴电流</a:t>
            </a:r>
            <a:endParaRPr lang="zh-CN" altLang="en-US" sz="2200">
              <a:latin typeface="Times New Roman" panose="02020603050405020304" pitchFamily="18" charset="0"/>
              <a:cs typeface="Times New Roman" panose="02020603050405020304" pitchFamily="18" charset="0"/>
            </a:endParaRPr>
          </a:p>
          <a:p>
            <a:pPr indent="-342265" latinLnBrk="0">
              <a:buBlip>
                <a:blip r:embed="rId1"/>
              </a:buBlip>
            </a:pPr>
            <a:r>
              <a:rPr lang="zh-CN" altLang="en-US" sz="2200">
                <a:latin typeface="Times New Roman" panose="02020603050405020304" pitchFamily="18" charset="0"/>
                <a:cs typeface="Times New Roman" panose="02020603050405020304" pitchFamily="18" charset="0"/>
              </a:rPr>
              <a:t>N型半导体、P型半导体</a:t>
            </a:r>
            <a:endParaRPr lang="zh-CN" altLang="en-US" sz="2200">
              <a:latin typeface="Times New Roman" panose="02020603050405020304" pitchFamily="18" charset="0"/>
              <a:cs typeface="Times New Roman" panose="02020603050405020304" pitchFamily="18" charset="0"/>
            </a:endParaRPr>
          </a:p>
          <a:p>
            <a:pPr indent="-342265" latinLnBrk="0">
              <a:buBlip>
                <a:blip r:embed="rId1"/>
              </a:buBlip>
            </a:pPr>
            <a:r>
              <a:rPr lang="zh-CN" altLang="en-US" sz="2200">
                <a:latin typeface="Times New Roman" panose="02020603050405020304" pitchFamily="18" charset="0"/>
                <a:cs typeface="Times New Roman" panose="02020603050405020304" pitchFamily="18" charset="0"/>
              </a:rPr>
              <a:t>多子、少子、施主杂质（正离子）、受主杂质（负离子）</a:t>
            </a:r>
            <a:endParaRPr lang="zh-CN" altLang="en-US" sz="2200">
              <a:latin typeface="Times New Roman" panose="02020603050405020304" pitchFamily="18" charset="0"/>
              <a:cs typeface="Times New Roman" panose="02020603050405020304" pitchFamily="18" charset="0"/>
            </a:endParaRPr>
          </a:p>
          <a:p>
            <a:pPr indent="-342265" latinLnBrk="0">
              <a:buBlip>
                <a:blip r:embed="rId1"/>
              </a:buBlip>
            </a:pPr>
            <a:r>
              <a:rPr lang="zh-CN" altLang="en-US" sz="2200">
                <a:latin typeface="Times New Roman" panose="02020603050405020304" pitchFamily="18" charset="0"/>
                <a:cs typeface="Times New Roman" panose="02020603050405020304" pitchFamily="18" charset="0"/>
              </a:rPr>
              <a:t>正负电荷、正负离子</a:t>
            </a:r>
            <a:endParaRPr lang="zh-CN" altLang="en-US" sz="2200">
              <a:latin typeface="Times New Roman" panose="02020603050405020304" pitchFamily="18" charset="0"/>
              <a:cs typeface="Times New Roman" panose="02020603050405020304" pitchFamily="18" charset="0"/>
            </a:endParaRPr>
          </a:p>
          <a:p>
            <a:pPr indent="-342265" latinLnBrk="0">
              <a:buBlip>
                <a:blip r:embed="rId1"/>
              </a:buBlip>
            </a:pPr>
            <a:r>
              <a:rPr lang="zh-CN" altLang="en-US" sz="2200">
                <a:latin typeface="Times New Roman" panose="02020603050405020304" pitchFamily="18" charset="0"/>
                <a:cs typeface="Times New Roman" panose="02020603050405020304" pitchFamily="18" charset="0"/>
              </a:rPr>
              <a:t>PN结、空间电荷区、耗尽层</a:t>
            </a:r>
            <a:endParaRPr lang="zh-CN" altLang="en-US" sz="2200">
              <a:latin typeface="Times New Roman" panose="02020603050405020304" pitchFamily="18" charset="0"/>
              <a:cs typeface="Times New Roman" panose="02020603050405020304" pitchFamily="18" charset="0"/>
            </a:endParaRPr>
          </a:p>
          <a:p>
            <a:pPr indent="-342265" latinLnBrk="0">
              <a:buBlip>
                <a:blip r:embed="rId1"/>
              </a:buBlip>
            </a:pPr>
            <a:r>
              <a:rPr lang="zh-CN" altLang="en-US" sz="2200">
                <a:latin typeface="Times New Roman" panose="02020603050405020304" pitchFamily="18" charset="0"/>
                <a:cs typeface="Times New Roman" panose="02020603050405020304" pitchFamily="18" charset="0"/>
              </a:rPr>
              <a:t>多子的扩散运动、少子的漂移运动</a:t>
            </a:r>
            <a:endParaRPr lang="zh-CN" altLang="en-US" sz="2200">
              <a:latin typeface="Times New Roman" panose="02020603050405020304" pitchFamily="18" charset="0"/>
              <a:cs typeface="Times New Roman" panose="02020603050405020304" pitchFamily="18" charset="0"/>
            </a:endParaRPr>
          </a:p>
          <a:p>
            <a:pPr indent="-342265" latinLnBrk="0">
              <a:buBlip>
                <a:blip r:embed="rId1"/>
              </a:buBlip>
            </a:pPr>
            <a:r>
              <a:rPr lang="zh-CN" altLang="en-US" sz="2200">
                <a:latin typeface="Times New Roman" panose="02020603050405020304" pitchFamily="18" charset="0"/>
                <a:cs typeface="Times New Roman" panose="02020603050405020304" pitchFamily="18" charset="0"/>
              </a:rPr>
              <a:t>PN结具有单向导电性</a:t>
            </a:r>
            <a:endParaRPr lang="zh-CN" altLang="en-US" sz="2200">
              <a:latin typeface="Times New Roman" panose="02020603050405020304" pitchFamily="18" charset="0"/>
              <a:cs typeface="Times New Roman" panose="02020603050405020304" pitchFamily="18" charset="0"/>
            </a:endParaRPr>
          </a:p>
          <a:p>
            <a:pPr indent="-342265" latinLnBrk="0">
              <a:buBlip>
                <a:blip r:embed="rId1"/>
              </a:buBlip>
            </a:pPr>
            <a:r>
              <a:rPr lang="zh-CN" altLang="en-US" sz="2200">
                <a:latin typeface="Times New Roman" panose="02020603050405020304" pitchFamily="18" charset="0"/>
                <a:cs typeface="Times New Roman" panose="02020603050405020304" pitchFamily="18" charset="0"/>
              </a:rPr>
              <a:t>反向饱和电流</a:t>
            </a:r>
            <a:endParaRPr lang="zh-CN" altLang="en-US" sz="2200">
              <a:latin typeface="Times New Roman" panose="02020603050405020304" pitchFamily="18" charset="0"/>
              <a:cs typeface="Times New Roman" panose="02020603050405020304" pitchFamily="18" charset="0"/>
            </a:endParaRPr>
          </a:p>
          <a:p>
            <a:pPr indent="-342265" latinLnBrk="0">
              <a:buBlip>
                <a:blip r:embed="rId1"/>
              </a:buBlip>
            </a:pPr>
            <a:r>
              <a:rPr lang="zh-CN" altLang="en-US" sz="2200">
                <a:latin typeface="Times New Roman" panose="02020603050405020304" pitchFamily="18" charset="0"/>
                <a:cs typeface="Times New Roman" panose="02020603050405020304" pitchFamily="18" charset="0"/>
              </a:rPr>
              <a:t>PN结的伏安特性（曲线）</a:t>
            </a:r>
            <a:endParaRPr lang="zh-CN" altLang="en-US" sz="2200">
              <a:latin typeface="Times New Roman" panose="02020603050405020304" pitchFamily="18" charset="0"/>
              <a:cs typeface="Times New Roman" panose="02020603050405020304" pitchFamily="18" charset="0"/>
            </a:endParaRPr>
          </a:p>
          <a:p>
            <a:pPr indent="-342265" latinLnBrk="0">
              <a:buBlip>
                <a:blip r:embed="rId1"/>
              </a:buBlip>
            </a:pPr>
            <a:r>
              <a:rPr lang="zh-CN" altLang="en-US" sz="2200">
                <a:latin typeface="Times New Roman" panose="02020603050405020304" pitchFamily="18" charset="0"/>
                <a:cs typeface="Times New Roman" panose="02020603050405020304" pitchFamily="18" charset="0"/>
              </a:rPr>
              <a:t>反向击穿</a:t>
            </a:r>
            <a:endParaRPr lang="zh-CN" altLang="en-US" sz="2200">
              <a:latin typeface="Times New Roman" panose="02020603050405020304" pitchFamily="18" charset="0"/>
              <a:cs typeface="Times New Roman" panose="02020603050405020304" pitchFamily="18" charset="0"/>
            </a:endParaRPr>
          </a:p>
          <a:p>
            <a:pPr indent="-342265" latinLnBrk="0">
              <a:buBlip>
                <a:blip r:embed="rId1"/>
              </a:buBlip>
            </a:pPr>
            <a:r>
              <a:rPr lang="zh-CN" altLang="en-US" sz="2200">
                <a:latin typeface="Times New Roman" panose="02020603050405020304" pitchFamily="18" charset="0"/>
                <a:cs typeface="Times New Roman" panose="02020603050405020304" pitchFamily="18" charset="0"/>
              </a:rPr>
              <a:t>PN结的电容效应</a:t>
            </a:r>
            <a:endParaRPr lang="zh-CN" altLang="en-US" sz="220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p>
            <a:fld id="{9A0DB2DC-4C9A-4742-B13C-FB6460FD3503}" type="slidenum">
              <a:rPr lang="zh-CN" altLang="en-US" dirty="0"/>
            </a:fld>
            <a:endParaRPr lang="zh-CN" altLang="en-US" dirty="0"/>
          </a:p>
        </p:txBody>
      </p:sp>
      <p:sp>
        <p:nvSpPr>
          <p:cNvPr id="5" name="文本框 4"/>
          <p:cNvSpPr txBox="1"/>
          <p:nvPr/>
        </p:nvSpPr>
        <p:spPr>
          <a:xfrm>
            <a:off x="442595" y="2169795"/>
            <a:ext cx="741680" cy="2799715"/>
          </a:xfrm>
          <a:prstGeom prst="rect">
            <a:avLst/>
          </a:prstGeom>
          <a:noFill/>
        </p:spPr>
        <p:txBody>
          <a:bodyPr wrap="none" rtlCol="0">
            <a:spAutoFit/>
          </a:bodyPr>
          <a:p>
            <a:pPr marL="0" algn="l">
              <a:lnSpc>
                <a:spcPct val="100000"/>
              </a:lnSpc>
              <a:buClrTx/>
              <a:buSzTx/>
              <a:buFontTx/>
              <a:buNone/>
            </a:pPr>
            <a:r>
              <a:rPr kumimoji="0" lang="zh-CN" altLang="en-US" sz="4400" dirty="0">
                <a:latin typeface="华文行楷" panose="02010800040101010101" pitchFamily="2" charset="-122"/>
                <a:ea typeface="华文行楷" panose="02010800040101010101" pitchFamily="2" charset="-122"/>
                <a:cs typeface="+mj-cs"/>
              </a:rPr>
              <a:t>基</a:t>
            </a:r>
            <a:endParaRPr kumimoji="0" lang="zh-CN" altLang="en-US" sz="4400" dirty="0">
              <a:latin typeface="华文行楷" panose="02010800040101010101" pitchFamily="2" charset="-122"/>
              <a:ea typeface="华文行楷" panose="02010800040101010101" pitchFamily="2" charset="-122"/>
              <a:cs typeface="+mj-cs"/>
            </a:endParaRPr>
          </a:p>
          <a:p>
            <a:pPr marL="0" algn="l">
              <a:lnSpc>
                <a:spcPct val="100000"/>
              </a:lnSpc>
              <a:buClrTx/>
              <a:buSzTx/>
              <a:buFontTx/>
              <a:buNone/>
            </a:pPr>
            <a:r>
              <a:rPr kumimoji="0" lang="zh-CN" altLang="en-US" sz="4400" dirty="0">
                <a:latin typeface="华文行楷" panose="02010800040101010101" pitchFamily="2" charset="-122"/>
                <a:ea typeface="华文行楷" panose="02010800040101010101" pitchFamily="2" charset="-122"/>
                <a:cs typeface="+mj-cs"/>
              </a:rPr>
              <a:t>本</a:t>
            </a:r>
            <a:endParaRPr kumimoji="0" lang="zh-CN" altLang="en-US" sz="4400" dirty="0">
              <a:latin typeface="华文行楷" panose="02010800040101010101" pitchFamily="2" charset="-122"/>
              <a:ea typeface="华文行楷" panose="02010800040101010101" pitchFamily="2" charset="-122"/>
              <a:cs typeface="+mj-cs"/>
            </a:endParaRPr>
          </a:p>
          <a:p>
            <a:pPr marL="0" algn="l">
              <a:lnSpc>
                <a:spcPct val="100000"/>
              </a:lnSpc>
              <a:buClrTx/>
              <a:buSzTx/>
              <a:buFontTx/>
              <a:buNone/>
            </a:pPr>
            <a:r>
              <a:rPr kumimoji="0" lang="zh-CN" altLang="en-US" sz="4400" dirty="0">
                <a:latin typeface="华文行楷" panose="02010800040101010101" pitchFamily="2" charset="-122"/>
                <a:ea typeface="华文行楷" panose="02010800040101010101" pitchFamily="2" charset="-122"/>
                <a:cs typeface="+mj-cs"/>
              </a:rPr>
              <a:t>概</a:t>
            </a:r>
            <a:endParaRPr kumimoji="0" lang="zh-CN" altLang="en-US" sz="4400" dirty="0">
              <a:latin typeface="华文行楷" panose="02010800040101010101" pitchFamily="2" charset="-122"/>
              <a:ea typeface="华文行楷" panose="02010800040101010101" pitchFamily="2" charset="-122"/>
              <a:cs typeface="+mj-cs"/>
            </a:endParaRPr>
          </a:p>
          <a:p>
            <a:pPr marL="0" algn="l">
              <a:lnSpc>
                <a:spcPct val="100000"/>
              </a:lnSpc>
              <a:buClrTx/>
              <a:buSzTx/>
              <a:buFontTx/>
              <a:buNone/>
            </a:pPr>
            <a:r>
              <a:rPr kumimoji="0" lang="zh-CN" altLang="en-US" sz="4400" dirty="0">
                <a:latin typeface="华文行楷" panose="02010800040101010101" pitchFamily="2" charset="-122"/>
                <a:ea typeface="华文行楷" panose="02010800040101010101" pitchFamily="2" charset="-122"/>
                <a:cs typeface="+mj-cs"/>
              </a:rPr>
              <a:t>念</a:t>
            </a:r>
            <a:endParaRPr kumimoji="0" lang="zh-CN" altLang="en-US" sz="4400" dirty="0" smtClean="0">
              <a:latin typeface="华文行楷" panose="02010800040101010101" pitchFamily="2" charset="-122"/>
              <a:ea typeface="华文行楷" panose="02010800040101010101" pitchFamily="2" charset="-122"/>
              <a:cs typeface="+mj-cs"/>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9A0DB2DC-4C9A-4742-B13C-FB6460FD3503}" type="slidenum">
              <a:rPr lang="zh-CN" altLang="en-US" dirty="0"/>
            </a:fld>
            <a:endParaRPr lang="zh-CN" altLang="en-US" dirty="0"/>
          </a:p>
        </p:txBody>
      </p:sp>
      <p:sp>
        <p:nvSpPr>
          <p:cNvPr id="16386" name="标题 16385"/>
          <p:cNvSpPr>
            <a:spLocks noGrp="1"/>
          </p:cNvSpPr>
          <p:nvPr>
            <p:ph type="title"/>
          </p:nvPr>
        </p:nvSpPr>
        <p:spPr>
          <a:xfrm>
            <a:off x="539750" y="836613"/>
            <a:ext cx="2663825" cy="1143000"/>
          </a:xfrm>
        </p:spPr>
        <p:txBody>
          <a:bodyPr anchor="ctr" anchorCtr="0"/>
          <a:p>
            <a:pPr algn="l"/>
            <a:r>
              <a:rPr lang="zh-CN" altLang="en-US" sz="3600" dirty="0">
                <a:latin typeface="华文行楷" panose="02010800040101010101" pitchFamily="2" charset="-122"/>
                <a:ea typeface="华文行楷" panose="02010800040101010101" pitchFamily="2" charset="-122"/>
              </a:rPr>
              <a:t>问题</a:t>
            </a:r>
            <a:endParaRPr lang="zh-CN" altLang="en-US" sz="3600" dirty="0">
              <a:latin typeface="华文行楷" panose="02010800040101010101" pitchFamily="2" charset="-122"/>
              <a:ea typeface="华文行楷" panose="02010800040101010101" pitchFamily="2" charset="-122"/>
            </a:endParaRPr>
          </a:p>
        </p:txBody>
      </p:sp>
      <p:sp>
        <p:nvSpPr>
          <p:cNvPr id="16387" name="内容占位符 16386"/>
          <p:cNvSpPr>
            <a:spLocks noGrp="1"/>
          </p:cNvSpPr>
          <p:nvPr>
            <p:ph idx="1"/>
          </p:nvPr>
        </p:nvSpPr>
        <p:spPr>
          <a:xfrm>
            <a:off x="540385" y="1918335"/>
            <a:ext cx="7931150" cy="1473200"/>
          </a:xfrm>
        </p:spPr>
        <p:txBody>
          <a:bodyPr anchor="t" anchorCtr="0"/>
          <a:p>
            <a:r>
              <a:rPr lang="zh-CN" altLang="en-US" sz="2800" b="1" dirty="0"/>
              <a:t>为什么将自然界导电性能中等的半导体材料制成本征半导体，导电性能极差，又将其掺杂，改善导电性能？</a:t>
            </a:r>
            <a:endParaRPr lang="zh-CN" altLang="en-US" sz="2800" b="1" dirty="0"/>
          </a:p>
        </p:txBody>
      </p:sp>
      <p:sp>
        <p:nvSpPr>
          <p:cNvPr id="5" name="内容占位符 16386"/>
          <p:cNvSpPr>
            <a:spLocks noGrp="1"/>
          </p:cNvSpPr>
          <p:nvPr/>
        </p:nvSpPr>
        <p:spPr>
          <a:xfrm>
            <a:off x="540385" y="3681095"/>
            <a:ext cx="7931150" cy="1064260"/>
          </a:xfrm>
          <a:prstGeom prst="rect">
            <a:avLst/>
          </a:prstGeom>
          <a:noFill/>
          <a:ln w="9525">
            <a:noFill/>
          </a:ln>
        </p:spPr>
        <p:txBody>
          <a:bodyPr anchor="t" anchorCtr="0"/>
          <a:lstStyle>
            <a:lvl1pPr marL="34290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1pPr>
            <a:lvl2pPr marL="74295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2pPr>
            <a:lvl3pPr marL="1143000" indent="215900" algn="l" rtl="0" eaLnBrk="0" fontAlgn="base" hangingPunct="0">
              <a:lnSpc>
                <a:spcPct val="110000"/>
              </a:lnSpc>
              <a:spcBef>
                <a:spcPct val="0"/>
              </a:spcBef>
              <a:spcAft>
                <a:spcPct val="0"/>
              </a:spcAft>
              <a:buFont typeface="Arial" panose="020B0604020202020204" pitchFamily="34" charset="0"/>
              <a:buChar char="•"/>
              <a:defRPr sz="2400" b="1" kern="1200">
                <a:solidFill>
                  <a:schemeClr val="tx1"/>
                </a:solidFill>
                <a:latin typeface="+mn-lt"/>
                <a:ea typeface="+mn-ea"/>
                <a:cs typeface="+mn-cs"/>
              </a:defRPr>
            </a:lvl3pPr>
            <a:lvl4pPr marL="16002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4pPr>
            <a:lvl5pPr marL="20574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a:t>为什么半导体器件的温度稳定性差？是多子还是少子是影响温度稳定性的主要因素？</a:t>
            </a:r>
            <a:endParaRPr lang="zh-CN" altLang="en-US" sz="2800" b="1" dirty="0"/>
          </a:p>
        </p:txBody>
      </p:sp>
      <p:sp>
        <p:nvSpPr>
          <p:cNvPr id="6" name="内容占位符 16386"/>
          <p:cNvSpPr>
            <a:spLocks noGrp="1"/>
          </p:cNvSpPr>
          <p:nvPr/>
        </p:nvSpPr>
        <p:spPr>
          <a:xfrm>
            <a:off x="540385" y="5034915"/>
            <a:ext cx="7931150" cy="657860"/>
          </a:xfrm>
          <a:prstGeom prst="rect">
            <a:avLst/>
          </a:prstGeom>
          <a:noFill/>
          <a:ln w="9525">
            <a:noFill/>
          </a:ln>
        </p:spPr>
        <p:txBody>
          <a:bodyPr anchor="t" anchorCtr="0"/>
          <a:lstStyle>
            <a:lvl1pPr marL="34290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1pPr>
            <a:lvl2pPr marL="74295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2pPr>
            <a:lvl3pPr marL="1143000" indent="215900" algn="l" rtl="0" eaLnBrk="0" fontAlgn="base" hangingPunct="0">
              <a:lnSpc>
                <a:spcPct val="110000"/>
              </a:lnSpc>
              <a:spcBef>
                <a:spcPct val="0"/>
              </a:spcBef>
              <a:spcAft>
                <a:spcPct val="0"/>
              </a:spcAft>
              <a:buFont typeface="Arial" panose="020B0604020202020204" pitchFamily="34" charset="0"/>
              <a:buChar char="•"/>
              <a:defRPr sz="2400" b="1" kern="1200">
                <a:solidFill>
                  <a:schemeClr val="tx1"/>
                </a:solidFill>
                <a:latin typeface="+mn-lt"/>
                <a:ea typeface="+mn-ea"/>
                <a:cs typeface="+mn-cs"/>
              </a:defRPr>
            </a:lvl3pPr>
            <a:lvl4pPr marL="16002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4pPr>
            <a:lvl5pPr marL="20574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a:t>为什么半导体器件有最高工作频率？</a:t>
            </a:r>
            <a:endParaRPr lang="zh-CN" altLang="en-US" sz="28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1187624" y="1124744"/>
            <a:ext cx="6715125" cy="4399915"/>
          </a:xfrm>
          <a:prstGeom prst="rect">
            <a:avLst/>
          </a:prstGeom>
          <a:noFill/>
          <a:ln w="9525">
            <a:noFill/>
            <a:miter lim="800000"/>
          </a:ln>
        </p:spPr>
        <p:txBody>
          <a:bodyPr>
            <a:spAutoFit/>
          </a:bodyPr>
          <a:lstStyle/>
          <a:p>
            <a:pPr eaLnBrk="1" hangingPunct="1">
              <a:lnSpc>
                <a:spcPct val="200000"/>
              </a:lnSpc>
              <a:defRPr/>
            </a:pPr>
            <a:r>
              <a:rPr kumimoji="0" lang="en-US" altLang="zh-CN" sz="2800" b="1" u="sng" dirty="0" smtClean="0">
                <a:solidFill>
                  <a:prstClr val="black"/>
                </a:solidFill>
                <a:cs typeface="Times New Roman" panose="02020603050405020304" pitchFamily="18" charset="0"/>
              </a:rPr>
              <a:t>1.1  </a:t>
            </a:r>
            <a:r>
              <a:rPr kumimoji="0" lang="zh-CN" altLang="en-US" sz="2800" b="1" u="sng" dirty="0" smtClean="0">
                <a:solidFill>
                  <a:prstClr val="black"/>
                </a:solidFill>
                <a:latin typeface="Arial" panose="020B0604020202020204" pitchFamily="34" charset="0"/>
              </a:rPr>
              <a:t>半导体的基本知识</a:t>
            </a:r>
            <a:endParaRPr kumimoji="0" lang="en-US" altLang="zh-CN" sz="2800" b="1" u="sng" dirty="0">
              <a:solidFill>
                <a:prstClr val="black"/>
              </a:solidFill>
              <a:cs typeface="Times New Roman" panose="02020603050405020304" pitchFamily="18" charset="0"/>
            </a:endParaRPr>
          </a:p>
          <a:p>
            <a:pPr eaLnBrk="1" hangingPunct="1">
              <a:lnSpc>
                <a:spcPct val="200000"/>
              </a:lnSpc>
              <a:defRPr/>
            </a:pPr>
            <a:r>
              <a:rPr kumimoji="0" lang="en-US" altLang="zh-CN" sz="2800" b="1" u="sng" dirty="0" smtClean="0">
                <a:solidFill>
                  <a:prstClr val="black"/>
                </a:solidFill>
                <a:cs typeface="Times New Roman" panose="02020603050405020304" pitchFamily="18" charset="0"/>
              </a:rPr>
              <a:t>1.2  PN</a:t>
            </a:r>
            <a:r>
              <a:rPr kumimoji="0" lang="zh-CN" altLang="en-US" sz="2800" b="1" u="sng" dirty="0" smtClean="0">
                <a:solidFill>
                  <a:prstClr val="black"/>
                </a:solidFill>
                <a:latin typeface="Arial" panose="020B0604020202020204" pitchFamily="34" charset="0"/>
              </a:rPr>
              <a:t>结</a:t>
            </a:r>
            <a:endParaRPr kumimoji="0" lang="en-US" sz="2800" b="1" u="sng" dirty="0">
              <a:solidFill>
                <a:prstClr val="black"/>
              </a:solidFill>
              <a:cs typeface="Times New Roman" panose="02020603050405020304" pitchFamily="18" charset="0"/>
            </a:endParaRPr>
          </a:p>
          <a:p>
            <a:pPr eaLnBrk="1" hangingPunct="1">
              <a:lnSpc>
                <a:spcPct val="200000"/>
              </a:lnSpc>
              <a:defRPr/>
            </a:pPr>
            <a:r>
              <a:rPr kumimoji="0" lang="en-US" altLang="zh-CN" sz="2800" b="1" u="sng" dirty="0" smtClean="0">
                <a:solidFill>
                  <a:srgbClr val="FF0000"/>
                </a:solidFill>
                <a:cs typeface="Times New Roman" panose="02020603050405020304" pitchFamily="18" charset="0"/>
              </a:rPr>
              <a:t>1.3  </a:t>
            </a:r>
            <a:r>
              <a:rPr kumimoji="0" lang="zh-CN" altLang="en-US" sz="2800" b="1" u="sng" dirty="0" smtClean="0">
                <a:solidFill>
                  <a:srgbClr val="FF0000"/>
                </a:solidFill>
                <a:latin typeface="Arial" panose="020B0604020202020204" pitchFamily="34" charset="0"/>
              </a:rPr>
              <a:t>半导体二极管</a:t>
            </a:r>
            <a:endParaRPr kumimoji="0" lang="en-US" altLang="zh-CN" sz="2800" b="1" u="sng" dirty="0">
              <a:solidFill>
                <a:srgbClr val="FF0000"/>
              </a:solidFill>
              <a:cs typeface="Times New Roman" panose="02020603050405020304" pitchFamily="18" charset="0"/>
            </a:endParaRPr>
          </a:p>
          <a:p>
            <a:pPr eaLnBrk="1" hangingPunct="1">
              <a:lnSpc>
                <a:spcPct val="200000"/>
              </a:lnSpc>
              <a:defRPr/>
            </a:pPr>
            <a:r>
              <a:rPr kumimoji="0" lang="en-US" altLang="zh-CN" sz="2800" b="1" u="sng" dirty="0" smtClean="0">
                <a:solidFill>
                  <a:prstClr val="black"/>
                </a:solidFill>
                <a:cs typeface="Times New Roman" panose="02020603050405020304" pitchFamily="18" charset="0"/>
              </a:rPr>
              <a:t>1.4  </a:t>
            </a:r>
            <a:r>
              <a:rPr kumimoji="0" lang="zh-CN" altLang="en-US" sz="2800" b="1" u="sng" dirty="0">
                <a:solidFill>
                  <a:prstClr val="black"/>
                </a:solidFill>
                <a:latin typeface="Arial" panose="020B0604020202020204" pitchFamily="34" charset="0"/>
              </a:rPr>
              <a:t>双极型</a:t>
            </a:r>
            <a:r>
              <a:rPr kumimoji="0" lang="zh-CN" altLang="en-US" sz="2800" b="1" u="sng" dirty="0" smtClean="0">
                <a:solidFill>
                  <a:prstClr val="black"/>
                </a:solidFill>
                <a:latin typeface="Arial" panose="020B0604020202020204" pitchFamily="34" charset="0"/>
              </a:rPr>
              <a:t>半导体三极管</a:t>
            </a:r>
            <a:endParaRPr kumimoji="0" lang="zh-CN" altLang="en-US" sz="2800" b="1" u="sng" dirty="0">
              <a:solidFill>
                <a:prstClr val="black"/>
              </a:solidFill>
              <a:latin typeface="Arial" panose="020B0604020202020204" pitchFamily="34" charset="0"/>
            </a:endParaRPr>
          </a:p>
          <a:p>
            <a:pPr eaLnBrk="1" hangingPunct="1">
              <a:lnSpc>
                <a:spcPct val="200000"/>
              </a:lnSpc>
              <a:defRPr/>
            </a:pPr>
            <a:r>
              <a:rPr kumimoji="0" lang="en-US" altLang="zh-CN" sz="2800" b="1" u="sng" dirty="0" smtClean="0">
                <a:solidFill>
                  <a:prstClr val="black"/>
                </a:solidFill>
                <a:cs typeface="Times New Roman" panose="02020603050405020304" pitchFamily="18" charset="0"/>
              </a:rPr>
              <a:t>1.5  </a:t>
            </a:r>
            <a:r>
              <a:rPr kumimoji="0" lang="zh-CN" altLang="en-US" sz="2800" b="1" u="sng" dirty="0" smtClean="0">
                <a:solidFill>
                  <a:prstClr val="black"/>
                </a:solidFill>
                <a:cs typeface="Times New Roman" panose="02020603050405020304" pitchFamily="18" charset="0"/>
              </a:rPr>
              <a:t>场效应管</a:t>
            </a:r>
            <a:endParaRPr kumimoji="0" lang="en-US" altLang="zh-CN" sz="2800" b="1" u="sng" dirty="0">
              <a:solidFill>
                <a:prstClr val="black"/>
              </a:solidFill>
              <a:cs typeface="Times New Roman" panose="02020603050405020304" pitchFamily="18" charset="0"/>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1187624" y="1124744"/>
            <a:ext cx="6715125" cy="4399915"/>
          </a:xfrm>
          <a:prstGeom prst="rect">
            <a:avLst/>
          </a:prstGeom>
          <a:noFill/>
          <a:ln w="9525">
            <a:noFill/>
            <a:miter lim="800000"/>
          </a:ln>
        </p:spPr>
        <p:txBody>
          <a:bodyPr>
            <a:spAutoFit/>
          </a:bodyPr>
          <a:lstStyle/>
          <a:p>
            <a:pPr eaLnBrk="1" hangingPunct="1">
              <a:lnSpc>
                <a:spcPct val="200000"/>
              </a:lnSpc>
              <a:defRPr/>
            </a:pPr>
            <a:r>
              <a:rPr kumimoji="0" lang="en-US" altLang="zh-CN" sz="2800" b="1" u="sng" dirty="0" smtClean="0">
                <a:solidFill>
                  <a:srgbClr val="FF0000"/>
                </a:solidFill>
                <a:cs typeface="Times New Roman" panose="02020603050405020304" pitchFamily="18" charset="0"/>
              </a:rPr>
              <a:t>1.1  </a:t>
            </a:r>
            <a:r>
              <a:rPr kumimoji="0" lang="zh-CN" altLang="en-US" sz="2800" b="1" u="sng" dirty="0" smtClean="0">
                <a:solidFill>
                  <a:srgbClr val="FF0000"/>
                </a:solidFill>
                <a:latin typeface="Arial" panose="020B0604020202020204" pitchFamily="34" charset="0"/>
              </a:rPr>
              <a:t>半导体的基本知识</a:t>
            </a:r>
            <a:endParaRPr kumimoji="0" lang="en-US" altLang="zh-CN" sz="2800" b="1" u="sng" dirty="0">
              <a:solidFill>
                <a:srgbClr val="FF0000"/>
              </a:solidFill>
              <a:cs typeface="Times New Roman" panose="02020603050405020304" pitchFamily="18" charset="0"/>
            </a:endParaRPr>
          </a:p>
          <a:p>
            <a:pPr eaLnBrk="1" hangingPunct="1">
              <a:lnSpc>
                <a:spcPct val="200000"/>
              </a:lnSpc>
              <a:defRPr/>
            </a:pPr>
            <a:r>
              <a:rPr kumimoji="0" lang="en-US" altLang="zh-CN" sz="2800" b="1" u="sng" dirty="0" smtClean="0">
                <a:solidFill>
                  <a:prstClr val="black"/>
                </a:solidFill>
                <a:cs typeface="Times New Roman" panose="02020603050405020304" pitchFamily="18" charset="0"/>
              </a:rPr>
              <a:t>1.2  PN</a:t>
            </a:r>
            <a:r>
              <a:rPr kumimoji="0" lang="zh-CN" altLang="en-US" sz="2800" b="1" u="sng" dirty="0" smtClean="0">
                <a:solidFill>
                  <a:prstClr val="black"/>
                </a:solidFill>
                <a:latin typeface="Arial" panose="020B0604020202020204" pitchFamily="34" charset="0"/>
              </a:rPr>
              <a:t>结</a:t>
            </a:r>
            <a:endParaRPr kumimoji="0" lang="en-US" sz="2800" b="1" u="sng" dirty="0">
              <a:solidFill>
                <a:prstClr val="black"/>
              </a:solidFill>
              <a:cs typeface="Times New Roman" panose="02020603050405020304" pitchFamily="18" charset="0"/>
            </a:endParaRPr>
          </a:p>
          <a:p>
            <a:pPr eaLnBrk="1" hangingPunct="1">
              <a:lnSpc>
                <a:spcPct val="200000"/>
              </a:lnSpc>
              <a:defRPr/>
            </a:pPr>
            <a:r>
              <a:rPr kumimoji="0" lang="en-US" altLang="zh-CN" sz="2800" b="1" u="sng" dirty="0" smtClean="0">
                <a:solidFill>
                  <a:prstClr val="black"/>
                </a:solidFill>
                <a:cs typeface="Times New Roman" panose="02020603050405020304" pitchFamily="18" charset="0"/>
              </a:rPr>
              <a:t>1.3  </a:t>
            </a:r>
            <a:r>
              <a:rPr kumimoji="0" lang="zh-CN" altLang="en-US" sz="2800" b="1" u="sng" dirty="0" smtClean="0">
                <a:solidFill>
                  <a:prstClr val="black"/>
                </a:solidFill>
                <a:latin typeface="Arial" panose="020B0604020202020204" pitchFamily="34" charset="0"/>
              </a:rPr>
              <a:t>半导体二极管</a:t>
            </a:r>
            <a:endParaRPr kumimoji="0" lang="en-US" altLang="zh-CN" sz="2800" b="1" u="sng" dirty="0">
              <a:solidFill>
                <a:srgbClr val="FF0000"/>
              </a:solidFill>
              <a:cs typeface="Times New Roman" panose="02020603050405020304" pitchFamily="18" charset="0"/>
            </a:endParaRPr>
          </a:p>
          <a:p>
            <a:pPr eaLnBrk="1" hangingPunct="1">
              <a:lnSpc>
                <a:spcPct val="200000"/>
              </a:lnSpc>
              <a:defRPr/>
            </a:pPr>
            <a:r>
              <a:rPr kumimoji="0" lang="en-US" altLang="zh-CN" sz="2800" b="1" u="sng" dirty="0" smtClean="0">
                <a:solidFill>
                  <a:prstClr val="black"/>
                </a:solidFill>
                <a:cs typeface="Times New Roman" panose="02020603050405020304" pitchFamily="18" charset="0"/>
              </a:rPr>
              <a:t>1.4  </a:t>
            </a:r>
            <a:r>
              <a:rPr kumimoji="0" lang="zh-CN" altLang="en-US" sz="2800" b="1" u="sng" dirty="0">
                <a:solidFill>
                  <a:prstClr val="black"/>
                </a:solidFill>
                <a:latin typeface="Arial" panose="020B0604020202020204" pitchFamily="34" charset="0"/>
              </a:rPr>
              <a:t>双极型</a:t>
            </a:r>
            <a:r>
              <a:rPr kumimoji="0" lang="zh-CN" altLang="en-US" sz="2800" b="1" u="sng" dirty="0" smtClean="0">
                <a:solidFill>
                  <a:prstClr val="black"/>
                </a:solidFill>
                <a:latin typeface="Arial" panose="020B0604020202020204" pitchFamily="34" charset="0"/>
              </a:rPr>
              <a:t>半导体三极管</a:t>
            </a:r>
            <a:endParaRPr kumimoji="0" lang="zh-CN" altLang="en-US" sz="2800" b="1" u="sng" dirty="0">
              <a:solidFill>
                <a:prstClr val="black"/>
              </a:solidFill>
              <a:latin typeface="Arial" panose="020B0604020202020204" pitchFamily="34" charset="0"/>
            </a:endParaRPr>
          </a:p>
          <a:p>
            <a:pPr eaLnBrk="1" hangingPunct="1">
              <a:lnSpc>
                <a:spcPct val="200000"/>
              </a:lnSpc>
              <a:defRPr/>
            </a:pPr>
            <a:r>
              <a:rPr kumimoji="0" lang="en-US" altLang="zh-CN" sz="2800" b="1" u="sng" dirty="0" smtClean="0">
                <a:solidFill>
                  <a:prstClr val="black"/>
                </a:solidFill>
                <a:cs typeface="Times New Roman" panose="02020603050405020304" pitchFamily="18" charset="0"/>
              </a:rPr>
              <a:t>1.5  </a:t>
            </a:r>
            <a:r>
              <a:rPr kumimoji="0" lang="zh-CN" altLang="en-US" sz="2800" b="1" u="sng" dirty="0" smtClean="0">
                <a:solidFill>
                  <a:prstClr val="black"/>
                </a:solidFill>
                <a:cs typeface="Times New Roman" panose="02020603050405020304" pitchFamily="18" charset="0"/>
              </a:rPr>
              <a:t>场效应管</a:t>
            </a:r>
            <a:endParaRPr kumimoji="0" lang="en-US" altLang="zh-CN" sz="2800" b="1" u="sng" dirty="0">
              <a:solidFill>
                <a:prstClr val="black"/>
              </a:solidFill>
              <a:cs typeface="Times New Roman" panose="02020603050405020304" pitchFamily="18" charset="0"/>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3074"/>
          <p:cNvSpPr txBox="1">
            <a:spLocks noChangeArrowheads="1"/>
          </p:cNvSpPr>
          <p:nvPr/>
        </p:nvSpPr>
        <p:spPr bwMode="auto">
          <a:xfrm>
            <a:off x="110490" y="646430"/>
            <a:ext cx="6168390" cy="5835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dirty="0" smtClean="0">
                <a:solidFill>
                  <a:srgbClr val="FF0000"/>
                </a:solidFill>
              </a:rPr>
              <a:t>1.3.1 </a:t>
            </a:r>
            <a:r>
              <a:rPr lang="zh-CN" altLang="en-US" sz="3200" dirty="0">
                <a:solidFill>
                  <a:srgbClr val="FF0000"/>
                </a:solidFill>
                <a:latin typeface="黑体" panose="02010609060101010101" pitchFamily="49" charset="-122"/>
                <a:ea typeface="黑体" panose="02010609060101010101" pitchFamily="49" charset="-122"/>
              </a:rPr>
              <a:t>半导体二极管的结构类型</a:t>
            </a:r>
            <a:endParaRPr lang="zh-CN" altLang="en-US" sz="3200" dirty="0">
              <a:solidFill>
                <a:srgbClr val="FF0000"/>
              </a:solidFill>
              <a:latin typeface="黑体" panose="02010609060101010101" pitchFamily="49" charset="-122"/>
              <a:ea typeface="黑体" panose="02010609060101010101" pitchFamily="49" charset="-122"/>
            </a:endParaRPr>
          </a:p>
        </p:txBody>
      </p:sp>
      <p:sp>
        <p:nvSpPr>
          <p:cNvPr id="13" name="Text Box 3075"/>
          <p:cNvSpPr txBox="1">
            <a:spLocks noChangeArrowheads="1"/>
          </p:cNvSpPr>
          <p:nvPr/>
        </p:nvSpPr>
        <p:spPr bwMode="auto">
          <a:xfrm>
            <a:off x="311785" y="1111885"/>
            <a:ext cx="8486775" cy="60769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dirty="0" smtClean="0">
                <a:solidFill>
                  <a:srgbClr val="000000"/>
                </a:solidFill>
              </a:rPr>
              <a:t>         </a:t>
            </a:r>
            <a:r>
              <a:rPr lang="zh-CN" altLang="en-US" sz="2800" dirty="0" smtClean="0">
                <a:solidFill>
                  <a:srgbClr val="000000"/>
                </a:solidFill>
              </a:rPr>
              <a:t>在</a:t>
            </a:r>
            <a:r>
              <a:rPr lang="en-US" altLang="zh-CN" sz="2800" dirty="0" smtClean="0">
                <a:solidFill>
                  <a:srgbClr val="000000"/>
                </a:solidFill>
              </a:rPr>
              <a:t>PN</a:t>
            </a:r>
            <a:r>
              <a:rPr lang="zh-CN" altLang="en-US" sz="2800" dirty="0" smtClean="0">
                <a:solidFill>
                  <a:srgbClr val="000000"/>
                </a:solidFill>
              </a:rPr>
              <a:t>结上加上引线和封装，就成为一个二极管。</a:t>
            </a:r>
            <a:endParaRPr lang="zh-CN" altLang="en-US" sz="2800" dirty="0" smtClean="0">
              <a:solidFill>
                <a:srgbClr val="000000"/>
              </a:solidFill>
            </a:endParaRPr>
          </a:p>
        </p:txBody>
      </p:sp>
      <p:sp>
        <p:nvSpPr>
          <p:cNvPr id="14" name="Text Box 3076"/>
          <p:cNvSpPr txBox="1">
            <a:spLocks noChangeArrowheads="1"/>
          </p:cNvSpPr>
          <p:nvPr/>
        </p:nvSpPr>
        <p:spPr bwMode="auto">
          <a:xfrm>
            <a:off x="505460" y="3204528"/>
            <a:ext cx="3561080" cy="52197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pPr>
            <a:r>
              <a:rPr lang="zh-CN" altLang="en-US" sz="2800" dirty="0">
                <a:solidFill>
                  <a:srgbClr val="0000FF"/>
                </a:solidFill>
                <a:latin typeface="黑体" panose="02010609060101010101" pitchFamily="49" charset="-122"/>
                <a:ea typeface="黑体" panose="02010609060101010101" pitchFamily="49" charset="-122"/>
              </a:rPr>
              <a:t>(1)  点接触型二极管</a:t>
            </a:r>
            <a:endParaRPr lang="zh-CN" altLang="en-US" sz="2800" dirty="0">
              <a:solidFill>
                <a:srgbClr val="0000FF"/>
              </a:solidFill>
              <a:latin typeface="黑体" panose="02010609060101010101" pitchFamily="49" charset="-122"/>
              <a:ea typeface="黑体" panose="02010609060101010101" pitchFamily="49" charset="-122"/>
            </a:endParaRPr>
          </a:p>
        </p:txBody>
      </p:sp>
      <p:sp>
        <p:nvSpPr>
          <p:cNvPr id="15" name="AutoShape 3084"/>
          <p:cNvSpPr>
            <a:spLocks noChangeArrowheads="1"/>
          </p:cNvSpPr>
          <p:nvPr/>
        </p:nvSpPr>
        <p:spPr bwMode="auto">
          <a:xfrm>
            <a:off x="4126230" y="2320925"/>
            <a:ext cx="5071110" cy="1600200"/>
          </a:xfrm>
          <a:prstGeom prst="wedgeEllipseCallout">
            <a:avLst>
              <a:gd name="adj1" fmla="val -53481"/>
              <a:gd name="adj2" fmla="val 25039"/>
            </a:avLst>
          </a:prstGeom>
          <a:gradFill rotWithShape="0">
            <a:gsLst>
              <a:gs pos="0">
                <a:srgbClr val="00FF00"/>
              </a:gs>
              <a:gs pos="100000">
                <a:srgbClr val="66FFFF"/>
              </a:gs>
            </a:gsLst>
            <a:path path="rect">
              <a:fillToRect t="100000" r="100000"/>
            </a:path>
          </a:gradFill>
          <a:ln>
            <a:noFill/>
          </a:ln>
          <a:effectLst/>
          <a:extLst>
            <a:ext uri="{91240B29-F687-4F45-9708-019B960494DF}">
              <a14:hiddenLine xmlns:a14="http://schemas.microsoft.com/office/drawing/2010/main" w="9525">
                <a:pattFill prst="wdUpDiag">
                  <a:fgClr>
                    <a:srgbClr val="FFFF66"/>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dirty="0" smtClean="0">
                <a:solidFill>
                  <a:srgbClr val="000000"/>
                </a:solidFill>
              </a:rPr>
              <a:t>         PN</a:t>
            </a:r>
            <a:r>
              <a:rPr lang="zh-CN" altLang="en-US" dirty="0" smtClean="0">
                <a:solidFill>
                  <a:srgbClr val="000000"/>
                </a:solidFill>
              </a:rPr>
              <a:t>结面积小，结电容小，</a:t>
            </a:r>
            <a:endParaRPr lang="zh-CN" altLang="en-US" dirty="0" smtClean="0">
              <a:solidFill>
                <a:srgbClr val="000000"/>
              </a:solidFill>
            </a:endParaRPr>
          </a:p>
          <a:p>
            <a:pPr algn="ctr" eaLnBrk="1" hangingPunct="1"/>
            <a:r>
              <a:rPr lang="zh-CN" altLang="en-US" dirty="0" smtClean="0">
                <a:solidFill>
                  <a:srgbClr val="000000"/>
                </a:solidFill>
              </a:rPr>
              <a:t>用于</a:t>
            </a:r>
            <a:r>
              <a:rPr lang="zh-CN" altLang="en-US">
                <a:sym typeface="+mn-ea"/>
              </a:rPr>
              <a:t>高频电路和小功率整流</a:t>
            </a:r>
            <a:r>
              <a:rPr lang="zh-CN" altLang="en-US" dirty="0" smtClean="0">
                <a:solidFill>
                  <a:srgbClr val="000000"/>
                </a:solidFill>
              </a:rPr>
              <a:t>。</a:t>
            </a:r>
            <a:endParaRPr lang="zh-CN" altLang="en-US" dirty="0" smtClean="0">
              <a:solidFill>
                <a:srgbClr val="000000"/>
              </a:solidFill>
            </a:endParaRPr>
          </a:p>
        </p:txBody>
      </p:sp>
      <p:grpSp>
        <p:nvGrpSpPr>
          <p:cNvPr id="17" name="Group 3096"/>
          <p:cNvGrpSpPr/>
          <p:nvPr/>
        </p:nvGrpSpPr>
        <p:grpSpPr bwMode="auto">
          <a:xfrm>
            <a:off x="3851275" y="6019807"/>
            <a:ext cx="4894263" cy="461963"/>
            <a:chOff x="1634" y="3840"/>
            <a:chExt cx="3083" cy="291"/>
          </a:xfrm>
        </p:grpSpPr>
        <p:sp>
          <p:nvSpPr>
            <p:cNvPr id="18" name="Text Box 3093"/>
            <p:cNvSpPr txBox="1">
              <a:spLocks noChangeArrowheads="1"/>
            </p:cNvSpPr>
            <p:nvPr/>
          </p:nvSpPr>
          <p:spPr bwMode="auto">
            <a:xfrm>
              <a:off x="3449" y="3840"/>
              <a:ext cx="1268" cy="288"/>
            </a:xfrm>
            <a:prstGeom prst="rect">
              <a:avLst/>
            </a:prstGeom>
            <a:noFill/>
            <a:ln>
              <a:noFill/>
            </a:ln>
            <a:effectLst/>
            <a:extLst>
              <a:ext uri="{909E8E84-426E-40DD-AFC4-6F175D3DCCD1}">
                <a14:hiddenFill xmlns:a14="http://schemas.microsoft.com/office/drawing/2010/main">
                  <a:gradFill rotWithShape="0">
                    <a:gsLst>
                      <a:gs pos="0">
                        <a:srgbClr val="00FF00"/>
                      </a:gs>
                      <a:gs pos="100000">
                        <a:srgbClr val="66FFFF"/>
                      </a:gs>
                    </a:gsLst>
                    <a:path path="rect">
                      <a:fillToRect t="100000" r="10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dirty="0" smtClean="0">
                  <a:solidFill>
                    <a:srgbClr val="FF0066"/>
                  </a:solidFill>
                  <a:latin typeface="宋体" panose="02010600030101010101" pitchFamily="2" charset="-122"/>
                </a:rPr>
                <a:t>(a)</a:t>
              </a:r>
              <a:r>
                <a:rPr lang="zh-CN" altLang="zh-CN" dirty="0" smtClean="0">
                  <a:solidFill>
                    <a:srgbClr val="FF0066"/>
                  </a:solidFill>
                  <a:latin typeface="宋体" panose="02010600030101010101" pitchFamily="2" charset="-122"/>
                </a:rPr>
                <a:t>点接触型 </a:t>
              </a:r>
              <a:endParaRPr lang="zh-CN" altLang="en-US" dirty="0" smtClean="0">
                <a:solidFill>
                  <a:srgbClr val="FF0066"/>
                </a:solidFill>
                <a:latin typeface="宋体" panose="02010600030101010101" pitchFamily="2" charset="-122"/>
              </a:endParaRPr>
            </a:p>
          </p:txBody>
        </p:sp>
        <p:sp>
          <p:nvSpPr>
            <p:cNvPr id="19" name="Rectangle 3095"/>
            <p:cNvSpPr>
              <a:spLocks noChangeArrowheads="1"/>
            </p:cNvSpPr>
            <p:nvPr/>
          </p:nvSpPr>
          <p:spPr bwMode="auto">
            <a:xfrm>
              <a:off x="1634" y="3840"/>
              <a:ext cx="1861" cy="291"/>
            </a:xfrm>
            <a:prstGeom prst="rect">
              <a:avLst/>
            </a:prstGeom>
            <a:noFill/>
            <a:ln>
              <a:noFill/>
            </a:ln>
            <a:effectLst/>
            <a:extLst>
              <a:ext uri="{909E8E84-426E-40DD-AFC4-6F175D3DCCD1}">
                <a14:hiddenFill xmlns:a14="http://schemas.microsoft.com/office/drawing/2010/main">
                  <a:gradFill rotWithShape="0">
                    <a:gsLst>
                      <a:gs pos="0">
                        <a:srgbClr val="00FF00"/>
                      </a:gs>
                      <a:gs pos="100000">
                        <a:srgbClr val="66FFFF"/>
                      </a:gs>
                    </a:gsLst>
                    <a:path path="rect">
                      <a:fillToRect t="100000" r="10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dirty="0" smtClean="0">
                  <a:solidFill>
                    <a:srgbClr val="FF0066"/>
                  </a:solidFill>
                </a:rPr>
                <a:t>二极管的结构示意图</a:t>
              </a:r>
              <a:endParaRPr lang="zh-CN" altLang="en-US" dirty="0" smtClean="0">
                <a:solidFill>
                  <a:srgbClr val="FF0066"/>
                </a:solidFill>
              </a:endParaRPr>
            </a:p>
          </p:txBody>
        </p:sp>
      </p:grpSp>
      <p:pic>
        <p:nvPicPr>
          <p:cNvPr id="20" name="图片 19"/>
          <p:cNvPicPr>
            <a:picLocks noChangeAspect="1"/>
          </p:cNvPicPr>
          <p:nvPr/>
        </p:nvPicPr>
        <p:blipFill>
          <a:blip r:embed="rId1"/>
          <a:stretch>
            <a:fillRect/>
          </a:stretch>
        </p:blipFill>
        <p:spPr>
          <a:xfrm>
            <a:off x="3852799" y="4003417"/>
            <a:ext cx="4960455" cy="2065855"/>
          </a:xfrm>
          <a:prstGeom prst="rect">
            <a:avLst/>
          </a:prstGeom>
        </p:spPr>
      </p:pic>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graphicFrame>
        <p:nvGraphicFramePr>
          <p:cNvPr id="29699" name="对象 56325"/>
          <p:cNvGraphicFramePr>
            <a:graphicFrameLocks noChangeAspect="1"/>
          </p:cNvGraphicFramePr>
          <p:nvPr/>
        </p:nvGraphicFramePr>
        <p:xfrm>
          <a:off x="899795" y="4509135"/>
          <a:ext cx="2558415" cy="850900"/>
        </p:xfrm>
        <a:graphic>
          <a:graphicData uri="http://schemas.openxmlformats.org/presentationml/2006/ole">
            <mc:AlternateContent xmlns:mc="http://schemas.openxmlformats.org/markup-compatibility/2006">
              <mc:Choice xmlns:v="urn:schemas-microsoft-com:vml" Requires="v">
                <p:oleObj spid="_x0000_s3092" name="" r:id="rId2" imgW="6791325" imgH="2257425" progId="MSPhotoEd.3">
                  <p:embed/>
                </p:oleObj>
              </mc:Choice>
              <mc:Fallback>
                <p:oleObj name="" r:id="rId2" imgW="6791325" imgH="2257425" progId="MSPhotoEd.3">
                  <p:embed/>
                  <p:pic>
                    <p:nvPicPr>
                      <p:cNvPr id="0" name="图片 3091"/>
                      <p:cNvPicPr/>
                      <p:nvPr/>
                    </p:nvPicPr>
                    <p:blipFill>
                      <a:blip r:embed="rId3"/>
                      <a:stretch>
                        <a:fillRect/>
                      </a:stretch>
                    </p:blipFill>
                    <p:spPr>
                      <a:xfrm>
                        <a:off x="899795" y="4509135"/>
                        <a:ext cx="2558415" cy="850900"/>
                      </a:xfrm>
                      <a:prstGeom prst="rect">
                        <a:avLst/>
                      </a:prstGeom>
                      <a:noFill/>
                      <a:ln w="38100">
                        <a:noFill/>
                        <a:miter/>
                      </a:ln>
                    </p:spPr>
                  </p:pic>
                </p:oleObj>
              </mc:Fallback>
            </mc:AlternateContent>
          </a:graphicData>
        </a:graphic>
      </p:graphicFrame>
      <p:sp>
        <p:nvSpPr>
          <p:cNvPr id="7" name="Rectangle 3095"/>
          <p:cNvSpPr>
            <a:spLocks noChangeArrowheads="1"/>
          </p:cNvSpPr>
          <p:nvPr/>
        </p:nvSpPr>
        <p:spPr bwMode="auto">
          <a:xfrm>
            <a:off x="1217930" y="5537200"/>
            <a:ext cx="1706880" cy="460375"/>
          </a:xfrm>
          <a:prstGeom prst="rect">
            <a:avLst/>
          </a:prstGeom>
          <a:noFill/>
          <a:ln>
            <a:noFill/>
          </a:ln>
          <a:effectLst/>
          <a:extLst>
            <a:ext uri="{909E8E84-426E-40DD-AFC4-6F175D3DCCD1}">
              <a14:hiddenFill xmlns:a14="http://schemas.microsoft.com/office/drawing/2010/main">
                <a:gradFill rotWithShape="0">
                  <a:gsLst>
                    <a:gs pos="0">
                      <a:srgbClr val="00FF00"/>
                    </a:gs>
                    <a:gs pos="100000">
                      <a:srgbClr val="66FFFF"/>
                    </a:gs>
                  </a:gsLst>
                  <a:path path="rect">
                    <a:fillToRect t="100000" r="10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dirty="0" smtClean="0">
                <a:solidFill>
                  <a:srgbClr val="FF0066"/>
                </a:solidFill>
              </a:rPr>
              <a:t>二极管符号</a:t>
            </a:r>
            <a:endParaRPr lang="zh-CN" altLang="en-US" dirty="0" smtClean="0">
              <a:solidFill>
                <a:srgbClr val="FF0066"/>
              </a:solidFill>
            </a:endParaRPr>
          </a:p>
        </p:txBody>
      </p:sp>
      <p:sp>
        <p:nvSpPr>
          <p:cNvPr id="4" name="Text Box 3075"/>
          <p:cNvSpPr txBox="1">
            <a:spLocks noChangeArrowheads="1"/>
          </p:cNvSpPr>
          <p:nvPr/>
        </p:nvSpPr>
        <p:spPr bwMode="auto">
          <a:xfrm>
            <a:off x="311785" y="1642745"/>
            <a:ext cx="8486775" cy="112458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zh-CN" altLang="en-US" sz="2800" dirty="0" smtClean="0">
                <a:solidFill>
                  <a:srgbClr val="000000"/>
                </a:solidFill>
              </a:rPr>
              <a:t>二极管按结构分有</a:t>
            </a:r>
            <a:r>
              <a:rPr lang="zh-CN" altLang="en-US" sz="2800" dirty="0" smtClean="0">
                <a:solidFill>
                  <a:srgbClr val="FF0000"/>
                </a:solidFill>
              </a:rPr>
              <a:t>点接触型、面接触型和平面型</a:t>
            </a:r>
            <a:r>
              <a:rPr lang="zh-CN" altLang="en-US" sz="2800" dirty="0" smtClean="0">
                <a:solidFill>
                  <a:srgbClr val="000000"/>
                </a:solidFill>
              </a:rPr>
              <a:t>三大类。</a:t>
            </a:r>
            <a:endParaRPr lang="zh-CN" altLang="en-US" sz="2800" dirty="0" smtClean="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blinds(horizontal)">
                                      <p:cBhvr>
                                        <p:cTn id="7" dur="500"/>
                                        <p:tgtEl>
                                          <p:spTgt spid="2969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par>
                                <p:cTn id="21" presetID="3" presetClass="entr" presetSubtype="1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par>
                                <p:cTn id="24" presetID="3" presetClass="entr" presetSubtype="1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5"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vertical)">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autoUpdateAnimBg="0"/>
      <p:bldP spid="14" grpId="0" animBg="1"/>
      <p:bldP spid="7" grpId="0" animBg="1"/>
      <p:bldP spid="4"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50" name="Group 38"/>
          <p:cNvGrpSpPr/>
          <p:nvPr/>
        </p:nvGrpSpPr>
        <p:grpSpPr bwMode="auto">
          <a:xfrm>
            <a:off x="5138738" y="4038602"/>
            <a:ext cx="2252663" cy="2828926"/>
            <a:chOff x="3237" y="2544"/>
            <a:chExt cx="1419" cy="1782"/>
          </a:xfrm>
        </p:grpSpPr>
        <p:graphicFrame>
          <p:nvGraphicFramePr>
            <p:cNvPr id="5131" name="Object 23"/>
            <p:cNvGraphicFramePr>
              <a:graphicFrameLocks noChangeAspect="1"/>
            </p:cNvGraphicFramePr>
            <p:nvPr/>
          </p:nvGraphicFramePr>
          <p:xfrm>
            <a:off x="3237" y="2544"/>
            <a:ext cx="1419" cy="1439"/>
          </p:xfrm>
          <a:graphic>
            <a:graphicData uri="http://schemas.openxmlformats.org/presentationml/2006/ole">
              <mc:AlternateContent xmlns:mc="http://schemas.openxmlformats.org/markup-compatibility/2006">
                <mc:Choice xmlns:v="urn:schemas-microsoft-com:vml" Requires="v">
                  <p:oleObj spid="_x0000_s48196" name="BMP 图象" r:id="rId1" imgW="1431290" imgH="1679575" progId="Paint.Picture">
                    <p:embed/>
                  </p:oleObj>
                </mc:Choice>
                <mc:Fallback>
                  <p:oleObj name="BMP 图象" r:id="rId1" imgW="1431290" imgH="1679575" progId="Paint.Picture">
                    <p:embed/>
                    <p:pic>
                      <p:nvPicPr>
                        <p:cNvPr id="0" name="图片 481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7" y="2544"/>
                          <a:ext cx="1419" cy="1439"/>
                        </a:xfrm>
                        <a:prstGeom prst="rect">
                          <a:avLst/>
                        </a:prstGeom>
                        <a:noFill/>
                        <a:ln w="38100">
                          <a:pattFill prst="zigZag">
                            <a:fgClr>
                              <a:schemeClr val="tx1"/>
                            </a:fgClr>
                            <a:bgClr>
                              <a:srgbClr val="FFFFFF"/>
                            </a:bgClr>
                          </a:pattFill>
                          <a:miter lim="800000"/>
                          <a:headEnd/>
                          <a:tailEnd/>
                        </a:ln>
                        <a:effectLst/>
                        <a:extLst>
                          <a:ext uri="{909E8E84-426E-40DD-AFC4-6F175D3DCCD1}">
                            <a14:hiddenFill xmlns:a14="http://schemas.microsoft.com/office/drawing/2010/main">
                              <a:gradFill rotWithShape="0">
                                <a:gsLst>
                                  <a:gs pos="0">
                                    <a:srgbClr val="00FF00"/>
                                  </a:gs>
                                  <a:gs pos="100000">
                                    <a:srgbClr val="66FFFF"/>
                                  </a:gs>
                                </a:gsLst>
                                <a:path path="rect">
                                  <a:fillToRect t="100000" r="100000"/>
                                </a:path>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3" name="Text Box 21"/>
            <p:cNvSpPr txBox="1">
              <a:spLocks noChangeArrowheads="1"/>
            </p:cNvSpPr>
            <p:nvPr/>
          </p:nvSpPr>
          <p:spPr bwMode="auto">
            <a:xfrm>
              <a:off x="3456" y="4038"/>
              <a:ext cx="980" cy="288"/>
            </a:xfrm>
            <a:prstGeom prst="rect">
              <a:avLst/>
            </a:prstGeom>
            <a:noFill/>
            <a:ln>
              <a:noFill/>
            </a:ln>
            <a:effectLst/>
            <a:extLst>
              <a:ext uri="{909E8E84-426E-40DD-AFC4-6F175D3DCCD1}">
                <a14:hiddenFill xmlns:a14="http://schemas.microsoft.com/office/drawing/2010/main">
                  <a:gradFill rotWithShape="0">
                    <a:gsLst>
                      <a:gs pos="0">
                        <a:srgbClr val="00FF00"/>
                      </a:gs>
                      <a:gs pos="100000">
                        <a:srgbClr val="66FFFF"/>
                      </a:gs>
                    </a:gsLst>
                    <a:path path="rect">
                      <a:fillToRect t="100000" r="10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dirty="0" smtClean="0">
                  <a:solidFill>
                    <a:srgbClr val="FF0066"/>
                  </a:solidFill>
                  <a:latin typeface="宋体" panose="02010600030101010101" pitchFamily="2" charset="-122"/>
                </a:rPr>
                <a:t>(c)</a:t>
              </a:r>
              <a:r>
                <a:rPr lang="zh-CN" altLang="en-US" dirty="0" smtClean="0">
                  <a:solidFill>
                    <a:srgbClr val="FF0066"/>
                  </a:solidFill>
                  <a:latin typeface="宋体" panose="02010600030101010101" pitchFamily="2" charset="-122"/>
                </a:rPr>
                <a:t>平面型</a:t>
              </a:r>
              <a:endParaRPr lang="zh-CN" altLang="en-US" dirty="0" smtClean="0">
                <a:solidFill>
                  <a:srgbClr val="000000"/>
                </a:solidFill>
              </a:endParaRPr>
            </a:p>
          </p:txBody>
        </p:sp>
      </p:grpSp>
      <p:sp>
        <p:nvSpPr>
          <p:cNvPr id="13342" name="Text Box 30"/>
          <p:cNvSpPr txBox="1">
            <a:spLocks noChangeArrowheads="1"/>
          </p:cNvSpPr>
          <p:nvPr/>
        </p:nvSpPr>
        <p:spPr bwMode="auto">
          <a:xfrm>
            <a:off x="724018" y="4858544"/>
            <a:ext cx="3205480" cy="52197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defPPr>
              <a:defRPr lang="zh-CN"/>
            </a:defPPr>
            <a:lvl1pPr eaLnBrk="1" hangingPunct="1">
              <a:spcBef>
                <a:spcPct val="50000"/>
              </a:spcBef>
              <a:defRPr sz="2800" b="1">
                <a:solidFill>
                  <a:srgbClr val="FF0000"/>
                </a:solidFill>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just" eaLnBrk="0" hangingPunct="0">
              <a:buClrTx/>
              <a:buSzTx/>
              <a:buFontTx/>
            </a:pPr>
            <a:r>
              <a:rPr lang="zh-CN" altLang="en-US" b="0" dirty="0">
                <a:solidFill>
                  <a:srgbClr val="0000FF"/>
                </a:solidFill>
                <a:latin typeface="黑体" panose="02010609060101010101" pitchFamily="49" charset="-122"/>
                <a:ea typeface="黑体" panose="02010609060101010101" pitchFamily="49" charset="-122"/>
              </a:rPr>
              <a:t>(3)  平面型二极管</a:t>
            </a:r>
            <a:endParaRPr lang="zh-CN" altLang="en-US" b="0" dirty="0">
              <a:solidFill>
                <a:srgbClr val="0000FF"/>
              </a:solidFill>
              <a:latin typeface="黑体" panose="02010609060101010101" pitchFamily="49" charset="-122"/>
              <a:ea typeface="黑体" panose="02010609060101010101" pitchFamily="49" charset="-122"/>
            </a:endParaRPr>
          </a:p>
        </p:txBody>
      </p:sp>
      <p:sp>
        <p:nvSpPr>
          <p:cNvPr id="13343" name="AutoShape 31"/>
          <p:cNvSpPr>
            <a:spLocks noChangeArrowheads="1"/>
          </p:cNvSpPr>
          <p:nvPr/>
        </p:nvSpPr>
        <p:spPr bwMode="auto">
          <a:xfrm>
            <a:off x="3276600" y="2133600"/>
            <a:ext cx="5486400" cy="1905000"/>
          </a:xfrm>
          <a:prstGeom prst="wedgeEllipseCallout">
            <a:avLst>
              <a:gd name="adj1" fmla="val -40995"/>
              <a:gd name="adj2" fmla="val 95666"/>
            </a:avLst>
          </a:prstGeom>
          <a:gradFill rotWithShape="0">
            <a:gsLst>
              <a:gs pos="0">
                <a:srgbClr val="FFFFFF"/>
              </a:gs>
              <a:gs pos="100000">
                <a:srgbClr val="66FFFF"/>
              </a:gs>
            </a:gsLst>
            <a:path path="rect">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mtClean="0">
                <a:solidFill>
                  <a:srgbClr val="000000"/>
                </a:solidFill>
              </a:rPr>
              <a:t>       </a:t>
            </a:r>
            <a:r>
              <a:rPr lang="zh-CN" altLang="en-US" smtClean="0">
                <a:solidFill>
                  <a:srgbClr val="000000"/>
                </a:solidFill>
              </a:rPr>
              <a:t>往往用于集成电路制造工</a:t>
            </a:r>
            <a:endParaRPr lang="zh-CN" altLang="en-US" smtClean="0">
              <a:solidFill>
                <a:srgbClr val="000000"/>
              </a:solidFill>
            </a:endParaRPr>
          </a:p>
          <a:p>
            <a:r>
              <a:rPr lang="zh-CN" altLang="en-US" smtClean="0">
                <a:solidFill>
                  <a:srgbClr val="000000"/>
                </a:solidFill>
              </a:rPr>
              <a:t>艺中。</a:t>
            </a:r>
            <a:r>
              <a:rPr lang="en-US" altLang="zh-CN" smtClean="0">
                <a:solidFill>
                  <a:srgbClr val="000000"/>
                </a:solidFill>
              </a:rPr>
              <a:t>PN </a:t>
            </a:r>
            <a:r>
              <a:rPr lang="zh-CN" altLang="en-US" smtClean="0">
                <a:solidFill>
                  <a:srgbClr val="000000"/>
                </a:solidFill>
              </a:rPr>
              <a:t>结面积可大可小，用</a:t>
            </a:r>
            <a:endParaRPr lang="zh-CN" altLang="en-US" smtClean="0">
              <a:solidFill>
                <a:srgbClr val="000000"/>
              </a:solidFill>
            </a:endParaRPr>
          </a:p>
          <a:p>
            <a:r>
              <a:rPr lang="zh-CN" altLang="en-US" smtClean="0">
                <a:solidFill>
                  <a:srgbClr val="000000"/>
                </a:solidFill>
              </a:rPr>
              <a:t>于高频整流和开关电路中。</a:t>
            </a:r>
            <a:endParaRPr lang="zh-CN" altLang="en-US" smtClean="0">
              <a:solidFill>
                <a:srgbClr val="000000"/>
              </a:solidFill>
            </a:endParaRPr>
          </a:p>
        </p:txBody>
      </p:sp>
      <p:sp>
        <p:nvSpPr>
          <p:cNvPr id="5125" name="Text Box 32"/>
          <p:cNvSpPr txBox="1">
            <a:spLocks noChangeArrowheads="1"/>
          </p:cNvSpPr>
          <p:nvPr/>
        </p:nvSpPr>
        <p:spPr bwMode="auto">
          <a:xfrm>
            <a:off x="526097" y="686425"/>
            <a:ext cx="3561080" cy="52197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pPr>
            <a:r>
              <a:rPr lang="zh-CN" altLang="en-US" sz="2800" dirty="0">
                <a:solidFill>
                  <a:srgbClr val="0000FF"/>
                </a:solidFill>
                <a:latin typeface="黑体" panose="02010609060101010101" pitchFamily="49" charset="-122"/>
                <a:ea typeface="黑体" panose="02010609060101010101" pitchFamily="49" charset="-122"/>
              </a:rPr>
              <a:t>(2)  面接触型二极管</a:t>
            </a:r>
            <a:endParaRPr lang="zh-CN" altLang="en-US" sz="2800" dirty="0">
              <a:solidFill>
                <a:srgbClr val="0000FF"/>
              </a:solidFill>
              <a:latin typeface="黑体" panose="02010609060101010101" pitchFamily="49" charset="-122"/>
              <a:ea typeface="黑体" panose="02010609060101010101" pitchFamily="49" charset="-122"/>
            </a:endParaRPr>
          </a:p>
        </p:txBody>
      </p:sp>
      <p:sp>
        <p:nvSpPr>
          <p:cNvPr id="13345" name="AutoShape 33"/>
          <p:cNvSpPr>
            <a:spLocks noChangeArrowheads="1"/>
          </p:cNvSpPr>
          <p:nvPr/>
        </p:nvSpPr>
        <p:spPr bwMode="auto">
          <a:xfrm>
            <a:off x="4565650" y="76200"/>
            <a:ext cx="4425950" cy="1524000"/>
          </a:xfrm>
          <a:prstGeom prst="wedgeEllipseCallout">
            <a:avLst>
              <a:gd name="adj1" fmla="val -60116"/>
              <a:gd name="adj2" fmla="val 12083"/>
            </a:avLst>
          </a:prstGeom>
          <a:gradFill rotWithShape="0">
            <a:gsLst>
              <a:gs pos="0">
                <a:srgbClr val="FFCCFF"/>
              </a:gs>
              <a:gs pos="50000">
                <a:srgbClr val="FFFFCC"/>
              </a:gs>
              <a:gs pos="100000">
                <a:srgbClr val="FFCC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mtClean="0">
                <a:solidFill>
                  <a:srgbClr val="000000"/>
                </a:solidFill>
              </a:rPr>
              <a:t>        PN</a:t>
            </a:r>
            <a:r>
              <a:rPr lang="zh-CN" altLang="en-US" smtClean="0">
                <a:solidFill>
                  <a:srgbClr val="000000"/>
                </a:solidFill>
              </a:rPr>
              <a:t>结面积大，用</a:t>
            </a:r>
            <a:endParaRPr lang="zh-CN" altLang="en-US" smtClean="0">
              <a:solidFill>
                <a:srgbClr val="000000"/>
              </a:solidFill>
            </a:endParaRPr>
          </a:p>
          <a:p>
            <a:r>
              <a:rPr lang="zh-CN" altLang="en-US" smtClean="0">
                <a:solidFill>
                  <a:srgbClr val="000000"/>
                </a:solidFill>
              </a:rPr>
              <a:t>于工频大电流整流电路。</a:t>
            </a:r>
            <a:endParaRPr lang="zh-CN" altLang="en-US" smtClean="0">
              <a:solidFill>
                <a:srgbClr val="000000"/>
              </a:solidFill>
            </a:endParaRPr>
          </a:p>
        </p:txBody>
      </p:sp>
      <p:grpSp>
        <p:nvGrpSpPr>
          <p:cNvPr id="13348" name="Group 36"/>
          <p:cNvGrpSpPr/>
          <p:nvPr/>
        </p:nvGrpSpPr>
        <p:grpSpPr bwMode="auto">
          <a:xfrm>
            <a:off x="901765" y="1499409"/>
            <a:ext cx="2220913" cy="2819400"/>
            <a:chOff x="1056" y="768"/>
            <a:chExt cx="1399" cy="1776"/>
          </a:xfrm>
        </p:grpSpPr>
        <p:graphicFrame>
          <p:nvGraphicFramePr>
            <p:cNvPr id="5129" name="Object 34"/>
            <p:cNvGraphicFramePr/>
            <p:nvPr/>
          </p:nvGraphicFramePr>
          <p:xfrm>
            <a:off x="1056" y="768"/>
            <a:ext cx="1399" cy="1440"/>
          </p:xfrm>
          <a:graphic>
            <a:graphicData uri="http://schemas.openxmlformats.org/presentationml/2006/ole">
              <mc:AlternateContent xmlns:mc="http://schemas.openxmlformats.org/markup-compatibility/2006">
                <mc:Choice xmlns:v="urn:schemas-microsoft-com:vml" Requires="v">
                  <p:oleObj spid="_x0000_s48197" name="BMP 图象" r:id="rId3" imgW="1571625" imgH="1581150" progId="Paint.Picture">
                    <p:embed/>
                  </p:oleObj>
                </mc:Choice>
                <mc:Fallback>
                  <p:oleObj name="BMP 图象" r:id="rId3" imgW="1571625" imgH="1581150" progId="Paint.Picture">
                    <p:embed/>
                    <p:pic>
                      <p:nvPicPr>
                        <p:cNvPr id="0" name="图片 4819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 y="768"/>
                          <a:ext cx="1399" cy="1440"/>
                        </a:xfrm>
                        <a:prstGeom prst="rect">
                          <a:avLst/>
                        </a:prstGeom>
                        <a:noFill/>
                        <a:ln w="38100">
                          <a:pattFill prst="zigZag">
                            <a:fgClr>
                              <a:schemeClr val="tx1"/>
                            </a:fgClr>
                            <a:bgClr>
                              <a:srgbClr val="FFFFFF"/>
                            </a:bgClr>
                          </a:pattFill>
                          <a:miter lim="800000"/>
                          <a:headEnd/>
                          <a:tailEnd/>
                        </a:ln>
                        <a:effectLst/>
                        <a:extLst>
                          <a:ext uri="{909E8E84-426E-40DD-AFC4-6F175D3DCCD1}">
                            <a14:hiddenFill xmlns:a14="http://schemas.microsoft.com/office/drawing/2010/main">
                              <a:gradFill rotWithShape="0">
                                <a:gsLst>
                                  <a:gs pos="0">
                                    <a:srgbClr val="00FF00"/>
                                  </a:gs>
                                  <a:gs pos="100000">
                                    <a:srgbClr val="66FFFF"/>
                                  </a:gs>
                                </a:gsLst>
                                <a:path path="rect">
                                  <a:fillToRect t="100000" r="100000"/>
                                </a:path>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0" name="Text Box 35"/>
            <p:cNvSpPr txBox="1">
              <a:spLocks noChangeArrowheads="1"/>
            </p:cNvSpPr>
            <p:nvPr/>
          </p:nvSpPr>
          <p:spPr bwMode="auto">
            <a:xfrm>
              <a:off x="1152" y="2256"/>
              <a:ext cx="1172" cy="288"/>
            </a:xfrm>
            <a:prstGeom prst="rect">
              <a:avLst/>
            </a:prstGeom>
            <a:noFill/>
            <a:ln>
              <a:noFill/>
            </a:ln>
            <a:effectLst/>
            <a:extLst>
              <a:ext uri="{909E8E84-426E-40DD-AFC4-6F175D3DCCD1}">
                <a14:hiddenFill xmlns:a14="http://schemas.microsoft.com/office/drawing/2010/main">
                  <a:gradFill rotWithShape="0">
                    <a:gsLst>
                      <a:gs pos="0">
                        <a:srgbClr val="00FF00"/>
                      </a:gs>
                      <a:gs pos="100000">
                        <a:srgbClr val="66FFFF"/>
                      </a:gs>
                    </a:gsLst>
                    <a:path path="rect">
                      <a:fillToRect t="100000" r="10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mtClean="0">
                  <a:solidFill>
                    <a:srgbClr val="FF0066"/>
                  </a:solidFill>
                  <a:latin typeface="宋体" panose="02010600030101010101" pitchFamily="2" charset="-122"/>
                </a:rPr>
                <a:t>(b)</a:t>
              </a:r>
              <a:r>
                <a:rPr lang="zh-CN" altLang="en-US" smtClean="0">
                  <a:solidFill>
                    <a:srgbClr val="FF0066"/>
                  </a:solidFill>
                  <a:latin typeface="宋体" panose="02010600030101010101" pitchFamily="2" charset="-122"/>
                </a:rPr>
                <a:t>面接触型</a:t>
              </a:r>
              <a:endParaRPr lang="zh-CN" altLang="en-US" smtClean="0">
                <a:solidFill>
                  <a:srgbClr val="FF0066"/>
                </a:solidFill>
                <a:latin typeface="宋体" panose="02010600030101010101" pitchFamily="2" charset="-122"/>
              </a:endParaRPr>
            </a:p>
          </p:txBody>
        </p:sp>
      </p:gr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13345"/>
                                        </p:tgtEl>
                                        <p:attrNameLst>
                                          <p:attrName>style.visibility</p:attrName>
                                        </p:attrNameLst>
                                      </p:cBhvr>
                                      <p:to>
                                        <p:strVal val="visible"/>
                                      </p:to>
                                    </p:set>
                                    <p:anim calcmode="lin" valueType="num">
                                      <p:cBhvr additive="base">
                                        <p:cTn id="7" dur="500" fill="hold"/>
                                        <p:tgtEl>
                                          <p:spTgt spid="13345"/>
                                        </p:tgtEl>
                                        <p:attrNameLst>
                                          <p:attrName>ppt_x</p:attrName>
                                        </p:attrNameLst>
                                      </p:cBhvr>
                                      <p:tavLst>
                                        <p:tav tm="0">
                                          <p:val>
                                            <p:strVal val="1+#ppt_w/2"/>
                                          </p:val>
                                        </p:tav>
                                        <p:tav tm="100000">
                                          <p:val>
                                            <p:strVal val="#ppt_x"/>
                                          </p:val>
                                        </p:tav>
                                      </p:tavLst>
                                    </p:anim>
                                    <p:anim calcmode="lin" valueType="num">
                                      <p:cBhvr additive="base">
                                        <p:cTn id="8" dur="500" fill="hold"/>
                                        <p:tgtEl>
                                          <p:spTgt spid="1334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3342"/>
                                        </p:tgtEl>
                                        <p:attrNameLst>
                                          <p:attrName>style.visibility</p:attrName>
                                        </p:attrNameLst>
                                      </p:cBhvr>
                                      <p:to>
                                        <p:strVal val="visible"/>
                                      </p:to>
                                    </p:set>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13350"/>
                                        </p:tgtEl>
                                        <p:attrNameLst>
                                          <p:attrName>style.visibility</p:attrName>
                                        </p:attrNameLst>
                                      </p:cBhvr>
                                      <p:to>
                                        <p:strVal val="visible"/>
                                      </p:to>
                                    </p:set>
                                    <p:anim calcmode="lin" valueType="num">
                                      <p:cBhvr additive="base">
                                        <p:cTn id="16" dur="500" fill="hold"/>
                                        <p:tgtEl>
                                          <p:spTgt spid="13350"/>
                                        </p:tgtEl>
                                        <p:attrNameLst>
                                          <p:attrName>ppt_x</p:attrName>
                                        </p:attrNameLst>
                                      </p:cBhvr>
                                      <p:tavLst>
                                        <p:tav tm="0">
                                          <p:val>
                                            <p:strVal val="#ppt_x"/>
                                          </p:val>
                                        </p:tav>
                                        <p:tav tm="100000">
                                          <p:val>
                                            <p:strVal val="#ppt_x"/>
                                          </p:val>
                                        </p:tav>
                                      </p:tavLst>
                                    </p:anim>
                                    <p:anim calcmode="lin" valueType="num">
                                      <p:cBhvr additive="base">
                                        <p:cTn id="17" dur="500" fill="hold"/>
                                        <p:tgtEl>
                                          <p:spTgt spid="1335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343"/>
                                        </p:tgtEl>
                                        <p:attrNameLst>
                                          <p:attrName>style.visibility</p:attrName>
                                        </p:attrNameLst>
                                      </p:cBhvr>
                                      <p:to>
                                        <p:strVal val="visible"/>
                                      </p:to>
                                    </p:set>
                                    <p:animEffect transition="in" filter="blinds(horizontal)">
                                      <p:cBhvr>
                                        <p:cTn id="22" dur="500"/>
                                        <p:tgtEl>
                                          <p:spTgt spid="13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2" grpId="0" bldLvl="0" animBg="1" autoUpdateAnimBg="0"/>
      <p:bldP spid="13343" grpId="0" bldLvl="0" animBg="1" autoUpdateAnimBg="0"/>
      <p:bldP spid="13345"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330" name="内容占位符 56329" descr="二极管"/>
          <p:cNvPicPr>
            <a:picLocks noGrp="1" noChangeAspect="1"/>
          </p:cNvPicPr>
          <p:nvPr>
            <p:ph idx="1"/>
          </p:nvPr>
        </p:nvPicPr>
        <p:blipFill>
          <a:blip r:embed="rId1"/>
          <a:srcRect l="27335" t="32445" r="12996" b="27780"/>
          <a:stretch>
            <a:fillRect/>
          </a:stretch>
        </p:blipFill>
        <p:spPr>
          <a:xfrm>
            <a:off x="1621790" y="1703705"/>
            <a:ext cx="5256213" cy="2628900"/>
          </a:xfrm>
        </p:spPr>
      </p:pic>
      <p:sp>
        <p:nvSpPr>
          <p:cNvPr id="56332" name="线形标注 1 56331"/>
          <p:cNvSpPr/>
          <p:nvPr/>
        </p:nvSpPr>
        <p:spPr>
          <a:xfrm>
            <a:off x="756603" y="4654868"/>
            <a:ext cx="1130300" cy="720725"/>
          </a:xfrm>
          <a:prstGeom prst="borderCallout1">
            <a:avLst>
              <a:gd name="adj1" fmla="val 15861"/>
              <a:gd name="adj2" fmla="val 106741"/>
              <a:gd name="adj3" fmla="val -43833"/>
              <a:gd name="adj4" fmla="val 171630"/>
            </a:avLst>
          </a:prstGeom>
          <a:solidFill>
            <a:srgbClr val="66FFFF"/>
          </a:solidFill>
          <a:ln w="19050" cap="flat" cmpd="sng">
            <a:solidFill>
              <a:srgbClr val="FF0000"/>
            </a:solidFill>
            <a:prstDash val="solid"/>
            <a:miter/>
            <a:headEnd type="none" w="med" len="med"/>
            <a:tailEnd type="none" w="med" len="med"/>
          </a:ln>
        </p:spPr>
        <p:txBody>
          <a:bodyPr anchor="t" anchorCtr="0"/>
          <a:p>
            <a:pPr algn="ctr"/>
            <a:r>
              <a:rPr lang="zh-CN" altLang="en-US" sz="2000" b="1" dirty="0">
                <a:latin typeface="Arial" panose="020B0604020202020204" pitchFamily="34" charset="0"/>
                <a:ea typeface="宋体" panose="02010600030101010101" pitchFamily="2" charset="-122"/>
              </a:rPr>
              <a:t>小功率二极管</a:t>
            </a:r>
            <a:endParaRPr lang="zh-CN" altLang="en-US" sz="2000" b="1">
              <a:latin typeface="Arial" panose="020B0604020202020204" pitchFamily="34" charset="0"/>
              <a:ea typeface="宋体" panose="02010600030101010101" pitchFamily="2" charset="-122"/>
            </a:endParaRPr>
          </a:p>
        </p:txBody>
      </p:sp>
      <p:sp>
        <p:nvSpPr>
          <p:cNvPr id="56333" name="线形标注 1 56332"/>
          <p:cNvSpPr/>
          <p:nvPr/>
        </p:nvSpPr>
        <p:spPr>
          <a:xfrm>
            <a:off x="2701290" y="4654868"/>
            <a:ext cx="1130300" cy="720725"/>
          </a:xfrm>
          <a:prstGeom prst="borderCallout1">
            <a:avLst>
              <a:gd name="adj1" fmla="val 15861"/>
              <a:gd name="adj2" fmla="val 106741"/>
              <a:gd name="adj3" fmla="val -68500"/>
              <a:gd name="adj4" fmla="val 139468"/>
            </a:avLst>
          </a:prstGeom>
          <a:solidFill>
            <a:srgbClr val="66FFFF"/>
          </a:solidFill>
          <a:ln w="19050" cap="flat" cmpd="sng">
            <a:solidFill>
              <a:srgbClr val="FF0000"/>
            </a:solidFill>
            <a:prstDash val="solid"/>
            <a:miter/>
            <a:headEnd type="none" w="med" len="med"/>
            <a:tailEnd type="none" w="med" len="med"/>
          </a:ln>
        </p:spPr>
        <p:txBody>
          <a:bodyPr anchor="t" anchorCtr="0"/>
          <a:p>
            <a:pPr algn="ctr"/>
            <a:r>
              <a:rPr lang="zh-CN" altLang="en-US" sz="2000" b="1" dirty="0">
                <a:latin typeface="Arial" panose="020B0604020202020204" pitchFamily="34" charset="0"/>
                <a:ea typeface="宋体" panose="02010600030101010101" pitchFamily="2" charset="-122"/>
              </a:rPr>
              <a:t>大功率二极管</a:t>
            </a:r>
            <a:endParaRPr lang="zh-CN" altLang="en-US" sz="2000" b="1">
              <a:latin typeface="Arial" panose="020B0604020202020204" pitchFamily="34" charset="0"/>
              <a:ea typeface="宋体" panose="02010600030101010101" pitchFamily="2" charset="-122"/>
            </a:endParaRPr>
          </a:p>
        </p:txBody>
      </p:sp>
      <p:sp>
        <p:nvSpPr>
          <p:cNvPr id="56334" name="线形标注 1 56333"/>
          <p:cNvSpPr/>
          <p:nvPr/>
        </p:nvSpPr>
        <p:spPr>
          <a:xfrm>
            <a:off x="5423853" y="4583430"/>
            <a:ext cx="1130300" cy="720725"/>
          </a:xfrm>
          <a:prstGeom prst="borderCallout1">
            <a:avLst>
              <a:gd name="adj1" fmla="val 15861"/>
              <a:gd name="adj2" fmla="val -6741"/>
              <a:gd name="adj3" fmla="val -35241"/>
              <a:gd name="adj4" fmla="val -27949"/>
            </a:avLst>
          </a:prstGeom>
          <a:solidFill>
            <a:srgbClr val="66FFFF"/>
          </a:solidFill>
          <a:ln w="19050" cap="flat" cmpd="sng">
            <a:solidFill>
              <a:srgbClr val="FF0000"/>
            </a:solidFill>
            <a:prstDash val="solid"/>
            <a:miter/>
            <a:headEnd type="none" w="med" len="med"/>
            <a:tailEnd type="none" w="med" len="med"/>
          </a:ln>
        </p:spPr>
        <p:txBody>
          <a:bodyPr anchor="t" anchorCtr="0"/>
          <a:p>
            <a:pPr algn="ctr"/>
            <a:r>
              <a:rPr lang="zh-CN" altLang="en-US" sz="2000" b="1" dirty="0">
                <a:latin typeface="Arial" panose="020B0604020202020204" pitchFamily="34" charset="0"/>
                <a:ea typeface="宋体" panose="02010600030101010101" pitchFamily="2" charset="-122"/>
              </a:rPr>
              <a:t>稳压</a:t>
            </a:r>
            <a:endParaRPr lang="zh-CN" altLang="en-US" sz="2000" b="1" dirty="0">
              <a:latin typeface="Arial" panose="020B0604020202020204" pitchFamily="34" charset="0"/>
              <a:ea typeface="宋体" panose="02010600030101010101" pitchFamily="2" charset="-122"/>
            </a:endParaRPr>
          </a:p>
          <a:p>
            <a:pPr algn="ctr"/>
            <a:r>
              <a:rPr lang="zh-CN" altLang="en-US" sz="2000" b="1" dirty="0">
                <a:latin typeface="Arial" panose="020B0604020202020204" pitchFamily="34" charset="0"/>
                <a:ea typeface="宋体" panose="02010600030101010101" pitchFamily="2" charset="-122"/>
              </a:rPr>
              <a:t>二极管</a:t>
            </a:r>
            <a:endParaRPr lang="zh-CN" altLang="en-US" sz="2000" b="1">
              <a:latin typeface="Arial" panose="020B0604020202020204" pitchFamily="34" charset="0"/>
              <a:ea typeface="宋体" panose="02010600030101010101" pitchFamily="2" charset="-122"/>
            </a:endParaRPr>
          </a:p>
        </p:txBody>
      </p:sp>
      <p:sp>
        <p:nvSpPr>
          <p:cNvPr id="56335" name="线形标注 1 56334"/>
          <p:cNvSpPr/>
          <p:nvPr/>
        </p:nvSpPr>
        <p:spPr>
          <a:xfrm>
            <a:off x="7152640" y="4583430"/>
            <a:ext cx="1130300" cy="720725"/>
          </a:xfrm>
          <a:prstGeom prst="borderCallout1">
            <a:avLst>
              <a:gd name="adj1" fmla="val 15861"/>
              <a:gd name="adj2" fmla="val -6741"/>
              <a:gd name="adj3" fmla="val -74227"/>
              <a:gd name="adj4" fmla="val -113764"/>
            </a:avLst>
          </a:prstGeom>
          <a:solidFill>
            <a:srgbClr val="66FFFF"/>
          </a:solidFill>
          <a:ln w="19050" cap="flat" cmpd="sng">
            <a:solidFill>
              <a:srgbClr val="FF0000"/>
            </a:solidFill>
            <a:prstDash val="solid"/>
            <a:miter/>
            <a:headEnd type="none" w="med" len="med"/>
            <a:tailEnd type="none" w="med" len="med"/>
          </a:ln>
        </p:spPr>
        <p:txBody>
          <a:bodyPr anchor="t" anchorCtr="0"/>
          <a:p>
            <a:pPr algn="ctr"/>
            <a:r>
              <a:rPr lang="zh-CN" altLang="en-US" sz="2000" b="1" dirty="0">
                <a:latin typeface="Arial" panose="020B0604020202020204" pitchFamily="34" charset="0"/>
                <a:ea typeface="宋体" panose="02010600030101010101" pitchFamily="2" charset="-122"/>
              </a:rPr>
              <a:t>发光</a:t>
            </a:r>
            <a:endParaRPr lang="zh-CN" altLang="en-US" sz="2000" b="1" dirty="0">
              <a:latin typeface="Arial" panose="020B0604020202020204" pitchFamily="34" charset="0"/>
              <a:ea typeface="宋体" panose="02010600030101010101" pitchFamily="2" charset="-122"/>
            </a:endParaRPr>
          </a:p>
          <a:p>
            <a:pPr algn="ctr"/>
            <a:r>
              <a:rPr lang="zh-CN" altLang="en-US" sz="2000" b="1" dirty="0">
                <a:latin typeface="Arial" panose="020B0604020202020204" pitchFamily="34" charset="0"/>
                <a:ea typeface="宋体" panose="02010600030101010101" pitchFamily="2" charset="-122"/>
              </a:rPr>
              <a:t>二极管</a:t>
            </a:r>
            <a:endParaRPr lang="zh-CN" altLang="en-US" sz="2000" b="1">
              <a:latin typeface="Arial" panose="020B0604020202020204" pitchFamily="34" charset="0"/>
              <a:ea typeface="宋体" panose="02010600030101010101" pitchFamily="2" charset="-122"/>
            </a:endParaRPr>
          </a:p>
        </p:txBody>
      </p:sp>
      <p:sp>
        <p:nvSpPr>
          <p:cNvPr id="5122" name="Text Box 2"/>
          <p:cNvSpPr txBox="1">
            <a:spLocks noChangeArrowheads="1"/>
          </p:cNvSpPr>
          <p:nvPr/>
        </p:nvSpPr>
        <p:spPr bwMode="auto">
          <a:xfrm>
            <a:off x="1789800" y="821065"/>
            <a:ext cx="3070071" cy="52322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r>
              <a:rPr lang="zh-CN" altLang="en-US" sz="2800" b="1" dirty="0">
                <a:solidFill>
                  <a:srgbClr val="FF0000"/>
                </a:solidFill>
              </a:rPr>
              <a:t>半导体二极管图片</a:t>
            </a:r>
            <a:endParaRPr lang="zh-CN" altLang="en-US" sz="2800" b="1"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6332"/>
                                        </p:tgtEl>
                                        <p:attrNameLst>
                                          <p:attrName>style.visibility</p:attrName>
                                        </p:attrNameLst>
                                      </p:cBhvr>
                                      <p:to>
                                        <p:strVal val="visible"/>
                                      </p:to>
                                    </p:set>
                                    <p:animEffect transition="in" filter="wipe(up)">
                                      <p:cBhvr>
                                        <p:cTn id="7" dur="500"/>
                                        <p:tgtEl>
                                          <p:spTgt spid="563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6333"/>
                                        </p:tgtEl>
                                        <p:attrNameLst>
                                          <p:attrName>style.visibility</p:attrName>
                                        </p:attrNameLst>
                                      </p:cBhvr>
                                      <p:to>
                                        <p:strVal val="visible"/>
                                      </p:to>
                                    </p:set>
                                    <p:animEffect transition="in" filter="wipe(up)">
                                      <p:cBhvr>
                                        <p:cTn id="12" dur="500"/>
                                        <p:tgtEl>
                                          <p:spTgt spid="563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6334"/>
                                        </p:tgtEl>
                                        <p:attrNameLst>
                                          <p:attrName>style.visibility</p:attrName>
                                        </p:attrNameLst>
                                      </p:cBhvr>
                                      <p:to>
                                        <p:strVal val="visible"/>
                                      </p:to>
                                    </p:set>
                                    <p:animEffect transition="in" filter="wipe(up)">
                                      <p:cBhvr>
                                        <p:cTn id="17" dur="500"/>
                                        <p:tgtEl>
                                          <p:spTgt spid="563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6335"/>
                                        </p:tgtEl>
                                        <p:attrNameLst>
                                          <p:attrName>style.visibility</p:attrName>
                                        </p:attrNameLst>
                                      </p:cBhvr>
                                      <p:to>
                                        <p:strVal val="visible"/>
                                      </p:to>
                                    </p:set>
                                    <p:animEffect transition="in" filter="wipe(up)">
                                      <p:cBhvr>
                                        <p:cTn id="22" dur="500"/>
                                        <p:tgtEl>
                                          <p:spTgt spid="56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32" grpId="0" bldLvl="0" animBg="1"/>
      <p:bldP spid="56333" grpId="0" bldLvl="0" animBg="1"/>
      <p:bldP spid="56334" grpId="0" bldLvl="0" animBg="1"/>
      <p:bldP spid="56335"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66700" y="719285"/>
            <a:ext cx="7239000" cy="5835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dirty="0" smtClean="0">
                <a:solidFill>
                  <a:srgbClr val="FF0000"/>
                </a:solidFill>
              </a:rPr>
              <a:t>1.3.2 </a:t>
            </a:r>
            <a:r>
              <a:rPr lang="zh-CN" altLang="en-US" sz="3200" dirty="0">
                <a:solidFill>
                  <a:srgbClr val="FF0000"/>
                </a:solidFill>
                <a:latin typeface="黑体" panose="02010609060101010101" pitchFamily="49" charset="-122"/>
                <a:ea typeface="黑体" panose="02010609060101010101" pitchFamily="49" charset="-122"/>
              </a:rPr>
              <a:t>半导体二极管的</a:t>
            </a:r>
            <a:r>
              <a:rPr lang="zh-CN" altLang="en-US" sz="3200" dirty="0" smtClean="0">
                <a:solidFill>
                  <a:srgbClr val="FF0000"/>
                </a:solidFill>
                <a:latin typeface="黑体" panose="02010609060101010101" pitchFamily="49" charset="-122"/>
                <a:ea typeface="黑体" panose="02010609060101010101" pitchFamily="49" charset="-122"/>
              </a:rPr>
              <a:t>伏安特性曲线</a:t>
            </a:r>
            <a:endParaRPr lang="zh-CN" altLang="en-US" sz="3200" dirty="0" smtClean="0">
              <a:solidFill>
                <a:srgbClr val="FF0000"/>
              </a:solidFill>
              <a:latin typeface="黑体" panose="02010609060101010101" pitchFamily="49" charset="-122"/>
              <a:ea typeface="黑体" panose="02010609060101010101" pitchFamily="49" charset="-122"/>
            </a:endParaRPr>
          </a:p>
        </p:txBody>
      </p:sp>
      <p:sp>
        <p:nvSpPr>
          <p:cNvPr id="9" name="Text Box 3074"/>
          <p:cNvSpPr txBox="1">
            <a:spLocks noChangeArrowheads="1"/>
          </p:cNvSpPr>
          <p:nvPr/>
        </p:nvSpPr>
        <p:spPr bwMode="auto">
          <a:xfrm>
            <a:off x="2844438" y="5587936"/>
            <a:ext cx="3230880" cy="46037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smtClean="0">
                <a:solidFill>
                  <a:srgbClr val="FF0066"/>
                </a:solidFill>
              </a:rPr>
              <a:t>二极管的伏安特性曲线</a:t>
            </a:r>
            <a:endParaRPr lang="zh-CN" altLang="en-US" dirty="0" smtClean="0">
              <a:solidFill>
                <a:srgbClr val="0000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grpSp>
        <p:nvGrpSpPr>
          <p:cNvPr id="8" name="组合 7"/>
          <p:cNvGrpSpPr/>
          <p:nvPr/>
        </p:nvGrpSpPr>
        <p:grpSpPr>
          <a:xfrm>
            <a:off x="2124075" y="1701165"/>
            <a:ext cx="4723130" cy="3510280"/>
            <a:chOff x="3345" y="2679"/>
            <a:chExt cx="7438" cy="5528"/>
          </a:xfrm>
        </p:grpSpPr>
        <p:graphicFrame>
          <p:nvGraphicFramePr>
            <p:cNvPr id="10" name="Object 3083"/>
            <p:cNvGraphicFramePr>
              <a:graphicFrameLocks noChangeAspect="1"/>
            </p:cNvGraphicFramePr>
            <p:nvPr/>
          </p:nvGraphicFramePr>
          <p:xfrm>
            <a:off x="3345" y="2679"/>
            <a:ext cx="7439" cy="5529"/>
          </p:xfrm>
          <a:graphic>
            <a:graphicData uri="http://schemas.openxmlformats.org/presentationml/2006/ole">
              <mc:AlternateContent xmlns:mc="http://schemas.openxmlformats.org/markup-compatibility/2006">
                <mc:Choice xmlns:v="urn:schemas-microsoft-com:vml" Requires="v">
                  <p:oleObj spid="_x0000_s23739" name="BMP 图象" r:id="rId1" imgW="2694305" imgH="2310765" progId="Paint.Picture">
                    <p:embed/>
                  </p:oleObj>
                </mc:Choice>
                <mc:Fallback>
                  <p:oleObj name="BMP 图象" r:id="rId1" imgW="2694305" imgH="2310765" progId="Paint.Picture">
                    <p:embed/>
                    <p:pic>
                      <p:nvPicPr>
                        <p:cNvPr id="0" name="图片 2373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5" y="2679"/>
                          <a:ext cx="7439" cy="5529"/>
                        </a:xfrm>
                        <a:prstGeom prst="rect">
                          <a:avLst/>
                        </a:prstGeom>
                        <a:noFill/>
                        <a:ln w="38100">
                          <a:pattFill prst="pct90">
                            <a:fgClr>
                              <a:schemeClr val="tx1"/>
                            </a:fgClr>
                            <a:bgClr>
                              <a:srgbClr val="FFFFFF"/>
                            </a:bgClr>
                          </a:pattFill>
                          <a:miter lim="800000"/>
                          <a:headEnd/>
                          <a:tailEnd/>
                        </a:ln>
                        <a:effectLst>
                          <a:outerShdw dist="206741" dir="2550627" algn="ctr" rotWithShape="0">
                            <a:srgbClr val="6699FF">
                              <a:alpha val="50000"/>
                            </a:srgbClr>
                          </a:outerShdw>
                        </a:effectLst>
                      </p:spPr>
                    </p:pic>
                  </p:oleObj>
                </mc:Fallback>
              </mc:AlternateContent>
            </a:graphicData>
          </a:graphic>
        </p:graphicFrame>
        <p:sp>
          <p:nvSpPr>
            <p:cNvPr id="3" name="文本框 2"/>
            <p:cNvSpPr txBox="1"/>
            <p:nvPr/>
          </p:nvSpPr>
          <p:spPr>
            <a:xfrm>
              <a:off x="6278" y="2801"/>
              <a:ext cx="240" cy="623"/>
            </a:xfrm>
            <a:prstGeom prst="rect">
              <a:avLst/>
            </a:prstGeom>
            <a:solidFill>
              <a:schemeClr val="bg1"/>
            </a:solidFill>
          </p:spPr>
          <p:txBody>
            <a:bodyPr wrap="square" rtlCol="0">
              <a:spAutoFit/>
            </a:bodyPr>
            <a:p>
              <a:pPr marL="0" indent="0">
                <a:lnSpc>
                  <a:spcPct val="110000"/>
                </a:lnSpc>
                <a:buNone/>
              </a:pPr>
              <a:r>
                <a:rPr lang="en-US" altLang="zh-CN" sz="1800" b="1" i="1" dirty="0" smtClean="0">
                  <a:latin typeface="Times New Roman" panose="02020603050405020304" pitchFamily="18" charset="0"/>
                  <a:cs typeface="Times New Roman" panose="02020603050405020304" pitchFamily="18" charset="0"/>
                </a:rPr>
                <a:t>i</a:t>
              </a:r>
              <a:endParaRPr lang="en-US" altLang="zh-CN" sz="1800" b="1" i="1" dirty="0" smtClean="0">
                <a:latin typeface="Times New Roman" panose="02020603050405020304" pitchFamily="18" charset="0"/>
                <a:cs typeface="Times New Roman" panose="02020603050405020304" pitchFamily="18" charset="0"/>
              </a:endParaRPr>
            </a:p>
          </p:txBody>
        </p:sp>
        <p:sp>
          <p:nvSpPr>
            <p:cNvPr id="4" name="文本框 3"/>
            <p:cNvSpPr txBox="1"/>
            <p:nvPr/>
          </p:nvSpPr>
          <p:spPr>
            <a:xfrm>
              <a:off x="6293" y="7397"/>
              <a:ext cx="240" cy="623"/>
            </a:xfrm>
            <a:prstGeom prst="rect">
              <a:avLst/>
            </a:prstGeom>
            <a:solidFill>
              <a:schemeClr val="bg1"/>
            </a:solidFill>
          </p:spPr>
          <p:txBody>
            <a:bodyPr wrap="square" rtlCol="0">
              <a:spAutoFit/>
            </a:bodyPr>
            <a:p>
              <a:pPr marL="0" indent="0">
                <a:lnSpc>
                  <a:spcPct val="110000"/>
                </a:lnSpc>
                <a:buNone/>
              </a:pPr>
              <a:r>
                <a:rPr lang="en-US" altLang="zh-CN" sz="1800" b="1" i="1" dirty="0" smtClean="0">
                  <a:latin typeface="Times New Roman" panose="02020603050405020304" pitchFamily="18" charset="0"/>
                  <a:cs typeface="Times New Roman" panose="02020603050405020304" pitchFamily="18" charset="0"/>
                </a:rPr>
                <a:t>i</a:t>
              </a:r>
              <a:endParaRPr lang="en-US" altLang="zh-CN" sz="1800" b="1" i="1" dirty="0" smtClean="0">
                <a:latin typeface="Times New Roman" panose="02020603050405020304" pitchFamily="18" charset="0"/>
                <a:cs typeface="Times New Roman" panose="02020603050405020304" pitchFamily="18" charset="0"/>
              </a:endParaRPr>
            </a:p>
          </p:txBody>
        </p:sp>
        <p:sp>
          <p:nvSpPr>
            <p:cNvPr id="5" name="文本框 4"/>
            <p:cNvSpPr txBox="1"/>
            <p:nvPr/>
          </p:nvSpPr>
          <p:spPr>
            <a:xfrm>
              <a:off x="9529" y="3136"/>
              <a:ext cx="240" cy="623"/>
            </a:xfrm>
            <a:prstGeom prst="rect">
              <a:avLst/>
            </a:prstGeom>
            <a:solidFill>
              <a:schemeClr val="bg1"/>
            </a:solidFill>
          </p:spPr>
          <p:txBody>
            <a:bodyPr wrap="square" rtlCol="0">
              <a:spAutoFit/>
            </a:bodyPr>
            <a:p>
              <a:pPr marL="0" indent="0">
                <a:lnSpc>
                  <a:spcPct val="110000"/>
                </a:lnSpc>
                <a:buNone/>
              </a:pPr>
              <a:r>
                <a:rPr lang="en-US" altLang="zh-CN" sz="1800" b="1" i="1" dirty="0" smtClean="0">
                  <a:latin typeface="Times New Roman" panose="02020603050405020304" pitchFamily="18" charset="0"/>
                  <a:cs typeface="Times New Roman" panose="02020603050405020304" pitchFamily="18" charset="0"/>
                </a:rPr>
                <a:t>i</a:t>
              </a:r>
              <a:endParaRPr lang="en-US" altLang="zh-CN" sz="1800" b="1" i="1" dirty="0" smtClean="0">
                <a:latin typeface="Times New Roman" panose="02020603050405020304" pitchFamily="18" charset="0"/>
                <a:cs typeface="Times New Roman" panose="02020603050405020304" pitchFamily="18" charset="0"/>
              </a:endParaRPr>
            </a:p>
          </p:txBody>
        </p:sp>
        <p:sp>
          <p:nvSpPr>
            <p:cNvPr id="6" name="文本框 5"/>
            <p:cNvSpPr txBox="1"/>
            <p:nvPr/>
          </p:nvSpPr>
          <p:spPr>
            <a:xfrm>
              <a:off x="8625" y="5274"/>
              <a:ext cx="330" cy="623"/>
            </a:xfrm>
            <a:prstGeom prst="rect">
              <a:avLst/>
            </a:prstGeom>
            <a:solidFill>
              <a:schemeClr val="bg1"/>
            </a:solidFill>
          </p:spPr>
          <p:txBody>
            <a:bodyPr wrap="square" rtlCol="0">
              <a:spAutoFit/>
            </a:bodyPr>
            <a:p>
              <a:pPr marL="0" indent="0">
                <a:lnSpc>
                  <a:spcPct val="110000"/>
                </a:lnSpc>
                <a:buNone/>
              </a:pPr>
              <a:r>
                <a:rPr lang="en-US" altLang="zh-CN" sz="1800" b="1" i="1" dirty="0" smtClean="0">
                  <a:latin typeface="Times New Roman" panose="02020603050405020304" pitchFamily="18" charset="0"/>
                  <a:cs typeface="Times New Roman" panose="02020603050405020304" pitchFamily="18" charset="0"/>
                </a:rPr>
                <a:t>v</a:t>
              </a:r>
              <a:endParaRPr lang="en-US" altLang="zh-CN" sz="1800" b="1" i="1" dirty="0" smtClean="0">
                <a:latin typeface="Times New Roman" panose="02020603050405020304" pitchFamily="18" charset="0"/>
                <a:cs typeface="Times New Roman" panose="02020603050405020304" pitchFamily="18" charset="0"/>
              </a:endParaRPr>
            </a:p>
          </p:txBody>
        </p:sp>
        <p:sp>
          <p:nvSpPr>
            <p:cNvPr id="7" name="文本框 6"/>
            <p:cNvSpPr txBox="1"/>
            <p:nvPr/>
          </p:nvSpPr>
          <p:spPr>
            <a:xfrm>
              <a:off x="10013" y="3785"/>
              <a:ext cx="445" cy="753"/>
            </a:xfrm>
            <a:prstGeom prst="rect">
              <a:avLst/>
            </a:prstGeom>
            <a:solidFill>
              <a:schemeClr val="bg1"/>
            </a:solidFill>
          </p:spPr>
          <p:txBody>
            <a:bodyPr wrap="square" rtlCol="0">
              <a:spAutoFit/>
            </a:bodyPr>
            <a:p>
              <a:pPr marL="0" indent="0" algn="ctr">
                <a:lnSpc>
                  <a:spcPct val="70000"/>
                </a:lnSpc>
                <a:spcBef>
                  <a:spcPts val="0"/>
                </a:spcBef>
                <a:spcAft>
                  <a:spcPts val="0"/>
                </a:spcAft>
                <a:buNone/>
              </a:pPr>
              <a:r>
                <a:rPr lang="en-US" altLang="zh-CN" sz="1800" b="1" i="1" dirty="0" smtClean="0">
                  <a:latin typeface="Times New Roman" panose="02020603050405020304" pitchFamily="18" charset="0"/>
                  <a:cs typeface="Times New Roman" panose="02020603050405020304" pitchFamily="18" charset="0"/>
                </a:rPr>
                <a:t>+v</a:t>
              </a:r>
              <a:endParaRPr lang="en-US" altLang="zh-CN" sz="1800" b="1" i="1" dirty="0" smtClean="0">
                <a:latin typeface="Times New Roman" panose="02020603050405020304" pitchFamily="18" charset="0"/>
                <a:cs typeface="Times New Roman" panose="02020603050405020304" pitchFamily="18" charset="0"/>
              </a:endParaRPr>
            </a:p>
          </p:txBody>
        </p:sp>
      </p:grpSp>
      <p:sp>
        <p:nvSpPr>
          <p:cNvPr id="11" name="圆角矩形 10"/>
          <p:cNvSpPr/>
          <p:nvPr/>
        </p:nvSpPr>
        <p:spPr>
          <a:xfrm>
            <a:off x="4026535" y="4653280"/>
            <a:ext cx="863600" cy="504190"/>
          </a:xfrm>
          <a:prstGeom prst="roundRect">
            <a:avLst/>
          </a:prstGeom>
          <a:noFill/>
          <a:ln w="57150">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a:off x="3986530" y="1778635"/>
            <a:ext cx="863600" cy="504190"/>
          </a:xfrm>
          <a:prstGeom prst="roundRect">
            <a:avLst/>
          </a:prstGeom>
          <a:noFill/>
          <a:ln w="57150">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3"/>
          <p:cNvSpPr txBox="1">
            <a:spLocks noChangeArrowheads="1"/>
          </p:cNvSpPr>
          <p:nvPr/>
        </p:nvSpPr>
        <p:spPr bwMode="auto">
          <a:xfrm>
            <a:off x="762000" y="4173855"/>
            <a:ext cx="7848600" cy="2158365"/>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zh-CN" altLang="en-US" sz="2800" smtClean="0">
                <a:solidFill>
                  <a:srgbClr val="000000"/>
                </a:solidFill>
              </a:rPr>
              <a:t>式中</a:t>
            </a:r>
            <a:r>
              <a:rPr lang="en-US" altLang="zh-CN" sz="2800" i="1" smtClean="0">
                <a:solidFill>
                  <a:srgbClr val="000000"/>
                </a:solidFill>
              </a:rPr>
              <a:t>I</a:t>
            </a:r>
            <a:r>
              <a:rPr lang="en-US" altLang="zh-CN" sz="2800" baseline="-25000" smtClean="0">
                <a:solidFill>
                  <a:srgbClr val="000000"/>
                </a:solidFill>
              </a:rPr>
              <a:t>S </a:t>
            </a:r>
            <a:r>
              <a:rPr lang="zh-CN" altLang="en-US" sz="2800" smtClean="0">
                <a:solidFill>
                  <a:srgbClr val="000000"/>
                </a:solidFill>
              </a:rPr>
              <a:t>为反向饱和电流，</a:t>
            </a:r>
            <a:r>
              <a:rPr lang="en-US" altLang="zh-CN" sz="2800" i="1" smtClean="0">
                <a:solidFill>
                  <a:srgbClr val="000000"/>
                </a:solidFill>
              </a:rPr>
              <a:t>v </a:t>
            </a:r>
            <a:r>
              <a:rPr lang="zh-CN" altLang="en-US" sz="2800" smtClean="0">
                <a:solidFill>
                  <a:srgbClr val="000000"/>
                </a:solidFill>
              </a:rPr>
              <a:t>为二极管两端的电压降，</a:t>
            </a:r>
            <a:r>
              <a:rPr lang="en-US" altLang="zh-CN" sz="2800" i="1" smtClean="0">
                <a:solidFill>
                  <a:srgbClr val="000000"/>
                </a:solidFill>
              </a:rPr>
              <a:t>V</a:t>
            </a:r>
            <a:r>
              <a:rPr lang="en-US" altLang="zh-CN" sz="2800" baseline="-25000" smtClean="0">
                <a:solidFill>
                  <a:srgbClr val="000000"/>
                </a:solidFill>
              </a:rPr>
              <a:t>T</a:t>
            </a:r>
            <a:r>
              <a:rPr lang="en-US" altLang="zh-CN" sz="2800" smtClean="0">
                <a:solidFill>
                  <a:srgbClr val="000000"/>
                </a:solidFill>
              </a:rPr>
              <a:t> =</a:t>
            </a:r>
            <a:r>
              <a:rPr lang="en-US" altLang="zh-CN" sz="2800" i="1" smtClean="0">
                <a:solidFill>
                  <a:srgbClr val="000000"/>
                </a:solidFill>
              </a:rPr>
              <a:t>kT/q</a:t>
            </a:r>
            <a:r>
              <a:rPr lang="en-US" altLang="zh-CN" sz="2800" smtClean="0">
                <a:solidFill>
                  <a:srgbClr val="000000"/>
                </a:solidFill>
              </a:rPr>
              <a:t> </a:t>
            </a:r>
            <a:r>
              <a:rPr lang="zh-CN" altLang="en-US" sz="2800" smtClean="0">
                <a:solidFill>
                  <a:srgbClr val="000000"/>
                </a:solidFill>
              </a:rPr>
              <a:t>称为温度的电压当量，</a:t>
            </a:r>
            <a:r>
              <a:rPr lang="en-US" altLang="zh-CN" sz="2800" i="1" smtClean="0">
                <a:solidFill>
                  <a:srgbClr val="000000"/>
                </a:solidFill>
              </a:rPr>
              <a:t>k</a:t>
            </a:r>
            <a:r>
              <a:rPr lang="zh-CN" altLang="en-US" sz="2800" smtClean="0">
                <a:solidFill>
                  <a:srgbClr val="000000"/>
                </a:solidFill>
              </a:rPr>
              <a:t>为玻耳兹曼常数，</a:t>
            </a:r>
            <a:r>
              <a:rPr lang="en-US" altLang="zh-CN" sz="2800" i="1" smtClean="0">
                <a:solidFill>
                  <a:srgbClr val="000000"/>
                </a:solidFill>
              </a:rPr>
              <a:t>q</a:t>
            </a:r>
            <a:r>
              <a:rPr lang="en-US" altLang="zh-CN" sz="2800" smtClean="0">
                <a:solidFill>
                  <a:srgbClr val="000000"/>
                </a:solidFill>
              </a:rPr>
              <a:t> </a:t>
            </a:r>
            <a:r>
              <a:rPr lang="zh-CN" altLang="en-US" sz="2800" smtClean="0">
                <a:solidFill>
                  <a:srgbClr val="000000"/>
                </a:solidFill>
              </a:rPr>
              <a:t>为电子电荷量，</a:t>
            </a:r>
            <a:r>
              <a:rPr lang="en-US" altLang="zh-CN" sz="2800" i="1" smtClean="0">
                <a:solidFill>
                  <a:srgbClr val="000000"/>
                </a:solidFill>
              </a:rPr>
              <a:t>T </a:t>
            </a:r>
            <a:r>
              <a:rPr lang="zh-CN" altLang="en-US" sz="2800" smtClean="0">
                <a:solidFill>
                  <a:srgbClr val="000000"/>
                </a:solidFill>
              </a:rPr>
              <a:t>为热力学温度。对于室温（相当</a:t>
            </a:r>
            <a:r>
              <a:rPr lang="en-US" altLang="zh-CN" sz="2800" i="1" smtClean="0">
                <a:solidFill>
                  <a:srgbClr val="000000"/>
                </a:solidFill>
              </a:rPr>
              <a:t>T </a:t>
            </a:r>
            <a:r>
              <a:rPr lang="en-US" altLang="zh-CN" sz="2800" smtClean="0">
                <a:solidFill>
                  <a:srgbClr val="000000"/>
                </a:solidFill>
              </a:rPr>
              <a:t>= 300 K</a:t>
            </a:r>
            <a:r>
              <a:rPr lang="zh-CN" altLang="en-US" sz="2800" smtClean="0">
                <a:solidFill>
                  <a:srgbClr val="000000"/>
                </a:solidFill>
              </a:rPr>
              <a:t>），则有</a:t>
            </a:r>
            <a:r>
              <a:rPr lang="en-US" altLang="zh-CN" sz="2800" smtClean="0">
                <a:solidFill>
                  <a:srgbClr val="000000"/>
                </a:solidFill>
              </a:rPr>
              <a:t> </a:t>
            </a:r>
            <a:r>
              <a:rPr lang="en-US" altLang="zh-CN" sz="2800" i="1" smtClean="0">
                <a:solidFill>
                  <a:srgbClr val="000000"/>
                </a:solidFill>
              </a:rPr>
              <a:t>V</a:t>
            </a:r>
            <a:r>
              <a:rPr lang="en-US" altLang="zh-CN" sz="2800" baseline="-25000" smtClean="0">
                <a:solidFill>
                  <a:srgbClr val="000000"/>
                </a:solidFill>
              </a:rPr>
              <a:t>T </a:t>
            </a:r>
            <a:r>
              <a:rPr lang="en-US" altLang="zh-CN" sz="2800" smtClean="0">
                <a:solidFill>
                  <a:srgbClr val="000000"/>
                </a:solidFill>
                <a:sym typeface="+mn-ea"/>
              </a:rPr>
              <a:t>≈ </a:t>
            </a:r>
            <a:r>
              <a:rPr lang="en-US" altLang="zh-CN" sz="2800" smtClean="0">
                <a:solidFill>
                  <a:srgbClr val="000000"/>
                </a:solidFill>
              </a:rPr>
              <a:t>26 mV</a:t>
            </a:r>
            <a:r>
              <a:rPr lang="zh-CN" altLang="en-US" sz="2800" smtClean="0">
                <a:solidFill>
                  <a:srgbClr val="000000"/>
                </a:solidFill>
              </a:rPr>
              <a:t>。</a:t>
            </a:r>
            <a:endParaRPr lang="zh-CN" altLang="en-US" sz="2800" smtClean="0">
              <a:solidFill>
                <a:srgbClr val="000000"/>
              </a:solidFill>
            </a:endParaRPr>
          </a:p>
        </p:txBody>
      </p:sp>
      <p:graphicFrame>
        <p:nvGraphicFramePr>
          <p:cNvPr id="4100" name="Object 4" descr="5%"/>
          <p:cNvGraphicFramePr>
            <a:graphicFrameLocks noChangeAspect="1"/>
          </p:cNvGraphicFramePr>
          <p:nvPr/>
        </p:nvGraphicFramePr>
        <p:xfrm>
          <a:off x="3141028" y="2935129"/>
          <a:ext cx="3021965" cy="1046480"/>
        </p:xfrm>
        <a:graphic>
          <a:graphicData uri="http://schemas.openxmlformats.org/presentationml/2006/ole">
            <mc:AlternateContent xmlns:mc="http://schemas.openxmlformats.org/markup-compatibility/2006">
              <mc:Choice xmlns:v="urn:schemas-microsoft-com:vml" Requires="v">
                <p:oleObj spid="_x0000_s47145" name="公式" r:id="rId1" imgW="914400" imgH="316865" progId="Equation.3">
                  <p:embed/>
                </p:oleObj>
              </mc:Choice>
              <mc:Fallback>
                <p:oleObj name="公式" r:id="rId1" imgW="914400" imgH="316865" progId="Equation.3">
                  <p:embed/>
                  <p:pic>
                    <p:nvPicPr>
                      <p:cNvPr id="0" name="图片 47144"/>
                      <p:cNvPicPr>
                        <a:picLocks noChangeAspect="1" noChangeArrowheads="1"/>
                      </p:cNvPicPr>
                      <p:nvPr/>
                    </p:nvPicPr>
                    <p:blipFill>
                      <a:blip r:embed="rId2"/>
                      <a:srcRect/>
                      <a:stretch>
                        <a:fillRect/>
                      </a:stretch>
                    </p:blipFill>
                    <p:spPr bwMode="auto">
                      <a:xfrm>
                        <a:off x="3141028" y="2935129"/>
                        <a:ext cx="3021965" cy="1046480"/>
                      </a:xfrm>
                      <a:prstGeom prst="rect">
                        <a:avLst/>
                      </a:prstGeom>
                      <a:pattFill prst="pct5">
                        <a:fgClr>
                          <a:srgbClr val="99FFCC"/>
                        </a:fgClr>
                        <a:bgClr>
                          <a:srgbClr val="FFFFFF"/>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1" name="Text Box 9"/>
          <p:cNvSpPr txBox="1">
            <a:spLocks noChangeArrowheads="1"/>
          </p:cNvSpPr>
          <p:nvPr/>
        </p:nvSpPr>
        <p:spPr bwMode="auto">
          <a:xfrm>
            <a:off x="609600" y="1066800"/>
            <a:ext cx="8229600" cy="214312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dirty="0" smtClean="0">
                <a:solidFill>
                  <a:srgbClr val="000000"/>
                </a:solidFill>
              </a:rPr>
              <a:t>        </a:t>
            </a:r>
            <a:r>
              <a:rPr lang="zh-CN" altLang="en-US" sz="2800" dirty="0" smtClean="0">
                <a:solidFill>
                  <a:srgbClr val="000000"/>
                </a:solidFill>
                <a:latin typeface="宋体" panose="02010600030101010101" pitchFamily="2" charset="-122"/>
              </a:rPr>
              <a:t>半导体二极管的伏安特性曲线中处于第一象限的是</a:t>
            </a:r>
            <a:r>
              <a:rPr lang="zh-CN" altLang="en-US" sz="2800" dirty="0" smtClean="0">
                <a:solidFill>
                  <a:srgbClr val="FF0000"/>
                </a:solidFill>
                <a:latin typeface="宋体" panose="02010600030101010101" pitchFamily="2" charset="-122"/>
              </a:rPr>
              <a:t>正向伏安特性曲线</a:t>
            </a:r>
            <a:r>
              <a:rPr lang="zh-CN" altLang="en-US" sz="2800" dirty="0" smtClean="0">
                <a:solidFill>
                  <a:srgbClr val="000000"/>
                </a:solidFill>
                <a:latin typeface="宋体" panose="02010600030101010101" pitchFamily="2" charset="-122"/>
              </a:rPr>
              <a:t>，处于第三象限的是</a:t>
            </a:r>
            <a:r>
              <a:rPr lang="zh-CN" altLang="en-US" sz="2800" dirty="0" smtClean="0">
                <a:solidFill>
                  <a:srgbClr val="0000FF"/>
                </a:solidFill>
                <a:latin typeface="宋体" panose="02010600030101010101" pitchFamily="2" charset="-122"/>
              </a:rPr>
              <a:t>反向伏安特性曲线</a:t>
            </a:r>
            <a:r>
              <a:rPr lang="zh-CN" altLang="en-US" sz="2800" dirty="0" smtClean="0">
                <a:solidFill>
                  <a:srgbClr val="000000"/>
                </a:solidFill>
                <a:latin typeface="宋体" panose="02010600030101010101" pitchFamily="2" charset="-122"/>
              </a:rPr>
              <a:t>。根据理论推导，二极管的伏安特性曲线可用下式表示</a:t>
            </a:r>
            <a:endParaRPr lang="zh-CN" altLang="en-US" sz="2800" dirty="0" smtClean="0">
              <a:solidFill>
                <a:srgbClr val="000000"/>
              </a:solidFill>
              <a:latin typeface="宋体" panose="02010600030101010101" pitchFamily="2" charset="-122"/>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284345" y="2853055"/>
            <a:ext cx="4752975" cy="3600450"/>
          </a:xfrm>
          <a:prstGeom prst="rect">
            <a:avLst/>
          </a:prstGeom>
        </p:spPr>
      </p:pic>
      <p:sp>
        <p:nvSpPr>
          <p:cNvPr id="6146" name="Text Box 2"/>
          <p:cNvSpPr txBox="1">
            <a:spLocks noChangeArrowheads="1"/>
          </p:cNvSpPr>
          <p:nvPr/>
        </p:nvSpPr>
        <p:spPr bwMode="auto">
          <a:xfrm>
            <a:off x="261842" y="762012"/>
            <a:ext cx="2494280" cy="52197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buClrTx/>
              <a:buSzTx/>
              <a:buFontTx/>
            </a:pPr>
            <a:r>
              <a:rPr lang="zh-CN" altLang="en-US" sz="2800" dirty="0">
                <a:solidFill>
                  <a:srgbClr val="0000FF"/>
                </a:solidFill>
                <a:latin typeface="黑体" panose="02010609060101010101" pitchFamily="49" charset="-122"/>
                <a:ea typeface="黑体" panose="02010609060101010101" pitchFamily="49" charset="-122"/>
              </a:rPr>
              <a:t>(1)  正向特性</a:t>
            </a:r>
            <a:endParaRPr lang="zh-CN" altLang="en-US" sz="2800" dirty="0">
              <a:solidFill>
                <a:srgbClr val="0000FF"/>
              </a:solidFill>
              <a:latin typeface="黑体" panose="02010609060101010101" pitchFamily="49" charset="-122"/>
              <a:ea typeface="黑体" panose="02010609060101010101" pitchFamily="49" charset="-122"/>
            </a:endParaRPr>
          </a:p>
        </p:txBody>
      </p:sp>
      <p:sp>
        <p:nvSpPr>
          <p:cNvPr id="14344" name="Text Box 8"/>
          <p:cNvSpPr txBox="1">
            <a:spLocks noChangeArrowheads="1"/>
          </p:cNvSpPr>
          <p:nvPr/>
        </p:nvSpPr>
        <p:spPr bwMode="auto">
          <a:xfrm>
            <a:off x="661685" y="1842597"/>
            <a:ext cx="8077200" cy="1124585"/>
          </a:xfrm>
          <a:prstGeom prst="rect">
            <a:avLst/>
          </a:prstGeom>
          <a:solidFill>
            <a:srgbClr val="FFE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60045" indent="-360045" latinLnBrk="0">
              <a:lnSpc>
                <a:spcPct val="120000"/>
              </a:lnSpc>
            </a:pPr>
            <a:r>
              <a:rPr lang="zh-CN" altLang="en-US" dirty="0" smtClean="0">
                <a:solidFill>
                  <a:srgbClr val="000000"/>
                </a:solidFill>
              </a:rPr>
              <a:t>①</a:t>
            </a:r>
            <a:r>
              <a:rPr lang="en-US" altLang="zh-CN" dirty="0" smtClean="0">
                <a:solidFill>
                  <a:srgbClr val="000000"/>
                </a:solidFill>
              </a:rPr>
              <a:t> </a:t>
            </a:r>
            <a:r>
              <a:rPr lang="zh-CN" altLang="en-US" sz="2800" dirty="0" smtClean="0">
                <a:solidFill>
                  <a:srgbClr val="000000"/>
                </a:solidFill>
              </a:rPr>
              <a:t>当</a:t>
            </a:r>
            <a:r>
              <a:rPr lang="en-US" altLang="zh-CN" sz="2800" dirty="0" smtClean="0">
                <a:solidFill>
                  <a:srgbClr val="000000"/>
                </a:solidFill>
              </a:rPr>
              <a:t> </a:t>
            </a:r>
            <a:r>
              <a:rPr lang="en-US" altLang="zh-CN" sz="2800" dirty="0" smtClean="0">
                <a:solidFill>
                  <a:srgbClr val="FF0000"/>
                </a:solidFill>
              </a:rPr>
              <a:t>0</a:t>
            </a:r>
            <a:r>
              <a:rPr lang="zh-CN" altLang="en-US" sz="2800" dirty="0" smtClean="0">
                <a:solidFill>
                  <a:srgbClr val="FF0000"/>
                </a:solidFill>
              </a:rPr>
              <a:t>＜</a:t>
            </a:r>
            <a:r>
              <a:rPr lang="en-US" altLang="zh-CN" sz="2800" i="1" dirty="0" smtClean="0">
                <a:solidFill>
                  <a:srgbClr val="FF0000"/>
                </a:solidFill>
              </a:rPr>
              <a:t>V</a:t>
            </a:r>
            <a:r>
              <a:rPr lang="zh-CN" altLang="en-US" sz="2800" dirty="0" smtClean="0">
                <a:solidFill>
                  <a:srgbClr val="FF0000"/>
                </a:solidFill>
              </a:rPr>
              <a:t>＜</a:t>
            </a:r>
            <a:r>
              <a:rPr lang="en-US" altLang="zh-CN" sz="2800" i="1" dirty="0" err="1" smtClean="0">
                <a:solidFill>
                  <a:srgbClr val="FF0000"/>
                </a:solidFill>
              </a:rPr>
              <a:t>V</a:t>
            </a:r>
            <a:r>
              <a:rPr lang="en-US" altLang="zh-CN" sz="2800" baseline="-25000" dirty="0" err="1" smtClean="0">
                <a:solidFill>
                  <a:srgbClr val="FF0000"/>
                </a:solidFill>
              </a:rPr>
              <a:t>on </a:t>
            </a:r>
            <a:r>
              <a:rPr lang="zh-CN" altLang="en-US" sz="2800" dirty="0" smtClean="0">
                <a:solidFill>
                  <a:srgbClr val="000000"/>
                </a:solidFill>
              </a:rPr>
              <a:t>时，正向电流为零，</a:t>
            </a:r>
            <a:r>
              <a:rPr lang="en-US" altLang="zh-CN" sz="2800" i="1" dirty="0" err="1" smtClean="0">
                <a:solidFill>
                  <a:srgbClr val="000000"/>
                </a:solidFill>
              </a:rPr>
              <a:t>V</a:t>
            </a:r>
            <a:r>
              <a:rPr lang="en-US" altLang="zh-CN" sz="2800" baseline="-25000" dirty="0" err="1" smtClean="0">
                <a:solidFill>
                  <a:srgbClr val="000000"/>
                </a:solidFill>
              </a:rPr>
              <a:t>on </a:t>
            </a:r>
            <a:r>
              <a:rPr lang="zh-CN" altLang="en-US" sz="2800" dirty="0" err="1" smtClean="0">
                <a:solidFill>
                  <a:srgbClr val="000000"/>
                </a:solidFill>
              </a:rPr>
              <a:t>（</a:t>
            </a:r>
            <a:r>
              <a:rPr lang="en-US" altLang="zh-CN" sz="2800" i="1" dirty="0" err="1" smtClean="0">
                <a:solidFill>
                  <a:srgbClr val="000000"/>
                </a:solidFill>
                <a:sym typeface="+mn-ea"/>
              </a:rPr>
              <a:t>V</a:t>
            </a:r>
            <a:r>
              <a:rPr lang="en-US" altLang="zh-CN" sz="2800" baseline="-25000" dirty="0" err="1" smtClean="0">
                <a:solidFill>
                  <a:srgbClr val="000000"/>
                </a:solidFill>
                <a:sym typeface="+mn-ea"/>
              </a:rPr>
              <a:t>th</a:t>
            </a:r>
            <a:r>
              <a:rPr lang="zh-CN" altLang="en-US" sz="2800" dirty="0" err="1" smtClean="0">
                <a:solidFill>
                  <a:srgbClr val="000000"/>
                </a:solidFill>
              </a:rPr>
              <a:t>）</a:t>
            </a:r>
            <a:r>
              <a:rPr lang="zh-CN" altLang="en-US" sz="2800" dirty="0" smtClean="0">
                <a:solidFill>
                  <a:srgbClr val="000000"/>
                </a:solidFill>
              </a:rPr>
              <a:t>称为死区电压或开启电压。</a:t>
            </a:r>
            <a:endParaRPr lang="zh-CN" altLang="en-US" sz="2800" dirty="0" smtClean="0">
              <a:solidFill>
                <a:srgbClr val="000000"/>
              </a:solidFill>
            </a:endParaRPr>
          </a:p>
        </p:txBody>
      </p:sp>
      <p:sp>
        <p:nvSpPr>
          <p:cNvPr id="14346" name="Text Box 10"/>
          <p:cNvSpPr txBox="1">
            <a:spLocks noChangeArrowheads="1"/>
          </p:cNvSpPr>
          <p:nvPr/>
        </p:nvSpPr>
        <p:spPr bwMode="auto">
          <a:xfrm>
            <a:off x="-46355" y="1226185"/>
            <a:ext cx="9133840" cy="60769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dirty="0" smtClean="0">
                <a:solidFill>
                  <a:srgbClr val="000000"/>
                </a:solidFill>
              </a:rPr>
              <a:t>       </a:t>
            </a:r>
            <a:r>
              <a:rPr lang="zh-CN" altLang="en-US" sz="2800" dirty="0" smtClean="0">
                <a:solidFill>
                  <a:srgbClr val="000000"/>
                </a:solidFill>
              </a:rPr>
              <a:t>当</a:t>
            </a:r>
            <a:r>
              <a:rPr lang="en-US" altLang="zh-CN" sz="2800" dirty="0" smtClean="0">
                <a:solidFill>
                  <a:srgbClr val="000000"/>
                </a:solidFill>
              </a:rPr>
              <a:t> </a:t>
            </a:r>
            <a:r>
              <a:rPr lang="en-US" altLang="zh-CN" sz="2800" i="1" dirty="0" smtClean="0">
                <a:solidFill>
                  <a:srgbClr val="000000"/>
                </a:solidFill>
              </a:rPr>
              <a:t>V </a:t>
            </a:r>
            <a:r>
              <a:rPr lang="zh-CN" altLang="en-US" sz="2800" dirty="0" smtClean="0">
                <a:solidFill>
                  <a:srgbClr val="000000"/>
                </a:solidFill>
              </a:rPr>
              <a:t>＞</a:t>
            </a:r>
            <a:r>
              <a:rPr lang="en-US" altLang="zh-CN" sz="2800" dirty="0" smtClean="0">
                <a:solidFill>
                  <a:srgbClr val="000000"/>
                </a:solidFill>
              </a:rPr>
              <a:t>0 </a:t>
            </a:r>
            <a:r>
              <a:rPr lang="zh-CN" altLang="en-US" sz="2800" dirty="0" smtClean="0">
                <a:solidFill>
                  <a:srgbClr val="000000"/>
                </a:solidFill>
              </a:rPr>
              <a:t>即处于正向特性区域。正向区又分为两段：</a:t>
            </a:r>
            <a:endParaRPr lang="zh-CN" altLang="en-US" sz="2800" dirty="0" smtClean="0">
              <a:solidFill>
                <a:srgbClr val="0000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
        <p:nvSpPr>
          <p:cNvPr id="4" name="Text Box 3"/>
          <p:cNvSpPr txBox="1">
            <a:spLocks noChangeArrowheads="1"/>
          </p:cNvSpPr>
          <p:nvPr/>
        </p:nvSpPr>
        <p:spPr bwMode="auto">
          <a:xfrm>
            <a:off x="609907" y="5589121"/>
            <a:ext cx="8077200" cy="111760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sz="2800" dirty="0" smtClean="0">
                <a:solidFill>
                  <a:srgbClr val="CC0099"/>
                </a:solidFill>
              </a:rPr>
              <a:t>        </a:t>
            </a:r>
            <a:r>
              <a:rPr lang="zh-CN" altLang="en-US" sz="2800" dirty="0" smtClean="0">
                <a:solidFill>
                  <a:srgbClr val="CC0099"/>
                </a:solidFill>
              </a:rPr>
              <a:t>硅</a:t>
            </a:r>
            <a:r>
              <a:rPr lang="zh-CN" altLang="en-US" sz="2800" dirty="0" smtClean="0">
                <a:solidFill>
                  <a:srgbClr val="000000"/>
                </a:solidFill>
              </a:rPr>
              <a:t>二极管的死区电压</a:t>
            </a:r>
            <a:r>
              <a:rPr lang="en-US" altLang="zh-CN" sz="2800" i="1" dirty="0" err="1" smtClean="0">
                <a:solidFill>
                  <a:srgbClr val="FF0000"/>
                </a:solidFill>
              </a:rPr>
              <a:t>V</a:t>
            </a:r>
            <a:r>
              <a:rPr lang="en-US" altLang="zh-CN" sz="2800" baseline="-25000" dirty="0" err="1" smtClean="0">
                <a:solidFill>
                  <a:srgbClr val="FF0000"/>
                </a:solidFill>
              </a:rPr>
              <a:t>th</a:t>
            </a:r>
            <a:r>
              <a:rPr lang="en-US" altLang="zh-CN" sz="2800" dirty="0" smtClean="0">
                <a:solidFill>
                  <a:srgbClr val="FF0000"/>
                </a:solidFill>
              </a:rPr>
              <a:t>=0.5 V</a:t>
            </a:r>
            <a:r>
              <a:rPr lang="zh-CN" altLang="en-US" sz="2800" dirty="0" smtClean="0">
                <a:solidFill>
                  <a:srgbClr val="000000"/>
                </a:solidFill>
              </a:rPr>
              <a:t>左右，</a:t>
            </a:r>
            <a:endParaRPr lang="zh-CN" altLang="en-US" sz="2800" dirty="0" smtClean="0">
              <a:solidFill>
                <a:srgbClr val="000000"/>
              </a:solidFill>
            </a:endParaRPr>
          </a:p>
          <a:p>
            <a:pPr>
              <a:lnSpc>
                <a:spcPct val="120000"/>
              </a:lnSpc>
            </a:pPr>
            <a:r>
              <a:rPr lang="zh-CN" altLang="en-US" sz="2800" dirty="0" smtClean="0">
                <a:solidFill>
                  <a:srgbClr val="000000"/>
                </a:solidFill>
              </a:rPr>
              <a:t>        </a:t>
            </a:r>
            <a:r>
              <a:rPr lang="zh-CN" altLang="en-US" sz="2800" dirty="0" smtClean="0">
                <a:solidFill>
                  <a:srgbClr val="3333CC"/>
                </a:solidFill>
              </a:rPr>
              <a:t>锗</a:t>
            </a:r>
            <a:r>
              <a:rPr lang="zh-CN" altLang="en-US" sz="2800" dirty="0" smtClean="0">
                <a:solidFill>
                  <a:srgbClr val="000000"/>
                </a:solidFill>
              </a:rPr>
              <a:t>二极管的死区电压</a:t>
            </a:r>
            <a:r>
              <a:rPr lang="en-US" altLang="zh-CN" sz="2800" i="1" dirty="0" err="1" smtClean="0">
                <a:solidFill>
                  <a:srgbClr val="FF0000"/>
                </a:solidFill>
              </a:rPr>
              <a:t>V</a:t>
            </a:r>
            <a:r>
              <a:rPr lang="en-US" altLang="zh-CN" sz="2800" baseline="-25000" dirty="0" err="1" smtClean="0">
                <a:solidFill>
                  <a:srgbClr val="FF0000"/>
                </a:solidFill>
              </a:rPr>
              <a:t>th</a:t>
            </a:r>
            <a:r>
              <a:rPr lang="en-US" altLang="zh-CN" sz="2800" dirty="0" smtClean="0">
                <a:solidFill>
                  <a:srgbClr val="FF0000"/>
                </a:solidFill>
              </a:rPr>
              <a:t>=0.1 V</a:t>
            </a:r>
            <a:r>
              <a:rPr lang="zh-CN" altLang="en-US" sz="2800" dirty="0" smtClean="0">
                <a:solidFill>
                  <a:srgbClr val="000000"/>
                </a:solidFill>
              </a:rPr>
              <a:t>左右。</a:t>
            </a:r>
            <a:r>
              <a:rPr lang="zh-CN" altLang="en-US" sz="2800" i="1" dirty="0" smtClean="0">
                <a:solidFill>
                  <a:srgbClr val="000000"/>
                </a:solidFill>
              </a:rPr>
              <a:t>        </a:t>
            </a:r>
            <a:endParaRPr lang="zh-CN" altLang="en-US" sz="2800" dirty="0" smtClean="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44"/>
                                        </p:tgtEl>
                                        <p:attrNameLst>
                                          <p:attrName>style.visibility</p:attrName>
                                        </p:attrNameLst>
                                      </p:cBhvr>
                                      <p:to>
                                        <p:strVal val="visible"/>
                                      </p:to>
                                    </p:set>
                                    <p:animEffect transition="in" filter="blinds(horizontal)">
                                      <p:cBhvr>
                                        <p:cTn id="7" dur="500"/>
                                        <p:tgtEl>
                                          <p:spTgt spid="1434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bldLvl="0" animBg="1" autoUpdateAnimBg="0"/>
      <p:bldP spid="4" grpId="0" bldLvl="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284345" y="2853055"/>
            <a:ext cx="4752975" cy="3600450"/>
          </a:xfrm>
          <a:prstGeom prst="rect">
            <a:avLst/>
          </a:prstGeom>
        </p:spPr>
      </p:pic>
      <p:sp>
        <p:nvSpPr>
          <p:cNvPr id="6146" name="Text Box 2"/>
          <p:cNvSpPr txBox="1">
            <a:spLocks noChangeArrowheads="1"/>
          </p:cNvSpPr>
          <p:nvPr/>
        </p:nvSpPr>
        <p:spPr bwMode="auto">
          <a:xfrm>
            <a:off x="261842" y="762012"/>
            <a:ext cx="2494280" cy="52197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buClrTx/>
              <a:buSzTx/>
              <a:buFontTx/>
            </a:pPr>
            <a:r>
              <a:rPr lang="zh-CN" altLang="en-US" sz="2800" dirty="0">
                <a:solidFill>
                  <a:srgbClr val="0000FF"/>
                </a:solidFill>
                <a:latin typeface="黑体" panose="02010609060101010101" pitchFamily="49" charset="-122"/>
                <a:ea typeface="黑体" panose="02010609060101010101" pitchFamily="49" charset="-122"/>
              </a:rPr>
              <a:t>(1)  正向特性</a:t>
            </a:r>
            <a:endParaRPr lang="zh-CN" altLang="en-US" sz="2800" dirty="0">
              <a:solidFill>
                <a:srgbClr val="0000FF"/>
              </a:solidFill>
              <a:latin typeface="黑体" panose="02010609060101010101" pitchFamily="49" charset="-122"/>
              <a:ea typeface="黑体" panose="02010609060101010101" pitchFamily="49" charset="-122"/>
            </a:endParaRPr>
          </a:p>
        </p:txBody>
      </p:sp>
      <p:sp>
        <p:nvSpPr>
          <p:cNvPr id="14348" name="Text Box 12"/>
          <p:cNvSpPr txBox="1">
            <a:spLocks noChangeArrowheads="1"/>
          </p:cNvSpPr>
          <p:nvPr/>
        </p:nvSpPr>
        <p:spPr bwMode="auto">
          <a:xfrm>
            <a:off x="467890" y="1337319"/>
            <a:ext cx="8077200" cy="1124585"/>
          </a:xfrm>
          <a:prstGeom prst="rect">
            <a:avLst/>
          </a:prstGeom>
          <a:gradFill rotWithShape="0">
            <a:gsLst>
              <a:gs pos="0">
                <a:srgbClr val="CCECFF"/>
              </a:gs>
              <a:gs pos="100000">
                <a:srgbClr val="E0F3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60045" indent="-360045" latinLnBrk="0">
              <a:lnSpc>
                <a:spcPct val="120000"/>
              </a:lnSpc>
            </a:pPr>
            <a:r>
              <a:rPr lang="zh-CN" altLang="en-US" dirty="0" smtClean="0">
                <a:solidFill>
                  <a:srgbClr val="000000"/>
                </a:solidFill>
              </a:rPr>
              <a:t>②</a:t>
            </a:r>
            <a:r>
              <a:rPr lang="en-US" altLang="zh-CN" dirty="0" smtClean="0">
                <a:solidFill>
                  <a:srgbClr val="000000"/>
                </a:solidFill>
              </a:rPr>
              <a:t> </a:t>
            </a:r>
            <a:r>
              <a:rPr lang="zh-CN" altLang="en-US" sz="2800" dirty="0" smtClean="0">
                <a:solidFill>
                  <a:srgbClr val="000000"/>
                </a:solidFill>
              </a:rPr>
              <a:t>当</a:t>
            </a:r>
            <a:r>
              <a:rPr lang="en-US" altLang="zh-CN" sz="2800" dirty="0" smtClean="0">
                <a:solidFill>
                  <a:srgbClr val="000000"/>
                </a:solidFill>
              </a:rPr>
              <a:t> </a:t>
            </a:r>
            <a:r>
              <a:rPr lang="en-US" altLang="zh-CN" sz="2800" i="1" dirty="0" smtClean="0">
                <a:solidFill>
                  <a:srgbClr val="FF0000"/>
                </a:solidFill>
              </a:rPr>
              <a:t>V </a:t>
            </a:r>
            <a:r>
              <a:rPr lang="zh-CN" altLang="en-US" sz="2800" dirty="0" smtClean="0">
                <a:solidFill>
                  <a:srgbClr val="FF0000"/>
                </a:solidFill>
              </a:rPr>
              <a:t>＞</a:t>
            </a:r>
            <a:r>
              <a:rPr lang="en-US" altLang="zh-CN" sz="2800" i="1" dirty="0" err="1" smtClean="0">
                <a:solidFill>
                  <a:srgbClr val="FF0000"/>
                </a:solidFill>
              </a:rPr>
              <a:t>V</a:t>
            </a:r>
            <a:r>
              <a:rPr lang="en-US" altLang="zh-CN" sz="2800" baseline="-25000" dirty="0" err="1" smtClean="0">
                <a:solidFill>
                  <a:srgbClr val="FF0000"/>
                </a:solidFill>
              </a:rPr>
              <a:t>on</a:t>
            </a:r>
            <a:r>
              <a:rPr lang="en-US" altLang="zh-CN" sz="2800" baseline="-25000" dirty="0" err="1" smtClean="0">
                <a:solidFill>
                  <a:srgbClr val="FF0000"/>
                </a:solidFill>
              </a:rPr>
              <a:t> </a:t>
            </a:r>
            <a:r>
              <a:rPr lang="zh-CN" altLang="en-US" sz="2800" dirty="0" smtClean="0">
                <a:solidFill>
                  <a:srgbClr val="000000"/>
                </a:solidFill>
              </a:rPr>
              <a:t>时，开始出现正向电流，并按指数规律增长。</a:t>
            </a:r>
            <a:endParaRPr lang="zh-CN" altLang="en-US" sz="2800" dirty="0" smtClean="0">
              <a:solidFill>
                <a:srgbClr val="0000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graphicFrame>
        <p:nvGraphicFramePr>
          <p:cNvPr id="20483" name="表格 20482"/>
          <p:cNvGraphicFramePr/>
          <p:nvPr>
            <p:custDataLst>
              <p:tags r:id="rId2"/>
            </p:custDataLst>
          </p:nvPr>
        </p:nvGraphicFramePr>
        <p:xfrm>
          <a:off x="189865" y="4225290"/>
          <a:ext cx="5961380" cy="1979295"/>
        </p:xfrm>
        <a:graphic>
          <a:graphicData uri="http://schemas.openxmlformats.org/drawingml/2006/table">
            <a:tbl>
              <a:tblPr/>
              <a:tblGrid>
                <a:gridCol w="1090295"/>
                <a:gridCol w="1308735"/>
                <a:gridCol w="1454150"/>
                <a:gridCol w="2108200"/>
              </a:tblGrid>
              <a:tr h="455295">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dirty="0">
                          <a:latin typeface="Times New Roman" panose="02020603050405020304" pitchFamily="18" charset="0"/>
                        </a:rPr>
                        <a:t>材料</a:t>
                      </a:r>
                      <a:endParaRPr lang="zh-CN" altLang="en-US" sz="2000" b="1" dirty="0">
                        <a:latin typeface="Times New Roman" panose="02020603050405020304" pitchFamily="18" charset="0"/>
                      </a:endParaRPr>
                    </a:p>
                  </a:txBody>
                  <a:tcPr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CC"/>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dirty="0">
                          <a:latin typeface="Times New Roman" panose="02020603050405020304" pitchFamily="18" charset="0"/>
                        </a:rPr>
                        <a:t>开启电压</a:t>
                      </a:r>
                      <a:endParaRPr lang="zh-CN" altLang="en-US" sz="2000" b="1" dirty="0">
                        <a:latin typeface="Times New Roman" panose="02020603050405020304" pitchFamily="18" charset="0"/>
                      </a:endParaRPr>
                    </a:p>
                  </a:txBody>
                  <a:tcPr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CC"/>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dirty="0">
                          <a:latin typeface="Times New Roman" panose="02020603050405020304" pitchFamily="18" charset="0"/>
                        </a:rPr>
                        <a:t>导通电压</a:t>
                      </a:r>
                      <a:endParaRPr lang="zh-CN" altLang="en-US" sz="2000" b="1" dirty="0">
                        <a:latin typeface="Times New Roman" panose="02020603050405020304" pitchFamily="18" charset="0"/>
                      </a:endParaRPr>
                    </a:p>
                  </a:txBody>
                  <a:tcPr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CC"/>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dirty="0">
                          <a:latin typeface="Times New Roman" panose="02020603050405020304" pitchFamily="18" charset="0"/>
                        </a:rPr>
                        <a:t>反向饱和电流</a:t>
                      </a:r>
                      <a:endParaRPr lang="zh-CN" altLang="en-US" sz="2000" b="1" dirty="0">
                        <a:latin typeface="Times New Roman" panose="02020603050405020304" pitchFamily="18" charset="0"/>
                      </a:endParaRPr>
                    </a:p>
                  </a:txBody>
                  <a:tcPr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CC"/>
                    </a:solidFill>
                  </a:tcPr>
                </a:tc>
              </a:tr>
              <a:tr h="762000">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latin typeface="Times New Roman" panose="02020603050405020304" pitchFamily="18" charset="0"/>
                          <a:cs typeface="Times New Roman" panose="02020603050405020304" pitchFamily="18" charset="0"/>
                        </a:rPr>
                        <a:t>硅</a:t>
                      </a:r>
                      <a:r>
                        <a:rPr lang="en-US" altLang="zh-CN" sz="2000" b="1" err="1">
                          <a:latin typeface="Times New Roman" panose="02020603050405020304" pitchFamily="18" charset="0"/>
                          <a:cs typeface="Times New Roman" panose="02020603050405020304" pitchFamily="18" charset="0"/>
                        </a:rPr>
                        <a:t>Si</a:t>
                      </a:r>
                      <a:endParaRPr lang="zh-CN" altLang="en-US" sz="2000" b="1">
                        <a:latin typeface="Times New Roman" panose="02020603050405020304" pitchFamily="18" charset="0"/>
                        <a:cs typeface="Times New Roman" panose="02020603050405020304" pitchFamily="18" charset="0"/>
                      </a:endParaRPr>
                    </a:p>
                  </a:txBody>
                  <a:tcPr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CC"/>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000">
                          <a:latin typeface="Times New Roman" panose="02020603050405020304" pitchFamily="18" charset="0"/>
                          <a:cs typeface="Times New Roman" panose="02020603050405020304" pitchFamily="18" charset="0"/>
                        </a:rPr>
                        <a:t>≈0.5V</a:t>
                      </a:r>
                      <a:endParaRPr lang="en-US" altLang="zh-CN" sz="2000">
                        <a:latin typeface="Times New Roman" panose="02020603050405020304" pitchFamily="18" charset="0"/>
                        <a:cs typeface="Times New Roman" panose="02020603050405020304" pitchFamily="18" charset="0"/>
                      </a:endParaRPr>
                    </a:p>
                  </a:txBody>
                  <a:tcPr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CC"/>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000">
                          <a:latin typeface="Times New Roman" panose="02020603050405020304" pitchFamily="18" charset="0"/>
                          <a:cs typeface="Times New Roman" panose="02020603050405020304" pitchFamily="18" charset="0"/>
                        </a:rPr>
                        <a:t>0.6~0.8V</a:t>
                      </a:r>
                      <a:endParaRPr lang="en-US" altLang="zh-CN" sz="2000">
                        <a:latin typeface="Times New Roman" panose="02020603050405020304" pitchFamily="18" charset="0"/>
                        <a:cs typeface="Times New Roman" panose="02020603050405020304" pitchFamily="18" charset="0"/>
                      </a:endParaRPr>
                    </a:p>
                    <a:p>
                      <a:pPr marL="0" lvl="0" indent="0" algn="ctr">
                        <a:buNone/>
                      </a:pPr>
                      <a:r>
                        <a:rPr lang="zh-CN" altLang="en-US" sz="2000">
                          <a:latin typeface="Times New Roman" panose="02020603050405020304" pitchFamily="18" charset="0"/>
                          <a:cs typeface="Times New Roman" panose="02020603050405020304" pitchFamily="18" charset="0"/>
                        </a:rPr>
                        <a:t>（</a:t>
                      </a:r>
                      <a:r>
                        <a:rPr lang="en-US" altLang="zh-CN" sz="2000" b="1">
                          <a:solidFill>
                            <a:srgbClr val="FF0000"/>
                          </a:solidFill>
                          <a:latin typeface="Times New Roman" panose="02020603050405020304" pitchFamily="18" charset="0"/>
                          <a:cs typeface="Times New Roman" panose="02020603050405020304" pitchFamily="18" charset="0"/>
                        </a:rPr>
                        <a:t>0.7</a:t>
                      </a:r>
                      <a:r>
                        <a:rPr lang="en-US" altLang="zh-CN" sz="2000">
                          <a:latin typeface="Times New Roman" panose="02020603050405020304" pitchFamily="18" charset="0"/>
                          <a:cs typeface="Times New Roman" panose="02020603050405020304" pitchFamily="18" charset="0"/>
                        </a:rPr>
                        <a:t>V</a:t>
                      </a:r>
                      <a:r>
                        <a:rPr lang="zh-CN" altLang="en-US" sz="2000">
                          <a:latin typeface="Times New Roman" panose="02020603050405020304" pitchFamily="18" charset="0"/>
                          <a:cs typeface="Times New Roman" panose="02020603050405020304" pitchFamily="18" charset="0"/>
                        </a:rPr>
                        <a:t>）</a:t>
                      </a:r>
                      <a:endParaRPr lang="zh-CN" altLang="en-US" sz="2000">
                        <a:latin typeface="Times New Roman" panose="02020603050405020304" pitchFamily="18" charset="0"/>
                        <a:cs typeface="Times New Roman" panose="02020603050405020304" pitchFamily="18" charset="0"/>
                      </a:endParaRPr>
                    </a:p>
                  </a:txBody>
                  <a:tcPr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CC"/>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000">
                          <a:latin typeface="Times New Roman" panose="02020603050405020304" pitchFamily="18" charset="0"/>
                          <a:cs typeface="Times New Roman" panose="02020603050405020304" pitchFamily="18" charset="0"/>
                        </a:rPr>
                        <a:t>1</a:t>
                      </a: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µ</a:t>
                      </a:r>
                      <a:r>
                        <a:rPr lang="en-US" altLang="zh-CN" sz="200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以下</a:t>
                      </a:r>
                      <a:endParaRPr lang="zh-CN" altLang="en-US" sz="2000" dirty="0">
                        <a:latin typeface="Times New Roman" panose="02020603050405020304" pitchFamily="18" charset="0"/>
                        <a:cs typeface="Times New Roman" panose="02020603050405020304" pitchFamily="18" charset="0"/>
                      </a:endParaRPr>
                    </a:p>
                  </a:txBody>
                  <a:tcPr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CC"/>
                    </a:solidFill>
                  </a:tcPr>
                </a:tc>
              </a:tr>
              <a:tr h="762000">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a:latin typeface="Times New Roman" panose="02020603050405020304" pitchFamily="18" charset="0"/>
                          <a:cs typeface="Times New Roman" panose="02020603050405020304" pitchFamily="18" charset="0"/>
                        </a:rPr>
                        <a:t>锗</a:t>
                      </a:r>
                      <a:r>
                        <a:rPr lang="en-US" altLang="zh-CN" sz="2000" b="1" err="1">
                          <a:latin typeface="Times New Roman" panose="02020603050405020304" pitchFamily="18" charset="0"/>
                          <a:cs typeface="Times New Roman" panose="02020603050405020304" pitchFamily="18" charset="0"/>
                        </a:rPr>
                        <a:t>Ge</a:t>
                      </a:r>
                      <a:endParaRPr lang="zh-CN" altLang="en-US" sz="2000" b="1">
                        <a:latin typeface="Times New Roman" panose="02020603050405020304" pitchFamily="18" charset="0"/>
                        <a:cs typeface="Times New Roman" panose="02020603050405020304" pitchFamily="18" charset="0"/>
                      </a:endParaRPr>
                    </a:p>
                  </a:txBody>
                  <a:tcPr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CC"/>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000">
                          <a:latin typeface="Times New Roman" panose="02020603050405020304" pitchFamily="18" charset="0"/>
                          <a:cs typeface="Times New Roman" panose="02020603050405020304" pitchFamily="18" charset="0"/>
                          <a:sym typeface="+mn-ea"/>
                        </a:rPr>
                        <a:t>≈</a:t>
                      </a:r>
                      <a:r>
                        <a:rPr lang="en-US" altLang="zh-CN" sz="2000">
                          <a:latin typeface="Times New Roman" panose="02020603050405020304" pitchFamily="18" charset="0"/>
                          <a:cs typeface="Times New Roman" panose="02020603050405020304" pitchFamily="18" charset="0"/>
                        </a:rPr>
                        <a:t>0.1V</a:t>
                      </a:r>
                      <a:endParaRPr lang="en-US" altLang="zh-CN" sz="2000">
                        <a:latin typeface="Times New Roman" panose="02020603050405020304" pitchFamily="18" charset="0"/>
                        <a:cs typeface="Times New Roman" panose="02020603050405020304" pitchFamily="18" charset="0"/>
                      </a:endParaRPr>
                    </a:p>
                  </a:txBody>
                  <a:tcPr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CC"/>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000">
                          <a:latin typeface="Times New Roman" panose="02020603050405020304" pitchFamily="18" charset="0"/>
                          <a:cs typeface="Times New Roman" panose="02020603050405020304" pitchFamily="18" charset="0"/>
                        </a:rPr>
                        <a:t>0.1~0.3V</a:t>
                      </a:r>
                      <a:endParaRPr lang="en-US" altLang="zh-CN" sz="2000">
                        <a:latin typeface="Times New Roman" panose="02020603050405020304" pitchFamily="18" charset="0"/>
                        <a:cs typeface="Times New Roman" panose="02020603050405020304" pitchFamily="18" charset="0"/>
                      </a:endParaRPr>
                    </a:p>
                    <a:p>
                      <a:pPr marL="0" lvl="0" indent="0" algn="ctr">
                        <a:buNone/>
                      </a:pPr>
                      <a:r>
                        <a:rPr lang="zh-CN" altLang="en-US" sz="2000">
                          <a:latin typeface="Times New Roman" panose="02020603050405020304" pitchFamily="18" charset="0"/>
                          <a:cs typeface="Times New Roman" panose="02020603050405020304" pitchFamily="18" charset="0"/>
                        </a:rPr>
                        <a:t>（</a:t>
                      </a:r>
                      <a:r>
                        <a:rPr lang="en-US" altLang="zh-CN" sz="2000" b="1">
                          <a:solidFill>
                            <a:srgbClr val="FF0000"/>
                          </a:solidFill>
                          <a:latin typeface="Times New Roman" panose="02020603050405020304" pitchFamily="18" charset="0"/>
                          <a:cs typeface="Times New Roman" panose="02020603050405020304" pitchFamily="18" charset="0"/>
                        </a:rPr>
                        <a:t>0.3</a:t>
                      </a:r>
                      <a:r>
                        <a:rPr lang="en-US" altLang="zh-CN" sz="2000">
                          <a:latin typeface="Times New Roman" panose="02020603050405020304" pitchFamily="18" charset="0"/>
                          <a:cs typeface="Times New Roman" panose="02020603050405020304" pitchFamily="18" charset="0"/>
                        </a:rPr>
                        <a:t>V</a:t>
                      </a:r>
                      <a:r>
                        <a:rPr lang="zh-CN" altLang="en-US" sz="2000">
                          <a:latin typeface="Times New Roman" panose="02020603050405020304" pitchFamily="18" charset="0"/>
                          <a:cs typeface="Times New Roman" panose="02020603050405020304" pitchFamily="18" charset="0"/>
                        </a:rPr>
                        <a:t>）</a:t>
                      </a:r>
                      <a:endParaRPr lang="zh-CN" altLang="en-US" sz="2000">
                        <a:latin typeface="Times New Roman" panose="02020603050405020304" pitchFamily="18" charset="0"/>
                        <a:cs typeface="Times New Roman" panose="02020603050405020304" pitchFamily="18" charset="0"/>
                      </a:endParaRPr>
                    </a:p>
                  </a:txBody>
                  <a:tcPr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CC"/>
                    </a:solid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a:latin typeface="Times New Roman" panose="02020603050405020304" pitchFamily="18" charset="0"/>
                          <a:cs typeface="Times New Roman" panose="02020603050405020304" pitchFamily="18" charset="0"/>
                        </a:rPr>
                        <a:t>几</a:t>
                      </a:r>
                      <a:r>
                        <a:rPr lang="zh-CN" altLang="en-US" sz="2000" dirty="0">
                          <a:latin typeface="Times New Roman" panose="02020603050405020304" pitchFamily="18" charset="0"/>
                          <a:cs typeface="Times New Roman" panose="02020603050405020304" pitchFamily="18" charset="0"/>
                        </a:rPr>
                        <a:t>十</a:t>
                      </a: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µ</a:t>
                      </a:r>
                      <a:r>
                        <a:rPr lang="en-US" altLang="zh-CN" sz="2000">
                          <a:latin typeface="Times New Roman" panose="02020603050405020304" pitchFamily="18" charset="0"/>
                          <a:cs typeface="Times New Roman" panose="02020603050405020304" pitchFamily="18" charset="0"/>
                        </a:rPr>
                        <a:t>A</a:t>
                      </a:r>
                      <a:endParaRPr lang="zh-CN" altLang="en-US" sz="2000">
                        <a:latin typeface="Times New Roman" panose="02020603050405020304" pitchFamily="18" charset="0"/>
                        <a:ea typeface="Times New Roman" panose="02020603050405020304" pitchFamily="18" charset="0"/>
                        <a:cs typeface="Times New Roman" panose="02020603050405020304" pitchFamily="18" charset="0"/>
                      </a:endParaRPr>
                    </a:p>
                  </a:txBody>
                  <a:tcPr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CC"/>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483"/>
                                        </p:tgtEl>
                                        <p:attrNameLst>
                                          <p:attrName>style.visibility</p:attrName>
                                        </p:attrNameLst>
                                      </p:cBhvr>
                                      <p:to>
                                        <p:strVal val="visible"/>
                                      </p:to>
                                    </p:set>
                                    <p:animEffect transition="in" filter="blinds(horizontal)">
                                      <p:cBhvr>
                                        <p:cTn id="7" dur="500"/>
                                        <p:tgtEl>
                                          <p:spTgt spid="20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51773" y="757410"/>
            <a:ext cx="3429000" cy="52197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buClrTx/>
              <a:buSzTx/>
              <a:buFontTx/>
            </a:pPr>
            <a:r>
              <a:rPr lang="zh-CN" altLang="en-US" sz="2800" dirty="0">
                <a:solidFill>
                  <a:srgbClr val="0000FF"/>
                </a:solidFill>
                <a:latin typeface="黑体" panose="02010609060101010101" pitchFamily="49" charset="-122"/>
                <a:ea typeface="黑体" panose="02010609060101010101" pitchFamily="49" charset="-122"/>
              </a:rPr>
              <a:t>(2)  反向特性</a:t>
            </a:r>
            <a:endParaRPr lang="zh-CN" altLang="en-US" sz="2800" dirty="0">
              <a:solidFill>
                <a:srgbClr val="0000FF"/>
              </a:solidFill>
              <a:latin typeface="黑体" panose="02010609060101010101" pitchFamily="49" charset="-122"/>
              <a:ea typeface="黑体" panose="02010609060101010101" pitchFamily="49" charset="-122"/>
            </a:endParaRPr>
          </a:p>
        </p:txBody>
      </p:sp>
      <p:sp>
        <p:nvSpPr>
          <p:cNvPr id="15368" name="Text Box 8"/>
          <p:cNvSpPr txBox="1">
            <a:spLocks noChangeArrowheads="1"/>
          </p:cNvSpPr>
          <p:nvPr/>
        </p:nvSpPr>
        <p:spPr bwMode="auto">
          <a:xfrm>
            <a:off x="251460" y="1290320"/>
            <a:ext cx="6650355" cy="112458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zh-CN" altLang="en-US" sz="2800" dirty="0" smtClean="0">
                <a:solidFill>
                  <a:srgbClr val="000000"/>
                </a:solidFill>
              </a:rPr>
              <a:t>当</a:t>
            </a:r>
            <a:r>
              <a:rPr lang="en-US" altLang="zh-CN" sz="2800" dirty="0" smtClean="0">
                <a:solidFill>
                  <a:srgbClr val="000000"/>
                </a:solidFill>
              </a:rPr>
              <a:t> </a:t>
            </a:r>
            <a:r>
              <a:rPr lang="en-US" altLang="zh-CN" sz="2800" i="1" dirty="0" smtClean="0">
                <a:solidFill>
                  <a:srgbClr val="FF3300"/>
                </a:solidFill>
              </a:rPr>
              <a:t>V </a:t>
            </a:r>
            <a:r>
              <a:rPr lang="zh-CN" altLang="en-US" sz="2800" dirty="0" smtClean="0">
                <a:solidFill>
                  <a:srgbClr val="FF3300"/>
                </a:solidFill>
              </a:rPr>
              <a:t>＜</a:t>
            </a:r>
            <a:r>
              <a:rPr lang="en-US" altLang="zh-CN" sz="2800" dirty="0" smtClean="0">
                <a:solidFill>
                  <a:srgbClr val="FF3300"/>
                </a:solidFill>
              </a:rPr>
              <a:t>0 </a:t>
            </a:r>
            <a:r>
              <a:rPr lang="zh-CN" altLang="en-US" sz="2800" dirty="0" smtClean="0">
                <a:solidFill>
                  <a:srgbClr val="000000"/>
                </a:solidFill>
              </a:rPr>
              <a:t>时，即处于反向特性区域。</a:t>
            </a:r>
            <a:endParaRPr lang="zh-CN" altLang="en-US" sz="2800" dirty="0" smtClean="0">
              <a:solidFill>
                <a:srgbClr val="000000"/>
              </a:solidFill>
            </a:endParaRPr>
          </a:p>
          <a:p>
            <a:pPr>
              <a:lnSpc>
                <a:spcPct val="120000"/>
              </a:lnSpc>
            </a:pPr>
            <a:r>
              <a:rPr lang="zh-CN" altLang="en-US" sz="2800" dirty="0" smtClean="0">
                <a:solidFill>
                  <a:srgbClr val="000000"/>
                </a:solidFill>
              </a:rPr>
              <a:t>反向区也分两个区域：</a:t>
            </a:r>
            <a:endParaRPr lang="zh-CN" altLang="en-US" sz="2800" dirty="0" smtClean="0">
              <a:solidFill>
                <a:srgbClr val="0000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pic>
        <p:nvPicPr>
          <p:cNvPr id="3" name="图片 2"/>
          <p:cNvPicPr>
            <a:picLocks noChangeAspect="1"/>
          </p:cNvPicPr>
          <p:nvPr/>
        </p:nvPicPr>
        <p:blipFill>
          <a:blip r:embed="rId1"/>
          <a:stretch>
            <a:fillRect/>
          </a:stretch>
        </p:blipFill>
        <p:spPr>
          <a:xfrm>
            <a:off x="4284345" y="2853055"/>
            <a:ext cx="4752975" cy="3600450"/>
          </a:xfrm>
          <a:prstGeom prst="rect">
            <a:avLst/>
          </a:prstGeom>
        </p:spPr>
      </p:pic>
      <p:sp>
        <p:nvSpPr>
          <p:cNvPr id="15369" name="Text Box 9"/>
          <p:cNvSpPr txBox="1">
            <a:spLocks noChangeArrowheads="1"/>
          </p:cNvSpPr>
          <p:nvPr/>
        </p:nvSpPr>
        <p:spPr bwMode="auto">
          <a:xfrm>
            <a:off x="263525" y="2486025"/>
            <a:ext cx="6457315" cy="1641475"/>
          </a:xfrm>
          <a:prstGeom prst="rect">
            <a:avLst/>
          </a:prstGeom>
          <a:solidFill>
            <a:srgbClr val="FFE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60045" indent="-360045" latinLnBrk="0">
              <a:lnSpc>
                <a:spcPct val="120000"/>
              </a:lnSpc>
            </a:pPr>
            <a:r>
              <a:rPr lang="zh-CN" altLang="en-US" dirty="0" smtClean="0">
                <a:solidFill>
                  <a:srgbClr val="000000"/>
                </a:solidFill>
                <a:cs typeface="Times New Roman" panose="02020603050405020304" pitchFamily="18" charset="0"/>
              </a:rPr>
              <a:t>①</a:t>
            </a:r>
            <a:r>
              <a:rPr lang="en-US" altLang="zh-CN" dirty="0" smtClean="0">
                <a:solidFill>
                  <a:srgbClr val="000000"/>
                </a:solidFill>
                <a:cs typeface="Times New Roman" panose="02020603050405020304" pitchFamily="18" charset="0"/>
              </a:rPr>
              <a:t> </a:t>
            </a:r>
            <a:r>
              <a:rPr lang="zh-CN" altLang="en-US" sz="2800" dirty="0" smtClean="0">
                <a:solidFill>
                  <a:srgbClr val="000000"/>
                </a:solidFill>
                <a:cs typeface="Times New Roman" panose="02020603050405020304" pitchFamily="18" charset="0"/>
              </a:rPr>
              <a:t>当</a:t>
            </a:r>
            <a:r>
              <a:rPr lang="en-US" altLang="zh-CN" sz="2800" i="1" dirty="0" smtClean="0">
                <a:solidFill>
                  <a:srgbClr val="FF0000"/>
                </a:solidFill>
                <a:cs typeface="Times New Roman" panose="02020603050405020304" pitchFamily="18" charset="0"/>
              </a:rPr>
              <a:t>V</a:t>
            </a:r>
            <a:r>
              <a:rPr lang="en-US" altLang="zh-CN" sz="2800" baseline="-25000" dirty="0" smtClean="0">
                <a:solidFill>
                  <a:srgbClr val="FF0000"/>
                </a:solidFill>
                <a:cs typeface="Times New Roman" panose="02020603050405020304" pitchFamily="18" charset="0"/>
              </a:rPr>
              <a:t>BR</a:t>
            </a:r>
            <a:r>
              <a:rPr lang="zh-CN" altLang="en-US" sz="2800" dirty="0" smtClean="0">
                <a:solidFill>
                  <a:srgbClr val="FF0000"/>
                </a:solidFill>
                <a:cs typeface="Times New Roman" panose="02020603050405020304" pitchFamily="18" charset="0"/>
              </a:rPr>
              <a:t>＜</a:t>
            </a:r>
            <a:r>
              <a:rPr lang="en-US" altLang="zh-CN" sz="2800" i="1" dirty="0" smtClean="0">
                <a:solidFill>
                  <a:srgbClr val="FF0000"/>
                </a:solidFill>
                <a:cs typeface="Times New Roman" panose="02020603050405020304" pitchFamily="18" charset="0"/>
              </a:rPr>
              <a:t>V</a:t>
            </a:r>
            <a:r>
              <a:rPr lang="zh-CN" altLang="en-US" sz="2800" dirty="0" smtClean="0">
                <a:solidFill>
                  <a:srgbClr val="FF0000"/>
                </a:solidFill>
                <a:cs typeface="Times New Roman" panose="02020603050405020304" pitchFamily="18" charset="0"/>
              </a:rPr>
              <a:t>＜</a:t>
            </a:r>
            <a:r>
              <a:rPr lang="en-US" altLang="zh-CN" sz="2800" dirty="0" smtClean="0">
                <a:solidFill>
                  <a:srgbClr val="FF3300"/>
                </a:solidFill>
                <a:cs typeface="Times New Roman" panose="02020603050405020304" pitchFamily="18" charset="0"/>
              </a:rPr>
              <a:t>0 </a:t>
            </a:r>
            <a:r>
              <a:rPr lang="zh-CN" altLang="en-US" sz="2800" dirty="0" smtClean="0">
                <a:solidFill>
                  <a:srgbClr val="000000"/>
                </a:solidFill>
                <a:cs typeface="Times New Roman" panose="02020603050405020304" pitchFamily="18" charset="0"/>
              </a:rPr>
              <a:t>时，反向电流很小，且基本不随反向电压的变化而变化，此时的反向电流也称</a:t>
            </a:r>
            <a:r>
              <a:rPr lang="zh-CN" altLang="en-US" sz="2800" dirty="0" smtClean="0">
                <a:solidFill>
                  <a:srgbClr val="FF3300"/>
                </a:solidFill>
                <a:cs typeface="Times New Roman" panose="02020603050405020304" pitchFamily="18" charset="0"/>
              </a:rPr>
              <a:t>反向饱和电流</a:t>
            </a:r>
            <a:r>
              <a:rPr lang="en-US" altLang="zh-CN" sz="2800" dirty="0" smtClean="0">
                <a:solidFill>
                  <a:srgbClr val="FF3300"/>
                </a:solidFill>
                <a:cs typeface="Times New Roman" panose="02020603050405020304" pitchFamily="18" charset="0"/>
              </a:rPr>
              <a:t> </a:t>
            </a:r>
            <a:r>
              <a:rPr lang="en-US" altLang="zh-CN" sz="2800" i="1" dirty="0" smtClean="0">
                <a:solidFill>
                  <a:srgbClr val="FF3300"/>
                </a:solidFill>
                <a:cs typeface="Times New Roman" panose="02020603050405020304" pitchFamily="18" charset="0"/>
              </a:rPr>
              <a:t>I</a:t>
            </a:r>
            <a:r>
              <a:rPr lang="en-US" altLang="zh-CN" sz="2800" baseline="-25000" dirty="0" smtClean="0">
                <a:solidFill>
                  <a:srgbClr val="FF3300"/>
                </a:solidFill>
                <a:cs typeface="Times New Roman" panose="02020603050405020304" pitchFamily="18" charset="0"/>
              </a:rPr>
              <a:t>S</a:t>
            </a:r>
            <a:r>
              <a:rPr lang="en-US" altLang="zh-CN" sz="2800" baseline="-25000" dirty="0" smtClean="0">
                <a:solidFill>
                  <a:srgbClr val="000000"/>
                </a:solidFill>
                <a:cs typeface="Times New Roman" panose="02020603050405020304" pitchFamily="18" charset="0"/>
              </a:rPr>
              <a:t> </a:t>
            </a:r>
            <a:r>
              <a:rPr lang="zh-CN" altLang="en-US" sz="2800" baseline="-25000" dirty="0" smtClean="0">
                <a:solidFill>
                  <a:srgbClr val="000000"/>
                </a:solidFill>
                <a:cs typeface="Times New Roman" panose="02020603050405020304" pitchFamily="18" charset="0"/>
              </a:rPr>
              <a:t>。</a:t>
            </a:r>
            <a:endParaRPr lang="zh-CN" altLang="en-US" dirty="0" smtClean="0">
              <a:solidFill>
                <a:srgbClr val="000000"/>
              </a:solidFill>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369"/>
                                        </p:tgtEl>
                                        <p:attrNameLst>
                                          <p:attrName>style.visibility</p:attrName>
                                        </p:attrNameLst>
                                      </p:cBhvr>
                                      <p:to>
                                        <p:strVal val="visible"/>
                                      </p:to>
                                    </p:set>
                                    <p:anim calcmode="lin" valueType="num">
                                      <p:cBhvr additive="base">
                                        <p:cTn id="7" dur="500" fill="hold"/>
                                        <p:tgtEl>
                                          <p:spTgt spid="15369"/>
                                        </p:tgtEl>
                                        <p:attrNameLst>
                                          <p:attrName>ppt_x</p:attrName>
                                        </p:attrNameLst>
                                      </p:cBhvr>
                                      <p:tavLst>
                                        <p:tav tm="0">
                                          <p:val>
                                            <p:strVal val="1+#ppt_w/2"/>
                                          </p:val>
                                        </p:tav>
                                        <p:tav tm="100000">
                                          <p:val>
                                            <p:strVal val="#ppt_x"/>
                                          </p:val>
                                        </p:tav>
                                      </p:tavLst>
                                    </p:anim>
                                    <p:anim calcmode="lin" valueType="num">
                                      <p:cBhvr additive="base">
                                        <p:cTn id="8" dur="500" fill="hold"/>
                                        <p:tgtEl>
                                          <p:spTgt spid="153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9" grpId="0" bldLvl="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
        <p:nvSpPr>
          <p:cNvPr id="5" name="Text Box 2"/>
          <p:cNvSpPr txBox="1">
            <a:spLocks noChangeArrowheads="1"/>
          </p:cNvSpPr>
          <p:nvPr/>
        </p:nvSpPr>
        <p:spPr bwMode="auto">
          <a:xfrm>
            <a:off x="251773" y="757410"/>
            <a:ext cx="3429000" cy="52197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buClrTx/>
              <a:buSzTx/>
              <a:buFontTx/>
            </a:pPr>
            <a:r>
              <a:rPr lang="zh-CN" altLang="en-US" sz="2800" dirty="0">
                <a:solidFill>
                  <a:srgbClr val="0000FF"/>
                </a:solidFill>
                <a:latin typeface="黑体" panose="02010609060101010101" pitchFamily="49" charset="-122"/>
                <a:ea typeface="黑体" panose="02010609060101010101" pitchFamily="49" charset="-122"/>
              </a:rPr>
              <a:t>(2)  反向特性</a:t>
            </a:r>
            <a:endParaRPr lang="zh-CN" altLang="en-US" sz="2800" dirty="0">
              <a:solidFill>
                <a:srgbClr val="0000FF"/>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1"/>
          <a:stretch>
            <a:fillRect/>
          </a:stretch>
        </p:blipFill>
        <p:spPr>
          <a:xfrm>
            <a:off x="4283710" y="2853055"/>
            <a:ext cx="4752975" cy="3600450"/>
          </a:xfrm>
          <a:prstGeom prst="rect">
            <a:avLst/>
          </a:prstGeom>
        </p:spPr>
      </p:pic>
      <p:sp>
        <p:nvSpPr>
          <p:cNvPr id="15371" name="Text Box 11"/>
          <p:cNvSpPr txBox="1">
            <a:spLocks noChangeArrowheads="1"/>
          </p:cNvSpPr>
          <p:nvPr/>
        </p:nvSpPr>
        <p:spPr bwMode="auto">
          <a:xfrm>
            <a:off x="301625" y="1562735"/>
            <a:ext cx="6607175" cy="1124585"/>
          </a:xfrm>
          <a:prstGeom prst="rect">
            <a:avLst/>
          </a:prstGeom>
          <a:gradFill rotWithShape="0">
            <a:gsLst>
              <a:gs pos="0">
                <a:srgbClr val="CCECFF"/>
              </a:gs>
              <a:gs pos="100000">
                <a:srgbClr val="E6F6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60045" indent="-360045" latinLnBrk="0">
              <a:lnSpc>
                <a:spcPct val="120000"/>
              </a:lnSpc>
            </a:pPr>
            <a:r>
              <a:rPr lang="zh-CN" altLang="en-US" dirty="0" smtClean="0">
                <a:solidFill>
                  <a:srgbClr val="000000"/>
                </a:solidFill>
              </a:rPr>
              <a:t>②</a:t>
            </a:r>
            <a:r>
              <a:rPr lang="en-US" altLang="zh-CN" dirty="0" smtClean="0">
                <a:solidFill>
                  <a:srgbClr val="000000"/>
                </a:solidFill>
              </a:rPr>
              <a:t> </a:t>
            </a:r>
            <a:r>
              <a:rPr lang="zh-CN" altLang="en-US" sz="2800" dirty="0" smtClean="0">
                <a:solidFill>
                  <a:srgbClr val="000000"/>
                </a:solidFill>
              </a:rPr>
              <a:t>当</a:t>
            </a:r>
            <a:r>
              <a:rPr lang="en-US" altLang="zh-CN" sz="2800" dirty="0" smtClean="0">
                <a:solidFill>
                  <a:srgbClr val="000000"/>
                </a:solidFill>
              </a:rPr>
              <a:t> </a:t>
            </a:r>
            <a:r>
              <a:rPr lang="en-US" altLang="zh-CN" sz="2800" i="1" dirty="0" smtClean="0">
                <a:solidFill>
                  <a:srgbClr val="FF0000"/>
                </a:solidFill>
              </a:rPr>
              <a:t>V </a:t>
            </a:r>
            <a:r>
              <a:rPr lang="en-US" altLang="zh-CN" sz="2800" dirty="0" smtClean="0">
                <a:solidFill>
                  <a:srgbClr val="FF0000"/>
                </a:solidFill>
                <a:latin typeface="宋体" panose="02010600030101010101" pitchFamily="2" charset="-122"/>
              </a:rPr>
              <a:t>≤</a:t>
            </a:r>
            <a:r>
              <a:rPr lang="en-US" altLang="zh-CN" sz="2800" i="1" dirty="0" smtClean="0">
                <a:solidFill>
                  <a:srgbClr val="FF0000"/>
                </a:solidFill>
                <a:latin typeface="宋体" panose="02010600030101010101" pitchFamily="2" charset="-122"/>
              </a:rPr>
              <a:t> </a:t>
            </a:r>
            <a:r>
              <a:rPr lang="en-US" altLang="zh-CN" sz="2800" i="1" dirty="0" smtClean="0">
                <a:solidFill>
                  <a:srgbClr val="FF0000"/>
                </a:solidFill>
              </a:rPr>
              <a:t>V</a:t>
            </a:r>
            <a:r>
              <a:rPr lang="en-US" altLang="zh-CN" sz="2800" baseline="-25000" dirty="0" smtClean="0">
                <a:solidFill>
                  <a:srgbClr val="FF0000"/>
                </a:solidFill>
              </a:rPr>
              <a:t>BR </a:t>
            </a:r>
            <a:r>
              <a:rPr lang="zh-CN" altLang="en-US" sz="2800" dirty="0" smtClean="0">
                <a:solidFill>
                  <a:srgbClr val="000000"/>
                </a:solidFill>
              </a:rPr>
              <a:t>时，反向电流急剧增加，</a:t>
            </a:r>
            <a:r>
              <a:rPr lang="en-US" altLang="zh-CN" sz="2800" i="1" dirty="0" smtClean="0">
                <a:solidFill>
                  <a:srgbClr val="FF3300"/>
                </a:solidFill>
              </a:rPr>
              <a:t>V</a:t>
            </a:r>
            <a:r>
              <a:rPr lang="en-US" altLang="zh-CN" sz="2800" baseline="-25000" dirty="0" smtClean="0">
                <a:solidFill>
                  <a:srgbClr val="FF3300"/>
                </a:solidFill>
              </a:rPr>
              <a:t>BR</a:t>
            </a:r>
            <a:r>
              <a:rPr lang="zh-CN" altLang="en-US" sz="2800" dirty="0" smtClean="0">
                <a:solidFill>
                  <a:srgbClr val="000000"/>
                </a:solidFill>
              </a:rPr>
              <a:t>称为</a:t>
            </a:r>
            <a:r>
              <a:rPr lang="zh-CN" altLang="en-US" sz="2800" dirty="0" smtClean="0">
                <a:solidFill>
                  <a:srgbClr val="FF3300"/>
                </a:solidFill>
              </a:rPr>
              <a:t>反向击穿电压 </a:t>
            </a:r>
            <a:r>
              <a:rPr lang="zh-CN" altLang="en-US" sz="2800" baseline="-25000" dirty="0" smtClean="0">
                <a:solidFill>
                  <a:srgbClr val="000000"/>
                </a:solidFill>
                <a:latin typeface="宋体" panose="02010600030101010101" pitchFamily="2" charset="-122"/>
              </a:rPr>
              <a:t>。</a:t>
            </a:r>
            <a:endParaRPr lang="zh-CN" altLang="en-US" sz="2800" baseline="-25000" dirty="0" smtClean="0">
              <a:solidFill>
                <a:srgbClr val="000000"/>
              </a:solidFill>
              <a:latin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4283710" y="2853055"/>
            <a:ext cx="4752975" cy="3600450"/>
          </a:xfrm>
          <a:prstGeom prst="rect">
            <a:avLst/>
          </a:prstGeom>
        </p:spPr>
      </p:pic>
      <p:sp>
        <p:nvSpPr>
          <p:cNvPr id="8194" name="Text Box 2"/>
          <p:cNvSpPr txBox="1">
            <a:spLocks noChangeArrowheads="1"/>
          </p:cNvSpPr>
          <p:nvPr/>
        </p:nvSpPr>
        <p:spPr bwMode="auto">
          <a:xfrm>
            <a:off x="444500" y="746760"/>
            <a:ext cx="8356600" cy="2675255"/>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lnSpc>
                <a:spcPct val="120000"/>
              </a:lnSpc>
            </a:pPr>
            <a:r>
              <a:rPr lang="en-US" altLang="zh-CN" sz="2800" dirty="0" smtClean="0">
                <a:solidFill>
                  <a:srgbClr val="000000"/>
                </a:solidFill>
              </a:rPr>
              <a:t>         </a:t>
            </a:r>
            <a:r>
              <a:rPr lang="zh-CN" altLang="en-US" sz="2800" dirty="0" smtClean="0">
                <a:solidFill>
                  <a:srgbClr val="000000"/>
                </a:solidFill>
              </a:rPr>
              <a:t>在反向区，硅二极管和锗二极管的特性有所不同。</a:t>
            </a:r>
            <a:endParaRPr lang="zh-CN" altLang="en-US" sz="2800" dirty="0" smtClean="0">
              <a:solidFill>
                <a:srgbClr val="000000"/>
              </a:solidFill>
            </a:endParaRPr>
          </a:p>
          <a:p>
            <a:pPr algn="l">
              <a:lnSpc>
                <a:spcPct val="120000"/>
              </a:lnSpc>
            </a:pPr>
            <a:r>
              <a:rPr lang="zh-CN" altLang="en-US" sz="2800" dirty="0" smtClean="0">
                <a:solidFill>
                  <a:srgbClr val="000000"/>
                </a:solidFill>
              </a:rPr>
              <a:t>         </a:t>
            </a:r>
            <a:r>
              <a:rPr lang="zh-CN" altLang="en-US" sz="2800" dirty="0" smtClean="0">
                <a:solidFill>
                  <a:srgbClr val="0000FF"/>
                </a:solidFill>
              </a:rPr>
              <a:t>硅二极管</a:t>
            </a:r>
            <a:r>
              <a:rPr lang="zh-CN" altLang="en-US" sz="2800" dirty="0" smtClean="0">
                <a:solidFill>
                  <a:srgbClr val="000000"/>
                </a:solidFill>
              </a:rPr>
              <a:t>的反向击穿特性比较硬、比较陡，反向饱和电流也很小；</a:t>
            </a:r>
            <a:r>
              <a:rPr lang="zh-CN" altLang="en-US" sz="2800" dirty="0" smtClean="0">
                <a:solidFill>
                  <a:srgbClr val="FF3300"/>
                </a:solidFill>
              </a:rPr>
              <a:t>锗二极管</a:t>
            </a:r>
            <a:r>
              <a:rPr lang="zh-CN" altLang="en-US" sz="2800" dirty="0" smtClean="0">
                <a:solidFill>
                  <a:srgbClr val="000000"/>
                </a:solidFill>
              </a:rPr>
              <a:t>的反向击穿特性比较软，过渡比较圆滑，反向饱和电流较大。        </a:t>
            </a:r>
            <a:endParaRPr lang="zh-CN" altLang="en-US" sz="2800" dirty="0" smtClean="0">
              <a:solidFill>
                <a:srgbClr val="0000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9" name="Text Box 3093"/>
          <p:cNvSpPr txBox="1">
            <a:spLocks noChangeArrowheads="1"/>
          </p:cNvSpPr>
          <p:nvPr/>
        </p:nvSpPr>
        <p:spPr bwMode="auto">
          <a:xfrm>
            <a:off x="467360" y="1844675"/>
            <a:ext cx="8221980" cy="2158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just">
              <a:lnSpc>
                <a:spcPct val="120000"/>
              </a:lnSpc>
            </a:pPr>
            <a:r>
              <a:rPr lang="en-US" altLang="zh-CN" sz="2800" dirty="0">
                <a:solidFill>
                  <a:srgbClr val="000000"/>
                </a:solidFill>
                <a:cs typeface="Times New Roman" panose="02020603050405020304" pitchFamily="18" charset="0"/>
              </a:rPr>
              <a:t>    </a:t>
            </a:r>
            <a:r>
              <a:rPr lang="zh-CN" altLang="en-US" sz="2800" dirty="0">
                <a:solidFill>
                  <a:srgbClr val="000000"/>
                </a:solidFill>
                <a:cs typeface="Times New Roman" panose="02020603050405020304" pitchFamily="18" charset="0"/>
              </a:rPr>
              <a:t>根据物体导电能力（电阻率）</a:t>
            </a:r>
            <a:r>
              <a:rPr lang="zh-CN" altLang="en-US" sz="2800" dirty="0">
                <a:solidFill>
                  <a:srgbClr val="000000"/>
                </a:solidFill>
                <a:cs typeface="Times New Roman" panose="02020603050405020304" pitchFamily="18" charset="0"/>
              </a:rPr>
              <a:t>的不同，来划分导体、绝缘体和半导体。</a:t>
            </a:r>
            <a:endParaRPr lang="zh-CN" altLang="en-US" sz="2800" dirty="0">
              <a:solidFill>
                <a:srgbClr val="000000"/>
              </a:solidFill>
              <a:cs typeface="Times New Roman" panose="02020603050405020304" pitchFamily="18" charset="0"/>
            </a:endParaRPr>
          </a:p>
          <a:p>
            <a:pPr algn="just">
              <a:lnSpc>
                <a:spcPct val="120000"/>
              </a:lnSpc>
            </a:pPr>
            <a:r>
              <a:rPr lang="zh-CN" altLang="en-US" sz="2800" dirty="0">
                <a:solidFill>
                  <a:srgbClr val="000000"/>
                </a:solidFill>
                <a:cs typeface="Times New Roman" panose="02020603050405020304" pitchFamily="18" charset="0"/>
              </a:rPr>
              <a:t> </a:t>
            </a:r>
            <a:r>
              <a:rPr lang="en-US" altLang="zh-CN" sz="2800" dirty="0">
                <a:solidFill>
                  <a:srgbClr val="000000"/>
                </a:solidFill>
                <a:cs typeface="Times New Roman" panose="02020603050405020304" pitchFamily="18" charset="0"/>
              </a:rPr>
              <a:t>   </a:t>
            </a:r>
            <a:r>
              <a:rPr lang="zh-CN" altLang="en-US" sz="2800" dirty="0">
                <a:solidFill>
                  <a:srgbClr val="000000"/>
                </a:solidFill>
                <a:cs typeface="Times New Roman" panose="02020603050405020304" pitchFamily="18" charset="0"/>
              </a:rPr>
              <a:t>电阻率小的为</a:t>
            </a:r>
            <a:r>
              <a:rPr lang="zh-CN" altLang="en-US" sz="2800" dirty="0">
                <a:solidFill>
                  <a:srgbClr val="FF0000"/>
                </a:solidFill>
                <a:cs typeface="Times New Roman" panose="02020603050405020304" pitchFamily="18" charset="0"/>
              </a:rPr>
              <a:t>导体</a:t>
            </a:r>
            <a:r>
              <a:rPr lang="zh-CN" altLang="en-US" sz="2800" dirty="0">
                <a:solidFill>
                  <a:srgbClr val="000000"/>
                </a:solidFill>
                <a:cs typeface="Times New Roman" panose="02020603050405020304" pitchFamily="18" charset="0"/>
              </a:rPr>
              <a:t>，电阻率大的为</a:t>
            </a:r>
            <a:r>
              <a:rPr lang="zh-CN" altLang="en-US" sz="2800" dirty="0">
                <a:solidFill>
                  <a:srgbClr val="FF0000"/>
                </a:solidFill>
                <a:cs typeface="Times New Roman" panose="02020603050405020304" pitchFamily="18" charset="0"/>
              </a:rPr>
              <a:t>绝缘体</a:t>
            </a:r>
            <a:r>
              <a:rPr lang="zh-CN" altLang="en-US" sz="2800" dirty="0">
                <a:solidFill>
                  <a:srgbClr val="000000"/>
                </a:solidFill>
                <a:cs typeface="Times New Roman" panose="02020603050405020304" pitchFamily="18" charset="0"/>
              </a:rPr>
              <a:t>，电阻率介于二者之间的为</a:t>
            </a:r>
            <a:r>
              <a:rPr lang="zh-CN" altLang="en-US" sz="2800" dirty="0">
                <a:solidFill>
                  <a:srgbClr val="FF0000"/>
                </a:solidFill>
                <a:cs typeface="Times New Roman" panose="02020603050405020304" pitchFamily="18" charset="0"/>
              </a:rPr>
              <a:t>半导体</a:t>
            </a:r>
            <a:r>
              <a:rPr lang="zh-CN" altLang="en-US" sz="2800" dirty="0">
                <a:solidFill>
                  <a:srgbClr val="000000"/>
                </a:solidFill>
                <a:cs typeface="Times New Roman" panose="02020603050405020304" pitchFamily="18" charset="0"/>
              </a:rPr>
              <a:t>。</a:t>
            </a:r>
            <a:endParaRPr lang="zh-CN" altLang="en-US" sz="2800" dirty="0">
              <a:cs typeface="Times New Roman" panose="02020603050405020304" pitchFamily="18" charset="0"/>
            </a:endParaRPr>
          </a:p>
        </p:txBody>
      </p:sp>
      <p:sp>
        <p:nvSpPr>
          <p:cNvPr id="6" name="标题 3"/>
          <p:cNvSpPr txBox="1"/>
          <p:nvPr/>
        </p:nvSpPr>
        <p:spPr>
          <a:xfrm>
            <a:off x="179512" y="764704"/>
            <a:ext cx="7643813" cy="571500"/>
          </a:xfrm>
          <a:prstGeom prst="rect">
            <a:avLst/>
          </a:prstGeom>
        </p:spPr>
        <p:txBody>
          <a:bodyPr vert="horz" wrap="square" lIns="91440" tIns="45720" rIns="91440" bIns="45720" anchor="ctr" anchorCtr="0"/>
          <a:lstStyle>
            <a:lvl1pPr algn="l" rtl="0" eaLnBrk="0" fontAlgn="base" hangingPunct="0">
              <a:spcBef>
                <a:spcPct val="0"/>
              </a:spcBef>
              <a:spcAft>
                <a:spcPct val="0"/>
              </a:spcAft>
              <a:defRPr sz="3200" b="1" kern="1200">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eaLnBrk="1" hangingPunct="1"/>
            <a:r>
              <a:rPr kumimoji="0" lang="en-US" altLang="zh-CN" dirty="0" smtClean="0">
                <a:solidFill>
                  <a:srgbClr val="333399"/>
                </a:solidFill>
                <a:latin typeface="Times New Roman" panose="02020603050405020304" pitchFamily="18" charset="0"/>
              </a:rPr>
              <a:t>1.1 </a:t>
            </a:r>
            <a:r>
              <a:rPr kumimoji="0" lang="zh-CN" altLang="en-US" dirty="0" smtClean="0">
                <a:solidFill>
                  <a:srgbClr val="333399"/>
                </a:solidFill>
                <a:latin typeface="Times New Roman" panose="02020603050405020304" pitchFamily="18" charset="0"/>
              </a:rPr>
              <a:t>半导体的基础知识</a:t>
            </a:r>
            <a:endParaRPr kumimoji="0" lang="zh-CN" altLang="en-US" dirty="0">
              <a:solidFill>
                <a:srgbClr val="333399"/>
              </a:solidFill>
              <a:latin typeface="Times New Roman" panose="02020603050405020304" pitchFamily="18" charset="0"/>
              <a:ea typeface="Times New Roman" panose="02020603050405020304" pitchFamily="18" charset="0"/>
            </a:endParaRPr>
          </a:p>
        </p:txBody>
      </p:sp>
      <p:sp>
        <p:nvSpPr>
          <p:cNvPr id="2" name="Text Box 3093"/>
          <p:cNvSpPr txBox="1">
            <a:spLocks noChangeArrowheads="1"/>
          </p:cNvSpPr>
          <p:nvPr/>
        </p:nvSpPr>
        <p:spPr bwMode="auto">
          <a:xfrm>
            <a:off x="467360" y="3997325"/>
            <a:ext cx="8187055" cy="112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just">
              <a:lnSpc>
                <a:spcPct val="120000"/>
              </a:lnSpc>
            </a:pPr>
            <a:r>
              <a:rPr lang="zh-CN" altLang="en-US" sz="2800" dirty="0">
                <a:solidFill>
                  <a:srgbClr val="000000"/>
                </a:solidFill>
                <a:cs typeface="Times New Roman" panose="02020603050405020304" pitchFamily="18" charset="0"/>
              </a:rPr>
              <a:t>    半导体的电阻率为</a:t>
            </a:r>
            <a:r>
              <a:rPr lang="en-US" altLang="zh-CN" sz="2800" dirty="0">
                <a:solidFill>
                  <a:srgbClr val="000000"/>
                </a:solidFill>
                <a:cs typeface="Times New Roman" panose="02020603050405020304" pitchFamily="18" charset="0"/>
              </a:rPr>
              <a:t>10</a:t>
            </a:r>
            <a:r>
              <a:rPr lang="en-US" altLang="zh-CN" sz="2800" baseline="30000" dirty="0">
                <a:solidFill>
                  <a:srgbClr val="000000"/>
                </a:solidFill>
                <a:cs typeface="Times New Roman" panose="02020603050405020304" pitchFamily="18" charset="0"/>
              </a:rPr>
              <a:t>-3</a:t>
            </a:r>
            <a:r>
              <a:rPr lang="zh-CN" altLang="en-US" sz="2800" dirty="0">
                <a:solidFill>
                  <a:srgbClr val="000000"/>
                </a:solidFill>
                <a:cs typeface="Times New Roman" panose="02020603050405020304" pitchFamily="18" charset="0"/>
              </a:rPr>
              <a:t>～</a:t>
            </a:r>
            <a:r>
              <a:rPr lang="en-US" altLang="zh-CN" sz="2800" dirty="0">
                <a:solidFill>
                  <a:srgbClr val="000000"/>
                </a:solidFill>
                <a:cs typeface="Times New Roman" panose="02020603050405020304" pitchFamily="18" charset="0"/>
              </a:rPr>
              <a:t>10</a:t>
            </a:r>
            <a:r>
              <a:rPr lang="en-US" altLang="zh-CN" sz="2800" baseline="30000" dirty="0">
                <a:solidFill>
                  <a:srgbClr val="000000"/>
                </a:solidFill>
                <a:cs typeface="Times New Roman" panose="02020603050405020304" pitchFamily="18" charset="0"/>
              </a:rPr>
              <a:t>9 </a:t>
            </a:r>
            <a:r>
              <a:rPr lang="en-US" altLang="zh-CN" sz="2800" dirty="0">
                <a:solidFill>
                  <a:srgbClr val="000000"/>
                </a:solidFill>
                <a:cs typeface="Times New Roman" panose="02020603050405020304" pitchFamily="18" charset="0"/>
                <a:sym typeface="Symbol" panose="05050102010706020507" pitchFamily="18" charset="2"/>
              </a:rPr>
              <a:t></a:t>
            </a:r>
            <a:r>
              <a:rPr lang="en-US" altLang="zh-CN" sz="2800" dirty="0">
                <a:solidFill>
                  <a:srgbClr val="000000"/>
                </a:solidFill>
                <a:cs typeface="Times New Roman" panose="02020603050405020304" pitchFamily="18" charset="0"/>
              </a:rPr>
              <a:t>cm</a:t>
            </a:r>
            <a:r>
              <a:rPr lang="zh-CN" altLang="en-US" sz="2800" dirty="0">
                <a:solidFill>
                  <a:srgbClr val="000000"/>
                </a:solidFill>
                <a:cs typeface="Times New Roman" panose="02020603050405020304" pitchFamily="18" charset="0"/>
              </a:rPr>
              <a:t>。典型的半导体有</a:t>
            </a:r>
            <a:r>
              <a:rPr lang="zh-CN" altLang="en-US" sz="2800" dirty="0">
                <a:solidFill>
                  <a:srgbClr val="FF3300"/>
                </a:solidFill>
                <a:cs typeface="Times New Roman" panose="02020603050405020304" pitchFamily="18" charset="0"/>
              </a:rPr>
              <a:t>硅</a:t>
            </a:r>
            <a:r>
              <a:rPr lang="en-US" altLang="zh-CN" sz="2800" dirty="0">
                <a:solidFill>
                  <a:srgbClr val="FF3300"/>
                </a:solidFill>
                <a:cs typeface="Times New Roman" panose="02020603050405020304" pitchFamily="18" charset="0"/>
              </a:rPr>
              <a:t>Si</a:t>
            </a:r>
            <a:r>
              <a:rPr lang="zh-CN" altLang="en-US" sz="2800" dirty="0">
                <a:solidFill>
                  <a:srgbClr val="000000"/>
                </a:solidFill>
                <a:cs typeface="Times New Roman" panose="02020603050405020304" pitchFamily="18" charset="0"/>
              </a:rPr>
              <a:t>和</a:t>
            </a:r>
            <a:r>
              <a:rPr lang="zh-CN" altLang="en-US" sz="2800" dirty="0">
                <a:solidFill>
                  <a:srgbClr val="0000FF"/>
                </a:solidFill>
                <a:cs typeface="Times New Roman" panose="02020603050405020304" pitchFamily="18" charset="0"/>
              </a:rPr>
              <a:t>锗</a:t>
            </a:r>
            <a:r>
              <a:rPr lang="en-US" altLang="zh-CN" sz="2800" dirty="0" err="1">
                <a:solidFill>
                  <a:srgbClr val="0000FF"/>
                </a:solidFill>
                <a:cs typeface="Times New Roman" panose="02020603050405020304" pitchFamily="18" charset="0"/>
              </a:rPr>
              <a:t>Ge</a:t>
            </a:r>
            <a:r>
              <a:rPr lang="zh-CN" altLang="en-US" sz="2800" dirty="0">
                <a:solidFill>
                  <a:srgbClr val="000000"/>
                </a:solidFill>
                <a:cs typeface="Times New Roman" panose="02020603050405020304" pitchFamily="18" charset="0"/>
              </a:rPr>
              <a:t>以及</a:t>
            </a:r>
            <a:r>
              <a:rPr lang="zh-CN" altLang="en-US" sz="2800" dirty="0">
                <a:solidFill>
                  <a:srgbClr val="7030A0"/>
                </a:solidFill>
                <a:cs typeface="Times New Roman" panose="02020603050405020304" pitchFamily="18" charset="0"/>
              </a:rPr>
              <a:t>砷化镓</a:t>
            </a:r>
            <a:r>
              <a:rPr lang="en-US" altLang="zh-CN" sz="2800" dirty="0" err="1">
                <a:solidFill>
                  <a:srgbClr val="7030A0"/>
                </a:solidFill>
                <a:cs typeface="Times New Roman" panose="02020603050405020304" pitchFamily="18" charset="0"/>
              </a:rPr>
              <a:t>GaAs</a:t>
            </a:r>
            <a:r>
              <a:rPr lang="zh-CN" altLang="en-US" sz="2800" dirty="0">
                <a:solidFill>
                  <a:srgbClr val="000000"/>
                </a:solidFill>
                <a:cs typeface="Times New Roman" panose="02020603050405020304" pitchFamily="18" charset="0"/>
              </a:rPr>
              <a:t>等。</a:t>
            </a:r>
            <a:endParaRPr lang="zh-CN" altLang="en-US" sz="2800" dirty="0">
              <a:cs typeface="Times New Roman" panose="02020603050405020304" pitchFamily="18" charset="0"/>
            </a:endParaRPr>
          </a:p>
        </p:txBody>
      </p:sp>
      <p:sp>
        <p:nvSpPr>
          <p:cNvPr id="3" name="灯片编号占位符 2"/>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626360" y="3282315"/>
            <a:ext cx="4894580" cy="3141980"/>
            <a:chOff x="4136" y="5169"/>
            <a:chExt cx="7708" cy="4948"/>
          </a:xfrm>
        </p:grpSpPr>
        <p:graphicFrame>
          <p:nvGraphicFramePr>
            <p:cNvPr id="20506" name="对象 20505"/>
            <p:cNvGraphicFramePr>
              <a:graphicFrameLocks noChangeAspect="1"/>
            </p:cNvGraphicFramePr>
            <p:nvPr/>
          </p:nvGraphicFramePr>
          <p:xfrm>
            <a:off x="4136" y="5169"/>
            <a:ext cx="7402" cy="4892"/>
          </p:xfrm>
          <a:graphic>
            <a:graphicData uri="http://schemas.openxmlformats.org/presentationml/2006/ole">
              <mc:AlternateContent xmlns:mc="http://schemas.openxmlformats.org/markup-compatibility/2006">
                <mc:Choice xmlns:v="urn:schemas-microsoft-com:vml" Requires="v">
                  <p:oleObj spid="_x0000_s3087" name="" r:id="rId1" imgW="11725275" imgH="7743825" progId="MSPhotoEd.3">
                    <p:embed/>
                  </p:oleObj>
                </mc:Choice>
                <mc:Fallback>
                  <p:oleObj name="" r:id="rId1" imgW="11725275" imgH="7743825" progId="MSPhotoEd.3">
                    <p:embed/>
                    <p:pic>
                      <p:nvPicPr>
                        <p:cNvPr id="0" name="图片 3086"/>
                        <p:cNvPicPr/>
                        <p:nvPr/>
                      </p:nvPicPr>
                      <p:blipFill>
                        <a:blip r:embed="rId2"/>
                        <a:stretch>
                          <a:fillRect/>
                        </a:stretch>
                      </p:blipFill>
                      <p:spPr>
                        <a:xfrm>
                          <a:off x="4136" y="5169"/>
                          <a:ext cx="7402" cy="4892"/>
                        </a:xfrm>
                        <a:prstGeom prst="rect">
                          <a:avLst/>
                        </a:prstGeom>
                        <a:noFill/>
                        <a:ln w="38100">
                          <a:noFill/>
                          <a:miter/>
                        </a:ln>
                      </p:spPr>
                    </p:pic>
                  </p:oleObj>
                </mc:Fallback>
              </mc:AlternateContent>
            </a:graphicData>
          </a:graphic>
        </p:graphicFrame>
        <p:pic>
          <p:nvPicPr>
            <p:cNvPr id="18" name="图片 17"/>
            <p:cNvPicPr>
              <a:picLocks noChangeAspect="1"/>
            </p:cNvPicPr>
            <p:nvPr/>
          </p:nvPicPr>
          <p:blipFill>
            <a:blip r:embed="rId3"/>
            <a:stretch>
              <a:fillRect/>
            </a:stretch>
          </p:blipFill>
          <p:spPr>
            <a:xfrm>
              <a:off x="9000" y="5169"/>
              <a:ext cx="2844" cy="4948"/>
            </a:xfrm>
            <a:prstGeom prst="rect">
              <a:avLst/>
            </a:prstGeom>
          </p:spPr>
        </p:pic>
        <p:pic>
          <p:nvPicPr>
            <p:cNvPr id="17" name="图片 16"/>
            <p:cNvPicPr>
              <a:picLocks noChangeAspect="1"/>
            </p:cNvPicPr>
            <p:nvPr/>
          </p:nvPicPr>
          <p:blipFill>
            <a:blip r:embed="rId4"/>
            <a:stretch>
              <a:fillRect/>
            </a:stretch>
          </p:blipFill>
          <p:spPr>
            <a:xfrm>
              <a:off x="8974" y="8393"/>
              <a:ext cx="1290" cy="690"/>
            </a:xfrm>
            <a:prstGeom prst="rect">
              <a:avLst/>
            </a:prstGeom>
          </p:spPr>
        </p:pic>
      </p:grpSp>
      <p:sp>
        <p:nvSpPr>
          <p:cNvPr id="10242" name="Text Box 2"/>
          <p:cNvSpPr txBox="1">
            <a:spLocks noChangeArrowheads="1"/>
          </p:cNvSpPr>
          <p:nvPr/>
        </p:nvSpPr>
        <p:spPr bwMode="auto">
          <a:xfrm>
            <a:off x="515620" y="1045210"/>
            <a:ext cx="8157210" cy="21583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smtClean="0">
                <a:solidFill>
                  <a:srgbClr val="000000"/>
                </a:solidFill>
                <a:cs typeface="Times New Roman" panose="02020603050405020304" pitchFamily="18" charset="0"/>
              </a:rPr>
              <a:t>         </a:t>
            </a:r>
            <a:r>
              <a:rPr lang="zh-CN" altLang="en-US" sz="2800" b="1" smtClean="0">
                <a:solidFill>
                  <a:srgbClr val="FF0000"/>
                </a:solidFill>
                <a:cs typeface="Times New Roman" panose="02020603050405020304" pitchFamily="18" charset="0"/>
              </a:rPr>
              <a:t>温度</a:t>
            </a:r>
            <a:r>
              <a:rPr lang="zh-CN" altLang="en-US" sz="2800" smtClean="0">
                <a:solidFill>
                  <a:srgbClr val="000000"/>
                </a:solidFill>
                <a:cs typeface="Times New Roman" panose="02020603050405020304" pitchFamily="18" charset="0"/>
              </a:rPr>
              <a:t>对二极管的性能有较大的影响，温度升高时，</a:t>
            </a:r>
            <a:r>
              <a:rPr lang="zh-CN" altLang="en-US" sz="2800" smtClean="0">
                <a:solidFill>
                  <a:srgbClr val="FF0000"/>
                </a:solidFill>
                <a:cs typeface="Times New Roman" panose="02020603050405020304" pitchFamily="18" charset="0"/>
              </a:rPr>
              <a:t>反向电流</a:t>
            </a:r>
            <a:r>
              <a:rPr lang="zh-CN" altLang="en-US" sz="2800" smtClean="0">
                <a:solidFill>
                  <a:srgbClr val="000000"/>
                </a:solidFill>
                <a:cs typeface="Times New Roman" panose="02020603050405020304" pitchFamily="18" charset="0"/>
              </a:rPr>
              <a:t>将呈指数规律增加，如硅二极管温度每增加</a:t>
            </a:r>
            <a:r>
              <a:rPr lang="en-US" altLang="zh-CN" sz="2800" smtClean="0">
                <a:solidFill>
                  <a:srgbClr val="000000"/>
                </a:solidFill>
                <a:cs typeface="Times New Roman" panose="02020603050405020304" pitchFamily="18" charset="0"/>
              </a:rPr>
              <a:t>8℃</a:t>
            </a:r>
            <a:r>
              <a:rPr lang="zh-CN" altLang="en-US" sz="2800" smtClean="0">
                <a:solidFill>
                  <a:srgbClr val="000000"/>
                </a:solidFill>
                <a:cs typeface="Times New Roman" panose="02020603050405020304" pitchFamily="18" charset="0"/>
              </a:rPr>
              <a:t>，反向电流将约增加一倍；锗二极管温度每增加</a:t>
            </a:r>
            <a:r>
              <a:rPr lang="en-US" altLang="zh-CN" sz="2800" smtClean="0">
                <a:solidFill>
                  <a:srgbClr val="000000"/>
                </a:solidFill>
                <a:cs typeface="Times New Roman" panose="02020603050405020304" pitchFamily="18" charset="0"/>
              </a:rPr>
              <a:t>12℃</a:t>
            </a:r>
            <a:r>
              <a:rPr lang="zh-CN" altLang="en-US" sz="2800" smtClean="0">
                <a:solidFill>
                  <a:srgbClr val="000000"/>
                </a:solidFill>
                <a:cs typeface="Times New Roman" panose="02020603050405020304" pitchFamily="18" charset="0"/>
              </a:rPr>
              <a:t>，反向电流大约增加一倍。</a:t>
            </a:r>
            <a:endParaRPr lang="zh-CN" altLang="en-US" sz="2800" smtClean="0">
              <a:solidFill>
                <a:srgbClr val="000000"/>
              </a:solidFill>
              <a:cs typeface="Times New Roman" panose="02020603050405020304" pitchFamily="18" charset="0"/>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
        <p:nvSpPr>
          <p:cNvPr id="4" name="文本框 3"/>
          <p:cNvSpPr txBox="1"/>
          <p:nvPr/>
        </p:nvSpPr>
        <p:spPr>
          <a:xfrm>
            <a:off x="2129155" y="5661025"/>
            <a:ext cx="1161415" cy="497205"/>
          </a:xfrm>
          <a:prstGeom prst="rect">
            <a:avLst/>
          </a:prstGeom>
          <a:noFill/>
        </p:spPr>
        <p:txBody>
          <a:bodyPr wrap="square" rtlCol="0">
            <a:spAutoFit/>
          </a:bodyPr>
          <a:p>
            <a:pPr marL="0" indent="0">
              <a:lnSpc>
                <a:spcPct val="110000"/>
              </a:lnSpc>
              <a:buNone/>
            </a:pPr>
            <a:r>
              <a:rPr lang="en-US" altLang="zh-CN" b="1" i="1" dirty="0" smtClean="0">
                <a:cs typeface="Times New Roman" panose="02020603050405020304" pitchFamily="18" charset="0"/>
                <a:sym typeface="+mn-ea"/>
              </a:rPr>
              <a:t>T</a:t>
            </a:r>
            <a:r>
              <a:rPr lang="en-US" altLang="zh-CN" b="1" baseline="-25000" dirty="0" smtClean="0">
                <a:cs typeface="Times New Roman" panose="02020603050405020304" pitchFamily="18" charset="0"/>
                <a:sym typeface="+mn-ea"/>
              </a:rPr>
              <a:t>1</a:t>
            </a:r>
            <a:endParaRPr lang="en-US" altLang="zh-CN" sz="2400" b="1" baseline="-25000" dirty="0" smtClean="0">
              <a:latin typeface="Times New Roman" panose="02020603050405020304" pitchFamily="18" charset="0"/>
              <a:cs typeface="Times New Roman" panose="02020603050405020304" pitchFamily="18" charset="0"/>
            </a:endParaRPr>
          </a:p>
        </p:txBody>
      </p:sp>
      <p:grpSp>
        <p:nvGrpSpPr>
          <p:cNvPr id="5" name="组合 4"/>
          <p:cNvGrpSpPr/>
          <p:nvPr/>
        </p:nvGrpSpPr>
        <p:grpSpPr>
          <a:xfrm>
            <a:off x="2870835" y="5633085"/>
            <a:ext cx="2518410" cy="960120"/>
            <a:chOff x="4521" y="8871"/>
            <a:chExt cx="3966" cy="1512"/>
          </a:xfrm>
        </p:grpSpPr>
        <p:sp>
          <p:nvSpPr>
            <p:cNvPr id="3" name="任意多边形 2"/>
            <p:cNvSpPr/>
            <p:nvPr/>
          </p:nvSpPr>
          <p:spPr>
            <a:xfrm>
              <a:off x="4521" y="8871"/>
              <a:ext cx="3966" cy="750"/>
            </a:xfrm>
            <a:custGeom>
              <a:avLst/>
              <a:gdLst>
                <a:gd name="connisteX0" fmla="*/ 2695798 w 2696583"/>
                <a:gd name="connsiteY0" fmla="*/ 0 h 476250"/>
                <a:gd name="connisteX1" fmla="*/ 2686273 w 2696583"/>
                <a:gd name="connsiteY1" fmla="*/ 76200 h 476250"/>
                <a:gd name="connisteX2" fmla="*/ 2619598 w 2696583"/>
                <a:gd name="connsiteY2" fmla="*/ 133350 h 476250"/>
                <a:gd name="connisteX3" fmla="*/ 2552923 w 2696583"/>
                <a:gd name="connsiteY3" fmla="*/ 171450 h 476250"/>
                <a:gd name="connisteX4" fmla="*/ 2486248 w 2696583"/>
                <a:gd name="connsiteY4" fmla="*/ 200025 h 476250"/>
                <a:gd name="connisteX5" fmla="*/ 2419573 w 2696583"/>
                <a:gd name="connsiteY5" fmla="*/ 209550 h 476250"/>
                <a:gd name="connisteX6" fmla="*/ 2352898 w 2696583"/>
                <a:gd name="connsiteY6" fmla="*/ 219075 h 476250"/>
                <a:gd name="connisteX7" fmla="*/ 2276698 w 2696583"/>
                <a:gd name="connsiteY7" fmla="*/ 219075 h 476250"/>
                <a:gd name="connisteX8" fmla="*/ 2200498 w 2696583"/>
                <a:gd name="connsiteY8" fmla="*/ 219075 h 476250"/>
                <a:gd name="connisteX9" fmla="*/ 2133823 w 2696583"/>
                <a:gd name="connsiteY9" fmla="*/ 238125 h 476250"/>
                <a:gd name="connisteX10" fmla="*/ 2067148 w 2696583"/>
                <a:gd name="connsiteY10" fmla="*/ 238125 h 476250"/>
                <a:gd name="connisteX11" fmla="*/ 2000473 w 2696583"/>
                <a:gd name="connsiteY11" fmla="*/ 238125 h 476250"/>
                <a:gd name="connisteX12" fmla="*/ 1933798 w 2696583"/>
                <a:gd name="connsiteY12" fmla="*/ 238125 h 476250"/>
                <a:gd name="connisteX13" fmla="*/ 1867123 w 2696583"/>
                <a:gd name="connsiteY13" fmla="*/ 238125 h 476250"/>
                <a:gd name="connisteX14" fmla="*/ 1800448 w 2696583"/>
                <a:gd name="connsiteY14" fmla="*/ 238125 h 476250"/>
                <a:gd name="connisteX15" fmla="*/ 1724248 w 2696583"/>
                <a:gd name="connsiteY15" fmla="*/ 238125 h 476250"/>
                <a:gd name="connisteX16" fmla="*/ 1648048 w 2696583"/>
                <a:gd name="connsiteY16" fmla="*/ 238125 h 476250"/>
                <a:gd name="connisteX17" fmla="*/ 1571848 w 2696583"/>
                <a:gd name="connsiteY17" fmla="*/ 238125 h 476250"/>
                <a:gd name="connisteX18" fmla="*/ 1505173 w 2696583"/>
                <a:gd name="connsiteY18" fmla="*/ 238125 h 476250"/>
                <a:gd name="connisteX19" fmla="*/ 1438498 w 2696583"/>
                <a:gd name="connsiteY19" fmla="*/ 238125 h 476250"/>
                <a:gd name="connisteX20" fmla="*/ 1371823 w 2696583"/>
                <a:gd name="connsiteY20" fmla="*/ 238125 h 476250"/>
                <a:gd name="connisteX21" fmla="*/ 1305148 w 2696583"/>
                <a:gd name="connsiteY21" fmla="*/ 238125 h 476250"/>
                <a:gd name="connisteX22" fmla="*/ 1238473 w 2696583"/>
                <a:gd name="connsiteY22" fmla="*/ 238125 h 476250"/>
                <a:gd name="connisteX23" fmla="*/ 1171798 w 2696583"/>
                <a:gd name="connsiteY23" fmla="*/ 238125 h 476250"/>
                <a:gd name="connisteX24" fmla="*/ 1105123 w 2696583"/>
                <a:gd name="connsiteY24" fmla="*/ 238125 h 476250"/>
                <a:gd name="connisteX25" fmla="*/ 1028923 w 2696583"/>
                <a:gd name="connsiteY25" fmla="*/ 238125 h 476250"/>
                <a:gd name="connisteX26" fmla="*/ 952723 w 2696583"/>
                <a:gd name="connsiteY26" fmla="*/ 238125 h 476250"/>
                <a:gd name="connisteX27" fmla="*/ 886048 w 2696583"/>
                <a:gd name="connsiteY27" fmla="*/ 247650 h 476250"/>
                <a:gd name="connisteX28" fmla="*/ 819373 w 2696583"/>
                <a:gd name="connsiteY28" fmla="*/ 247650 h 476250"/>
                <a:gd name="connisteX29" fmla="*/ 752698 w 2696583"/>
                <a:gd name="connsiteY29" fmla="*/ 247650 h 476250"/>
                <a:gd name="connisteX30" fmla="*/ 686023 w 2696583"/>
                <a:gd name="connsiteY30" fmla="*/ 247650 h 476250"/>
                <a:gd name="connisteX31" fmla="*/ 619348 w 2696583"/>
                <a:gd name="connsiteY31" fmla="*/ 247650 h 476250"/>
                <a:gd name="connisteX32" fmla="*/ 552673 w 2696583"/>
                <a:gd name="connsiteY32" fmla="*/ 247650 h 476250"/>
                <a:gd name="connisteX33" fmla="*/ 476473 w 2696583"/>
                <a:gd name="connsiteY33" fmla="*/ 247650 h 476250"/>
                <a:gd name="connisteX34" fmla="*/ 400273 w 2696583"/>
                <a:gd name="connsiteY34" fmla="*/ 247650 h 476250"/>
                <a:gd name="connisteX35" fmla="*/ 324073 w 2696583"/>
                <a:gd name="connsiteY35" fmla="*/ 257175 h 476250"/>
                <a:gd name="connisteX36" fmla="*/ 257398 w 2696583"/>
                <a:gd name="connsiteY36" fmla="*/ 257175 h 476250"/>
                <a:gd name="connisteX37" fmla="*/ 190723 w 2696583"/>
                <a:gd name="connsiteY37" fmla="*/ 257175 h 476250"/>
                <a:gd name="connisteX38" fmla="*/ 124048 w 2696583"/>
                <a:gd name="connsiteY38" fmla="*/ 276225 h 476250"/>
                <a:gd name="connisteX39" fmla="*/ 66898 w 2696583"/>
                <a:gd name="connsiteY39" fmla="*/ 342900 h 476250"/>
                <a:gd name="connisteX40" fmla="*/ 9748 w 2696583"/>
                <a:gd name="connsiteY40" fmla="*/ 409575 h 476250"/>
                <a:gd name="connisteX41" fmla="*/ 223 w 2696583"/>
                <a:gd name="connsiteY41" fmla="*/ 476250 h 4762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Lst>
              <a:rect l="l" t="t" r="r" b="b"/>
              <a:pathLst>
                <a:path w="2696583" h="476250">
                  <a:moveTo>
                    <a:pt x="2695799" y="0"/>
                  </a:moveTo>
                  <a:cubicBezTo>
                    <a:pt x="2695164" y="13970"/>
                    <a:pt x="2701514" y="49530"/>
                    <a:pt x="2686274" y="76200"/>
                  </a:cubicBezTo>
                  <a:cubicBezTo>
                    <a:pt x="2671034" y="102870"/>
                    <a:pt x="2646269" y="114300"/>
                    <a:pt x="2619599" y="133350"/>
                  </a:cubicBezTo>
                  <a:cubicBezTo>
                    <a:pt x="2592929" y="152400"/>
                    <a:pt x="2579594" y="158115"/>
                    <a:pt x="2552924" y="171450"/>
                  </a:cubicBezTo>
                  <a:cubicBezTo>
                    <a:pt x="2526254" y="184785"/>
                    <a:pt x="2512919" y="192405"/>
                    <a:pt x="2486249" y="200025"/>
                  </a:cubicBezTo>
                  <a:cubicBezTo>
                    <a:pt x="2459579" y="207645"/>
                    <a:pt x="2446244" y="205740"/>
                    <a:pt x="2419574" y="209550"/>
                  </a:cubicBezTo>
                  <a:cubicBezTo>
                    <a:pt x="2392904" y="213360"/>
                    <a:pt x="2381474" y="217170"/>
                    <a:pt x="2352899" y="219075"/>
                  </a:cubicBezTo>
                  <a:cubicBezTo>
                    <a:pt x="2324324" y="220980"/>
                    <a:pt x="2307179" y="219075"/>
                    <a:pt x="2276699" y="219075"/>
                  </a:cubicBezTo>
                  <a:cubicBezTo>
                    <a:pt x="2246219" y="219075"/>
                    <a:pt x="2229074" y="215265"/>
                    <a:pt x="2200499" y="219075"/>
                  </a:cubicBezTo>
                  <a:cubicBezTo>
                    <a:pt x="2171924" y="222885"/>
                    <a:pt x="2160494" y="234315"/>
                    <a:pt x="2133824" y="238125"/>
                  </a:cubicBezTo>
                  <a:cubicBezTo>
                    <a:pt x="2107154" y="241935"/>
                    <a:pt x="2093819" y="238125"/>
                    <a:pt x="2067149" y="238125"/>
                  </a:cubicBezTo>
                  <a:cubicBezTo>
                    <a:pt x="2040479" y="238125"/>
                    <a:pt x="2027144" y="238125"/>
                    <a:pt x="2000474" y="238125"/>
                  </a:cubicBezTo>
                  <a:cubicBezTo>
                    <a:pt x="1973804" y="238125"/>
                    <a:pt x="1960469" y="238125"/>
                    <a:pt x="1933799" y="238125"/>
                  </a:cubicBezTo>
                  <a:cubicBezTo>
                    <a:pt x="1907129" y="238125"/>
                    <a:pt x="1893794" y="238125"/>
                    <a:pt x="1867124" y="238125"/>
                  </a:cubicBezTo>
                  <a:cubicBezTo>
                    <a:pt x="1840454" y="238125"/>
                    <a:pt x="1829024" y="238125"/>
                    <a:pt x="1800449" y="238125"/>
                  </a:cubicBezTo>
                  <a:cubicBezTo>
                    <a:pt x="1771874" y="238125"/>
                    <a:pt x="1754729" y="238125"/>
                    <a:pt x="1724249" y="238125"/>
                  </a:cubicBezTo>
                  <a:cubicBezTo>
                    <a:pt x="1693769" y="238125"/>
                    <a:pt x="1678529" y="238125"/>
                    <a:pt x="1648049" y="238125"/>
                  </a:cubicBezTo>
                  <a:cubicBezTo>
                    <a:pt x="1617569" y="238125"/>
                    <a:pt x="1600424" y="238125"/>
                    <a:pt x="1571849" y="238125"/>
                  </a:cubicBezTo>
                  <a:cubicBezTo>
                    <a:pt x="1543274" y="238125"/>
                    <a:pt x="1531844" y="238125"/>
                    <a:pt x="1505174" y="238125"/>
                  </a:cubicBezTo>
                  <a:cubicBezTo>
                    <a:pt x="1478504" y="238125"/>
                    <a:pt x="1465169" y="238125"/>
                    <a:pt x="1438499" y="238125"/>
                  </a:cubicBezTo>
                  <a:cubicBezTo>
                    <a:pt x="1411829" y="238125"/>
                    <a:pt x="1398494" y="238125"/>
                    <a:pt x="1371824" y="238125"/>
                  </a:cubicBezTo>
                  <a:cubicBezTo>
                    <a:pt x="1345154" y="238125"/>
                    <a:pt x="1331819" y="238125"/>
                    <a:pt x="1305149" y="238125"/>
                  </a:cubicBezTo>
                  <a:cubicBezTo>
                    <a:pt x="1278479" y="238125"/>
                    <a:pt x="1265144" y="238125"/>
                    <a:pt x="1238474" y="238125"/>
                  </a:cubicBezTo>
                  <a:cubicBezTo>
                    <a:pt x="1211804" y="238125"/>
                    <a:pt x="1198469" y="238125"/>
                    <a:pt x="1171799" y="238125"/>
                  </a:cubicBezTo>
                  <a:cubicBezTo>
                    <a:pt x="1145129" y="238125"/>
                    <a:pt x="1133699" y="238125"/>
                    <a:pt x="1105124" y="238125"/>
                  </a:cubicBezTo>
                  <a:cubicBezTo>
                    <a:pt x="1076549" y="238125"/>
                    <a:pt x="1059404" y="238125"/>
                    <a:pt x="1028924" y="238125"/>
                  </a:cubicBezTo>
                  <a:cubicBezTo>
                    <a:pt x="998444" y="238125"/>
                    <a:pt x="981299" y="236220"/>
                    <a:pt x="952724" y="238125"/>
                  </a:cubicBezTo>
                  <a:cubicBezTo>
                    <a:pt x="924149" y="240030"/>
                    <a:pt x="912719" y="245745"/>
                    <a:pt x="886049" y="247650"/>
                  </a:cubicBezTo>
                  <a:cubicBezTo>
                    <a:pt x="859379" y="249555"/>
                    <a:pt x="846044" y="247650"/>
                    <a:pt x="819374" y="247650"/>
                  </a:cubicBezTo>
                  <a:cubicBezTo>
                    <a:pt x="792704" y="247650"/>
                    <a:pt x="779369" y="247650"/>
                    <a:pt x="752699" y="247650"/>
                  </a:cubicBezTo>
                  <a:cubicBezTo>
                    <a:pt x="726029" y="247650"/>
                    <a:pt x="712694" y="247650"/>
                    <a:pt x="686024" y="247650"/>
                  </a:cubicBezTo>
                  <a:cubicBezTo>
                    <a:pt x="659354" y="247650"/>
                    <a:pt x="646019" y="247650"/>
                    <a:pt x="619349" y="247650"/>
                  </a:cubicBezTo>
                  <a:cubicBezTo>
                    <a:pt x="592679" y="247650"/>
                    <a:pt x="581249" y="247650"/>
                    <a:pt x="552674" y="247650"/>
                  </a:cubicBezTo>
                  <a:cubicBezTo>
                    <a:pt x="524099" y="247650"/>
                    <a:pt x="506954" y="247650"/>
                    <a:pt x="476474" y="247650"/>
                  </a:cubicBezTo>
                  <a:cubicBezTo>
                    <a:pt x="445994" y="247650"/>
                    <a:pt x="430754" y="245745"/>
                    <a:pt x="400274" y="247650"/>
                  </a:cubicBezTo>
                  <a:cubicBezTo>
                    <a:pt x="369794" y="249555"/>
                    <a:pt x="352649" y="255270"/>
                    <a:pt x="324074" y="257175"/>
                  </a:cubicBezTo>
                  <a:cubicBezTo>
                    <a:pt x="295499" y="259080"/>
                    <a:pt x="284069" y="257175"/>
                    <a:pt x="257399" y="257175"/>
                  </a:cubicBezTo>
                  <a:cubicBezTo>
                    <a:pt x="230729" y="257175"/>
                    <a:pt x="217394" y="253365"/>
                    <a:pt x="190724" y="257175"/>
                  </a:cubicBezTo>
                  <a:cubicBezTo>
                    <a:pt x="164054" y="260985"/>
                    <a:pt x="148814" y="259080"/>
                    <a:pt x="124049" y="276225"/>
                  </a:cubicBezTo>
                  <a:cubicBezTo>
                    <a:pt x="99284" y="293370"/>
                    <a:pt x="89759" y="316230"/>
                    <a:pt x="66899" y="342900"/>
                  </a:cubicBezTo>
                  <a:cubicBezTo>
                    <a:pt x="44039" y="369570"/>
                    <a:pt x="23084" y="382905"/>
                    <a:pt x="9749" y="409575"/>
                  </a:cubicBezTo>
                  <a:cubicBezTo>
                    <a:pt x="-3586" y="436245"/>
                    <a:pt x="859" y="464185"/>
                    <a:pt x="224" y="47625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4589" y="9600"/>
              <a:ext cx="1829" cy="783"/>
            </a:xfrm>
            <a:prstGeom prst="rect">
              <a:avLst/>
            </a:prstGeom>
            <a:noFill/>
          </p:spPr>
          <p:txBody>
            <a:bodyPr wrap="square" rtlCol="0">
              <a:spAutoFit/>
            </a:bodyPr>
            <a:p>
              <a:pPr marL="0" indent="0">
                <a:lnSpc>
                  <a:spcPct val="110000"/>
                </a:lnSpc>
                <a:buNone/>
              </a:pPr>
              <a:r>
                <a:rPr lang="en-US" altLang="zh-CN" b="1" i="1" dirty="0" smtClean="0">
                  <a:solidFill>
                    <a:srgbClr val="FF0000"/>
                  </a:solidFill>
                  <a:cs typeface="Times New Roman" panose="02020603050405020304" pitchFamily="18" charset="0"/>
                  <a:sym typeface="+mn-ea"/>
                </a:rPr>
                <a:t>T</a:t>
              </a:r>
              <a:r>
                <a:rPr lang="en-US" altLang="zh-CN" b="1" baseline="-25000" dirty="0" smtClean="0">
                  <a:solidFill>
                    <a:srgbClr val="FF0000"/>
                  </a:solidFill>
                  <a:cs typeface="Times New Roman" panose="02020603050405020304" pitchFamily="18" charset="0"/>
                  <a:sym typeface="+mn-ea"/>
                </a:rPr>
                <a:t>2</a:t>
              </a:r>
              <a:endParaRPr lang="en-US" altLang="zh-CN" sz="2400" b="1" baseline="-25000" dirty="0" smtClean="0">
                <a:solidFill>
                  <a:srgbClr val="FF0000"/>
                </a:solidFill>
                <a:latin typeface="Times New Roman" panose="02020603050405020304" pitchFamily="18" charset="0"/>
                <a:cs typeface="Times New Roman" panose="02020603050405020304" pitchFamily="18" charset="0"/>
              </a:endParaRPr>
            </a:p>
          </p:txBody>
        </p:sp>
      </p:grpSp>
      <p:sp>
        <p:nvSpPr>
          <p:cNvPr id="16" name="文本框 15"/>
          <p:cNvSpPr txBox="1"/>
          <p:nvPr/>
        </p:nvSpPr>
        <p:spPr>
          <a:xfrm>
            <a:off x="4001770" y="6289040"/>
            <a:ext cx="1713230" cy="497205"/>
          </a:xfrm>
          <a:prstGeom prst="rect">
            <a:avLst/>
          </a:prstGeom>
          <a:noFill/>
        </p:spPr>
        <p:txBody>
          <a:bodyPr wrap="square" rtlCol="0">
            <a:spAutoFit/>
          </a:bodyPr>
          <a:p>
            <a:pPr marL="0" indent="0">
              <a:lnSpc>
                <a:spcPct val="110000"/>
              </a:lnSpc>
              <a:buNone/>
            </a:pPr>
            <a:r>
              <a:rPr lang="en-US" altLang="zh-CN" sz="2400" b="1" i="1" dirty="0" smtClean="0">
                <a:solidFill>
                  <a:srgbClr val="FF0000"/>
                </a:solidFill>
                <a:latin typeface="Times New Roman" panose="02020603050405020304" pitchFamily="18" charset="0"/>
                <a:cs typeface="Times New Roman" panose="02020603050405020304" pitchFamily="18" charset="0"/>
              </a:rPr>
              <a:t>T</a:t>
            </a:r>
            <a:r>
              <a:rPr lang="en-US" altLang="zh-CN" sz="24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400" baseline="-25000" dirty="0" smtClean="0">
                <a:ln>
                  <a:solidFill>
                    <a:sysClr val="windowText" lastClr="000000"/>
                  </a:solidFill>
                </a:ln>
                <a:solidFill>
                  <a:srgbClr val="FF0000"/>
                </a:solidFill>
                <a:latin typeface="Times New Roman" panose="02020603050405020304" pitchFamily="18" charset="0"/>
                <a:cs typeface="Times New Roman" panose="02020603050405020304" pitchFamily="18" charset="0"/>
              </a:rPr>
              <a:t> </a:t>
            </a:r>
            <a:r>
              <a:rPr lang="zh-CN" altLang="en-US" sz="2400" dirty="0" smtClean="0">
                <a:ln>
                  <a:solidFill>
                    <a:sysClr val="windowText" lastClr="000000"/>
                  </a:solidFill>
                </a:ln>
                <a:solidFill>
                  <a:srgbClr val="FF0000"/>
                </a:solidFill>
                <a:latin typeface="Times New Roman" panose="02020603050405020304" pitchFamily="18" charset="0"/>
                <a:cs typeface="Times New Roman" panose="02020603050405020304" pitchFamily="18" charset="0"/>
              </a:rPr>
              <a:t>＞</a:t>
            </a:r>
            <a:r>
              <a:rPr lang="en-US" altLang="zh-CN" sz="2400" b="1" baseline="-25000" dirty="0" smtClean="0">
                <a:solidFill>
                  <a:srgbClr val="FF0000"/>
                </a:solidFill>
                <a:latin typeface="Times New Roman" panose="02020603050405020304" pitchFamily="18" charset="0"/>
                <a:cs typeface="Times New Roman" panose="02020603050405020304" pitchFamily="18" charset="0"/>
              </a:rPr>
              <a:t> </a:t>
            </a:r>
            <a:r>
              <a:rPr lang="en-US" altLang="zh-CN" b="1" i="1" dirty="0" smtClean="0">
                <a:cs typeface="Times New Roman" panose="02020603050405020304" pitchFamily="18" charset="0"/>
                <a:sym typeface="+mn-ea"/>
              </a:rPr>
              <a:t>T</a:t>
            </a:r>
            <a:r>
              <a:rPr lang="en-US" altLang="zh-CN" b="1" baseline="-25000" dirty="0" smtClean="0">
                <a:cs typeface="Times New Roman" panose="02020603050405020304" pitchFamily="18" charset="0"/>
                <a:sym typeface="+mn-ea"/>
              </a:rPr>
              <a:t>1</a:t>
            </a:r>
            <a:endParaRPr lang="en-US" altLang="zh-CN" sz="2400" b="1" baseline="-25000" dirty="0" smtClean="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 Box 3"/>
          <p:cNvSpPr txBox="1">
            <a:spLocks noChangeArrowheads="1"/>
          </p:cNvSpPr>
          <p:nvPr/>
        </p:nvSpPr>
        <p:spPr bwMode="auto">
          <a:xfrm>
            <a:off x="490220" y="947420"/>
            <a:ext cx="7917815" cy="21583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latinLnBrk="0" hangingPunct="1">
              <a:lnSpc>
                <a:spcPct val="120000"/>
              </a:lnSpc>
              <a:spcBef>
                <a:spcPts val="0"/>
              </a:spcBef>
            </a:pPr>
            <a:r>
              <a:rPr lang="en-US" altLang="zh-CN" sz="2800" smtClean="0">
                <a:solidFill>
                  <a:srgbClr val="000000"/>
                </a:solidFill>
                <a:cs typeface="Times New Roman" panose="02020603050405020304" pitchFamily="18" charset="0"/>
              </a:rPr>
              <a:t>   </a:t>
            </a:r>
            <a:r>
              <a:rPr lang="zh-CN" altLang="en-US" sz="2800" smtClean="0">
                <a:solidFill>
                  <a:srgbClr val="000000"/>
                </a:solidFill>
                <a:cs typeface="Times New Roman" panose="02020603050405020304" pitchFamily="18" charset="0"/>
              </a:rPr>
              <a:t>另外，</a:t>
            </a:r>
            <a:r>
              <a:rPr lang="zh-CN" altLang="en-US" sz="2800" b="1" smtClean="0">
                <a:solidFill>
                  <a:srgbClr val="FF0000"/>
                </a:solidFill>
                <a:cs typeface="Times New Roman" panose="02020603050405020304" pitchFamily="18" charset="0"/>
              </a:rPr>
              <a:t>温度</a:t>
            </a:r>
            <a:r>
              <a:rPr lang="zh-CN" altLang="en-US" sz="2800" smtClean="0">
                <a:solidFill>
                  <a:srgbClr val="000000"/>
                </a:solidFill>
                <a:cs typeface="Times New Roman" panose="02020603050405020304" pitchFamily="18" charset="0"/>
              </a:rPr>
              <a:t>升高时，二极管的</a:t>
            </a:r>
            <a:r>
              <a:rPr lang="zh-CN" altLang="en-US" sz="2800" smtClean="0">
                <a:solidFill>
                  <a:srgbClr val="FF0000"/>
                </a:solidFill>
                <a:cs typeface="Times New Roman" panose="02020603050405020304" pitchFamily="18" charset="0"/>
              </a:rPr>
              <a:t>正向压降</a:t>
            </a:r>
            <a:r>
              <a:rPr lang="zh-CN" altLang="en-US" sz="2800" smtClean="0">
                <a:solidFill>
                  <a:srgbClr val="000000"/>
                </a:solidFill>
                <a:cs typeface="Times New Roman" panose="02020603050405020304" pitchFamily="18" charset="0"/>
              </a:rPr>
              <a:t>将减小，每增加</a:t>
            </a:r>
            <a:r>
              <a:rPr lang="en-US" altLang="zh-CN" sz="2800" smtClean="0">
                <a:solidFill>
                  <a:srgbClr val="000000"/>
                </a:solidFill>
                <a:cs typeface="Times New Roman" panose="02020603050405020304" pitchFamily="18" charset="0"/>
              </a:rPr>
              <a:t>1℃</a:t>
            </a:r>
            <a:r>
              <a:rPr lang="zh-CN" altLang="en-US" sz="2800" smtClean="0">
                <a:solidFill>
                  <a:srgbClr val="000000"/>
                </a:solidFill>
                <a:cs typeface="Times New Roman" panose="02020603050405020304" pitchFamily="18" charset="0"/>
              </a:rPr>
              <a:t>，正向压降</a:t>
            </a:r>
            <a:r>
              <a:rPr lang="en-US" altLang="zh-CN" sz="2800" smtClean="0">
                <a:solidFill>
                  <a:srgbClr val="000000"/>
                </a:solidFill>
                <a:cs typeface="Times New Roman" panose="02020603050405020304" pitchFamily="18" charset="0"/>
              </a:rPr>
              <a:t> </a:t>
            </a:r>
            <a:r>
              <a:rPr lang="en-US" altLang="zh-CN" sz="2800" i="1" smtClean="0">
                <a:solidFill>
                  <a:srgbClr val="000000"/>
                </a:solidFill>
                <a:cs typeface="Times New Roman" panose="02020603050405020304" pitchFamily="18" charset="0"/>
              </a:rPr>
              <a:t>V</a:t>
            </a:r>
            <a:r>
              <a:rPr lang="en-US" altLang="zh-CN" sz="2800" baseline="-25000" smtClean="0">
                <a:solidFill>
                  <a:srgbClr val="000000"/>
                </a:solidFill>
                <a:cs typeface="Times New Roman" panose="02020603050405020304" pitchFamily="18" charset="0"/>
              </a:rPr>
              <a:t>D</a:t>
            </a:r>
            <a:r>
              <a:rPr lang="en-US" altLang="zh-CN" sz="2800" smtClean="0">
                <a:solidFill>
                  <a:srgbClr val="000000"/>
                </a:solidFill>
                <a:cs typeface="Times New Roman" panose="02020603050405020304" pitchFamily="18" charset="0"/>
              </a:rPr>
              <a:t> </a:t>
            </a:r>
            <a:r>
              <a:rPr lang="zh-CN" altLang="en-US" sz="2800" smtClean="0">
                <a:solidFill>
                  <a:srgbClr val="000000"/>
                </a:solidFill>
                <a:cs typeface="Times New Roman" panose="02020603050405020304" pitchFamily="18" charset="0"/>
              </a:rPr>
              <a:t>大约减小</a:t>
            </a:r>
            <a:r>
              <a:rPr lang="en-US" altLang="zh-CN" sz="2800" smtClean="0">
                <a:solidFill>
                  <a:srgbClr val="000000"/>
                </a:solidFill>
                <a:cs typeface="Times New Roman" panose="02020603050405020304" pitchFamily="18" charset="0"/>
              </a:rPr>
              <a:t>2mV</a:t>
            </a:r>
            <a:r>
              <a:rPr lang="zh-CN" altLang="en-US" sz="2800" smtClean="0">
                <a:solidFill>
                  <a:srgbClr val="000000"/>
                </a:solidFill>
                <a:cs typeface="Times New Roman" panose="02020603050405020304" pitchFamily="18" charset="0"/>
              </a:rPr>
              <a:t>，即具有</a:t>
            </a:r>
            <a:r>
              <a:rPr lang="zh-CN" altLang="en-US" sz="2800" b="1" smtClean="0">
                <a:solidFill>
                  <a:srgbClr val="0000FF"/>
                </a:solidFill>
                <a:highlight>
                  <a:srgbClr val="FFFF00"/>
                </a:highlight>
                <a:cs typeface="Times New Roman" panose="02020603050405020304" pitchFamily="18" charset="0"/>
              </a:rPr>
              <a:t>负</a:t>
            </a:r>
            <a:r>
              <a:rPr lang="zh-CN" altLang="en-US" sz="2800" smtClean="0">
                <a:solidFill>
                  <a:srgbClr val="0000FF"/>
                </a:solidFill>
                <a:highlight>
                  <a:srgbClr val="FFFF00"/>
                </a:highlight>
                <a:cs typeface="Times New Roman" panose="02020603050405020304" pitchFamily="18" charset="0"/>
              </a:rPr>
              <a:t>的</a:t>
            </a:r>
            <a:r>
              <a:rPr lang="zh-CN" altLang="en-US" sz="2800" smtClean="0">
                <a:solidFill>
                  <a:srgbClr val="0000FF"/>
                </a:solidFill>
                <a:cs typeface="Times New Roman" panose="02020603050405020304" pitchFamily="18" charset="0"/>
              </a:rPr>
              <a:t>温度系数</a:t>
            </a:r>
            <a:r>
              <a:rPr lang="zh-CN" altLang="en-US" sz="2800" smtClean="0">
                <a:solidFill>
                  <a:srgbClr val="000000"/>
                </a:solidFill>
                <a:cs typeface="Times New Roman" panose="02020603050405020304" pitchFamily="18" charset="0"/>
              </a:rPr>
              <a:t>。这些可以从</a:t>
            </a:r>
            <a:r>
              <a:rPr lang="zh-CN" altLang="en-US" sz="2800" smtClean="0">
                <a:solidFill>
                  <a:srgbClr val="000000"/>
                </a:solidFill>
                <a:cs typeface="Times New Roman" panose="02020603050405020304" pitchFamily="18" charset="0"/>
              </a:rPr>
              <a:t>下图所示二极管的伏安特性曲线上看出。</a:t>
            </a:r>
            <a:endParaRPr lang="zh-CN" altLang="en-US" sz="2800" smtClean="0">
              <a:solidFill>
                <a:srgbClr val="000000"/>
              </a:solidFill>
              <a:cs typeface="Times New Roman" panose="02020603050405020304" pitchFamily="18" charset="0"/>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
        <p:nvSpPr>
          <p:cNvPr id="9218" name="Text Box 2"/>
          <p:cNvSpPr txBox="1">
            <a:spLocks noChangeArrowheads="1"/>
          </p:cNvSpPr>
          <p:nvPr/>
        </p:nvSpPr>
        <p:spPr bwMode="auto">
          <a:xfrm>
            <a:off x="2209443" y="6450300"/>
            <a:ext cx="4801314" cy="4616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dirty="0" smtClean="0">
                <a:solidFill>
                  <a:srgbClr val="FF3300"/>
                </a:solidFill>
              </a:rPr>
              <a:t>温度对二极管伏安特性曲线的影响</a:t>
            </a:r>
            <a:endParaRPr lang="zh-CN" altLang="en-US" dirty="0" smtClean="0">
              <a:solidFill>
                <a:srgbClr val="000000"/>
              </a:solidFill>
            </a:endParaRPr>
          </a:p>
        </p:txBody>
      </p:sp>
      <p:graphicFrame>
        <p:nvGraphicFramePr>
          <p:cNvPr id="9221" name="Object 5"/>
          <p:cNvGraphicFramePr>
            <a:graphicFrameLocks noChangeAspect="1"/>
          </p:cNvGraphicFramePr>
          <p:nvPr/>
        </p:nvGraphicFramePr>
        <p:xfrm>
          <a:off x="2743200" y="3100070"/>
          <a:ext cx="3302000" cy="3238500"/>
        </p:xfrm>
        <a:graphic>
          <a:graphicData uri="http://schemas.openxmlformats.org/presentationml/2006/ole">
            <mc:AlternateContent xmlns:mc="http://schemas.openxmlformats.org/markup-compatibility/2006">
              <mc:Choice xmlns:v="urn:schemas-microsoft-com:vml" Requires="v">
                <p:oleObj spid="_x0000_s32863" name="位图图像" r:id="rId1" imgW="1858010" imgH="2015490" progId="Paint.Picture">
                  <p:embed/>
                </p:oleObj>
              </mc:Choice>
              <mc:Fallback>
                <p:oleObj name="位图图像" r:id="rId1" imgW="1858010" imgH="2015490" progId="Paint.Picture">
                  <p:embed/>
                  <p:pic>
                    <p:nvPicPr>
                      <p:cNvPr id="0" name="图片 328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100070"/>
                        <a:ext cx="3302000" cy="3238500"/>
                      </a:xfrm>
                      <a:prstGeom prst="rect">
                        <a:avLst/>
                      </a:prstGeom>
                      <a:noFill/>
                      <a:ln>
                        <a:noFill/>
                      </a:ln>
                      <a:effectLst>
                        <a:outerShdw dist="188799" dir="2536421" algn="ctr" rotWithShape="0">
                          <a:srgbClr val="66FFFF">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FF"/>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179512" y="710381"/>
            <a:ext cx="609600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dirty="0" smtClean="0">
                <a:solidFill>
                  <a:srgbClr val="FF0000"/>
                </a:solidFill>
              </a:rPr>
              <a:t>1.3.3 </a:t>
            </a:r>
            <a:r>
              <a:rPr lang="zh-CN" altLang="en-US" sz="3200" dirty="0">
                <a:solidFill>
                  <a:srgbClr val="FF0000"/>
                </a:solidFill>
                <a:latin typeface="黑体" panose="02010609060101010101" pitchFamily="49" charset="-122"/>
                <a:ea typeface="黑体" panose="02010609060101010101" pitchFamily="49" charset="-122"/>
              </a:rPr>
              <a:t>半导体二极管的参数</a:t>
            </a:r>
            <a:endParaRPr lang="zh-CN" altLang="en-US" sz="3200" dirty="0">
              <a:solidFill>
                <a:srgbClr val="FF0000"/>
              </a:solidFill>
              <a:latin typeface="黑体" panose="02010609060101010101" pitchFamily="49" charset="-122"/>
              <a:ea typeface="黑体" panose="02010609060101010101" pitchFamily="49" charset="-122"/>
            </a:endParaRPr>
          </a:p>
        </p:txBody>
      </p:sp>
      <p:sp>
        <p:nvSpPr>
          <p:cNvPr id="5123" name="Text Box 3"/>
          <p:cNvSpPr txBox="1">
            <a:spLocks noChangeArrowheads="1"/>
          </p:cNvSpPr>
          <p:nvPr/>
        </p:nvSpPr>
        <p:spPr bwMode="auto">
          <a:xfrm>
            <a:off x="467544" y="1388300"/>
            <a:ext cx="8280920" cy="151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10000"/>
              </a:lnSpc>
            </a:pPr>
            <a:r>
              <a:rPr lang="en-US" altLang="zh-CN" dirty="0" smtClean="0">
                <a:solidFill>
                  <a:srgbClr val="660066"/>
                </a:solidFill>
              </a:rPr>
              <a:t>      </a:t>
            </a:r>
            <a:r>
              <a:rPr lang="zh-CN" altLang="en-US" sz="2800" dirty="0" smtClean="0">
                <a:solidFill>
                  <a:schemeClr val="tx1"/>
                </a:solidFill>
              </a:rPr>
              <a:t>半导体二极管的参数包括最大整流电流</a:t>
            </a:r>
            <a:r>
              <a:rPr lang="en-US" altLang="zh-CN" sz="2800" i="1" dirty="0" smtClean="0">
                <a:solidFill>
                  <a:schemeClr val="tx1"/>
                </a:solidFill>
              </a:rPr>
              <a:t>I</a:t>
            </a:r>
            <a:r>
              <a:rPr lang="en-US" altLang="zh-CN" sz="2800" baseline="-25000" dirty="0" smtClean="0">
                <a:solidFill>
                  <a:schemeClr val="tx1"/>
                </a:solidFill>
              </a:rPr>
              <a:t>F</a:t>
            </a:r>
            <a:r>
              <a:rPr lang="zh-CN" altLang="en-US" sz="2800" dirty="0" smtClean="0">
                <a:solidFill>
                  <a:schemeClr val="tx1"/>
                </a:solidFill>
              </a:rPr>
              <a:t>、反向击穿电压</a:t>
            </a:r>
            <a:r>
              <a:rPr lang="en-US" altLang="zh-CN" sz="2800" i="1" dirty="0" smtClean="0">
                <a:solidFill>
                  <a:schemeClr val="tx1"/>
                </a:solidFill>
              </a:rPr>
              <a:t>V</a:t>
            </a:r>
            <a:r>
              <a:rPr lang="en-US" altLang="zh-CN" sz="2800" baseline="-25000" dirty="0" smtClean="0">
                <a:solidFill>
                  <a:schemeClr val="tx1"/>
                </a:solidFill>
              </a:rPr>
              <a:t>BR</a:t>
            </a:r>
            <a:r>
              <a:rPr lang="zh-CN" altLang="en-US" sz="2800" baseline="-25000" dirty="0" smtClean="0">
                <a:solidFill>
                  <a:schemeClr val="tx1"/>
                </a:solidFill>
              </a:rPr>
              <a:t>、</a:t>
            </a:r>
            <a:r>
              <a:rPr lang="zh-CN" altLang="en-US" sz="2800" dirty="0" smtClean="0">
                <a:solidFill>
                  <a:schemeClr val="tx1"/>
                </a:solidFill>
              </a:rPr>
              <a:t>最大反向工作电压</a:t>
            </a:r>
            <a:r>
              <a:rPr lang="en-US" altLang="zh-CN" sz="2800" i="1" dirty="0" smtClean="0">
                <a:solidFill>
                  <a:schemeClr val="tx1"/>
                </a:solidFill>
              </a:rPr>
              <a:t>V</a:t>
            </a:r>
            <a:r>
              <a:rPr lang="en-US" altLang="zh-CN" sz="2800" baseline="-25000" dirty="0" smtClean="0">
                <a:solidFill>
                  <a:schemeClr val="tx1"/>
                </a:solidFill>
              </a:rPr>
              <a:t>RM</a:t>
            </a:r>
            <a:r>
              <a:rPr lang="zh-CN" altLang="en-US" sz="2800" baseline="-25000" dirty="0" smtClean="0">
                <a:solidFill>
                  <a:schemeClr val="tx1"/>
                </a:solidFill>
              </a:rPr>
              <a:t>、</a:t>
            </a:r>
            <a:r>
              <a:rPr lang="zh-CN" altLang="en-US" sz="2800" dirty="0" smtClean="0">
                <a:solidFill>
                  <a:schemeClr val="tx1"/>
                </a:solidFill>
              </a:rPr>
              <a:t>反向电流</a:t>
            </a:r>
            <a:r>
              <a:rPr lang="en-US" altLang="zh-CN" sz="2800" i="1" dirty="0" smtClean="0">
                <a:solidFill>
                  <a:schemeClr val="tx1"/>
                </a:solidFill>
              </a:rPr>
              <a:t>I</a:t>
            </a:r>
            <a:r>
              <a:rPr lang="en-US" altLang="zh-CN" sz="2800" baseline="-25000" dirty="0" smtClean="0">
                <a:solidFill>
                  <a:schemeClr val="tx1"/>
                </a:solidFill>
              </a:rPr>
              <a:t>R</a:t>
            </a:r>
            <a:r>
              <a:rPr lang="zh-CN" altLang="en-US" sz="2800" baseline="-25000" dirty="0" smtClean="0">
                <a:solidFill>
                  <a:schemeClr val="tx1"/>
                </a:solidFill>
              </a:rPr>
              <a:t>、</a:t>
            </a:r>
            <a:r>
              <a:rPr lang="zh-CN" altLang="en-US" sz="2800" dirty="0" smtClean="0">
                <a:sym typeface="+mn-ea"/>
              </a:rPr>
              <a:t>和</a:t>
            </a:r>
            <a:r>
              <a:rPr lang="zh-CN" altLang="en-US" sz="2800" dirty="0" smtClean="0">
                <a:solidFill>
                  <a:schemeClr val="tx1"/>
                </a:solidFill>
              </a:rPr>
              <a:t>最高工作频率</a:t>
            </a:r>
            <a:r>
              <a:rPr lang="en-US" altLang="zh-CN" sz="2800" i="1" dirty="0" err="1" smtClean="0">
                <a:solidFill>
                  <a:schemeClr val="tx1"/>
                </a:solidFill>
              </a:rPr>
              <a:t>f</a:t>
            </a:r>
            <a:r>
              <a:rPr lang="en-US" altLang="zh-CN" sz="2800" baseline="-25000" dirty="0" err="1" smtClean="0">
                <a:solidFill>
                  <a:schemeClr val="tx1"/>
                </a:solidFill>
              </a:rPr>
              <a:t>M</a:t>
            </a:r>
            <a:r>
              <a:rPr lang="zh-CN" altLang="en-US" sz="2800" dirty="0" smtClean="0">
                <a:solidFill>
                  <a:schemeClr val="tx1"/>
                </a:solidFill>
              </a:rPr>
              <a:t>等。几个主要的参数介绍如下：</a:t>
            </a:r>
            <a:endParaRPr lang="zh-CN" altLang="en-US" sz="2800" dirty="0" smtClean="0">
              <a:solidFill>
                <a:schemeClr val="tx1"/>
              </a:solidFill>
            </a:endParaRPr>
          </a:p>
        </p:txBody>
      </p:sp>
      <p:sp>
        <p:nvSpPr>
          <p:cNvPr id="7172" name="Text Box 4"/>
          <p:cNvSpPr txBox="1">
            <a:spLocks noChangeArrowheads="1"/>
          </p:cNvSpPr>
          <p:nvPr/>
        </p:nvSpPr>
        <p:spPr bwMode="auto">
          <a:xfrm>
            <a:off x="493204" y="3473378"/>
            <a:ext cx="41148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dirty="0">
                <a:solidFill>
                  <a:srgbClr val="0000FF"/>
                </a:solidFill>
                <a:latin typeface="黑体" panose="02010609060101010101" pitchFamily="49" charset="-122"/>
                <a:ea typeface="黑体" panose="02010609060101010101" pitchFamily="49" charset="-122"/>
              </a:rPr>
              <a:t>(1) 最大整流电流</a:t>
            </a:r>
            <a:r>
              <a:rPr lang="en-US" altLang="zh-CN" sz="2800" i="1" dirty="0" smtClean="0">
                <a:solidFill>
                  <a:srgbClr val="A50021"/>
                </a:solidFill>
              </a:rPr>
              <a:t>I</a:t>
            </a:r>
            <a:r>
              <a:rPr lang="en-US" altLang="zh-CN" sz="2800" baseline="-25000" dirty="0" smtClean="0">
                <a:solidFill>
                  <a:srgbClr val="A50021"/>
                </a:solidFill>
              </a:rPr>
              <a:t>F</a:t>
            </a:r>
            <a:endParaRPr lang="en-US" altLang="zh-CN" sz="2800" baseline="-25000" dirty="0" smtClean="0">
              <a:solidFill>
                <a:srgbClr val="A50021"/>
              </a:solidFill>
            </a:endParaRPr>
          </a:p>
        </p:txBody>
      </p:sp>
      <p:sp>
        <p:nvSpPr>
          <p:cNvPr id="7176" name="Oval 8"/>
          <p:cNvSpPr>
            <a:spLocks noChangeArrowheads="1"/>
          </p:cNvSpPr>
          <p:nvPr/>
        </p:nvSpPr>
        <p:spPr bwMode="auto">
          <a:xfrm>
            <a:off x="3995420" y="3213100"/>
            <a:ext cx="5052695" cy="1067435"/>
          </a:xfrm>
          <a:prstGeom prst="roundRect">
            <a:avLst/>
          </a:prstGeom>
          <a:solidFill>
            <a:srgbClr val="C9FFC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mtClean="0">
                <a:solidFill>
                  <a:schemeClr val="tx1"/>
                </a:solidFill>
              </a:rPr>
              <a:t>二极管长期连续工作时，允许通过二极管的最大整流电流的平均值。</a:t>
            </a:r>
            <a:endParaRPr lang="zh-CN" altLang="en-US" smtClean="0">
              <a:solidFill>
                <a:schemeClr val="tx1"/>
              </a:solidFill>
            </a:endParaRPr>
          </a:p>
        </p:txBody>
      </p:sp>
      <p:sp>
        <p:nvSpPr>
          <p:cNvPr id="7177" name="Text Box 9"/>
          <p:cNvSpPr txBox="1">
            <a:spLocks noChangeArrowheads="1"/>
          </p:cNvSpPr>
          <p:nvPr/>
        </p:nvSpPr>
        <p:spPr bwMode="auto">
          <a:xfrm>
            <a:off x="493204" y="4572000"/>
            <a:ext cx="818451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dirty="0">
                <a:solidFill>
                  <a:srgbClr val="0000FF"/>
                </a:solidFill>
                <a:latin typeface="黑体" panose="02010609060101010101" pitchFamily="49" charset="-122"/>
                <a:ea typeface="黑体" panose="02010609060101010101" pitchFamily="49" charset="-122"/>
              </a:rPr>
              <a:t>(2) 反向击穿电压</a:t>
            </a:r>
            <a:r>
              <a:rPr lang="en-US" altLang="zh-CN" sz="2800" i="1" dirty="0" smtClean="0">
                <a:solidFill>
                  <a:srgbClr val="A50021"/>
                </a:solidFill>
              </a:rPr>
              <a:t>V</a:t>
            </a:r>
            <a:r>
              <a:rPr lang="en-US" altLang="zh-CN" sz="2800" baseline="-25000" dirty="0" smtClean="0">
                <a:solidFill>
                  <a:srgbClr val="A50021"/>
                </a:solidFill>
              </a:rPr>
              <a:t>BR</a:t>
            </a:r>
            <a:r>
              <a:rPr lang="zh-CN" altLang="en-US" sz="2800" dirty="0">
                <a:solidFill>
                  <a:srgbClr val="0000FF"/>
                </a:solidFill>
                <a:latin typeface="黑体" panose="02010609060101010101" pitchFamily="49" charset="-122"/>
                <a:ea typeface="黑体" panose="02010609060101010101" pitchFamily="49" charset="-122"/>
              </a:rPr>
              <a:t>和最大反向工作电压</a:t>
            </a:r>
            <a:r>
              <a:rPr lang="en-US" altLang="zh-CN" sz="2800" i="1" dirty="0" smtClean="0">
                <a:solidFill>
                  <a:srgbClr val="A50021"/>
                </a:solidFill>
              </a:rPr>
              <a:t>V</a:t>
            </a:r>
            <a:r>
              <a:rPr lang="en-US" altLang="zh-CN" sz="2800" baseline="-25000" dirty="0" smtClean="0">
                <a:solidFill>
                  <a:srgbClr val="A50021"/>
                </a:solidFill>
              </a:rPr>
              <a:t>RM</a:t>
            </a:r>
            <a:endParaRPr lang="en-US" altLang="zh-CN" i="1" dirty="0" smtClean="0">
              <a:solidFill>
                <a:srgbClr val="660066"/>
              </a:solidFill>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
        <p:nvSpPr>
          <p:cNvPr id="3" name="Oval 8"/>
          <p:cNvSpPr>
            <a:spLocks noChangeArrowheads="1"/>
          </p:cNvSpPr>
          <p:nvPr/>
        </p:nvSpPr>
        <p:spPr bwMode="auto">
          <a:xfrm>
            <a:off x="467995" y="5217160"/>
            <a:ext cx="4126865" cy="1282065"/>
          </a:xfrm>
          <a:prstGeom prst="roundRect">
            <a:avLst/>
          </a:prstGeom>
          <a:solidFill>
            <a:schemeClr val="accent6">
              <a:lumMod val="20000"/>
              <a:lumOff val="8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dirty="0" smtClean="0">
                <a:solidFill>
                  <a:schemeClr val="tx1"/>
                </a:solidFill>
                <a:sym typeface="+mn-ea"/>
              </a:rPr>
              <a:t>二极管反向电流急剧增加时对应的反向电压值称为反向击穿电压</a:t>
            </a:r>
            <a:r>
              <a:rPr lang="en-US" altLang="zh-CN" i="1" dirty="0" smtClean="0">
                <a:solidFill>
                  <a:srgbClr val="FF0000"/>
                </a:solidFill>
                <a:sym typeface="+mn-ea"/>
              </a:rPr>
              <a:t>V</a:t>
            </a:r>
            <a:r>
              <a:rPr lang="en-US" altLang="zh-CN" baseline="-25000" dirty="0" smtClean="0">
                <a:solidFill>
                  <a:srgbClr val="FF0000"/>
                </a:solidFill>
                <a:sym typeface="+mn-ea"/>
              </a:rPr>
              <a:t>BR</a:t>
            </a:r>
            <a:r>
              <a:rPr lang="zh-CN" altLang="en-US" dirty="0" smtClean="0">
                <a:solidFill>
                  <a:srgbClr val="000000"/>
                </a:solidFill>
                <a:sym typeface="+mn-ea"/>
              </a:rPr>
              <a:t>。</a:t>
            </a:r>
            <a:endParaRPr lang="zh-CN" altLang="en-US" smtClean="0">
              <a:solidFill>
                <a:srgbClr val="660066"/>
              </a:solidFill>
            </a:endParaRPr>
          </a:p>
        </p:txBody>
      </p:sp>
      <p:sp>
        <p:nvSpPr>
          <p:cNvPr id="4" name="Oval 8"/>
          <p:cNvSpPr>
            <a:spLocks noChangeArrowheads="1"/>
          </p:cNvSpPr>
          <p:nvPr/>
        </p:nvSpPr>
        <p:spPr bwMode="auto">
          <a:xfrm>
            <a:off x="4749800" y="5217160"/>
            <a:ext cx="4354830" cy="1282065"/>
          </a:xfrm>
          <a:prstGeom prst="roundRect">
            <a:avLst/>
          </a:prstGeom>
          <a:solidFill>
            <a:schemeClr val="accent5">
              <a:lumMod val="20000"/>
              <a:lumOff val="8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mtClean="0">
                <a:solidFill>
                  <a:srgbClr val="000000"/>
                </a:solidFill>
                <a:sym typeface="+mn-ea"/>
              </a:rPr>
              <a:t>为安全计，在实际工作时，最大反向工作电压</a:t>
            </a:r>
            <a:r>
              <a:rPr lang="en-US" altLang="zh-CN" i="1" smtClean="0">
                <a:solidFill>
                  <a:srgbClr val="000000"/>
                </a:solidFill>
                <a:sym typeface="+mn-ea"/>
              </a:rPr>
              <a:t>V</a:t>
            </a:r>
            <a:r>
              <a:rPr lang="en-US" altLang="zh-CN" baseline="-25000" smtClean="0">
                <a:solidFill>
                  <a:srgbClr val="000000"/>
                </a:solidFill>
                <a:sym typeface="+mn-ea"/>
              </a:rPr>
              <a:t>RM</a:t>
            </a:r>
            <a:r>
              <a:rPr lang="zh-CN" altLang="en-US" smtClean="0">
                <a:solidFill>
                  <a:srgbClr val="000000"/>
                </a:solidFill>
                <a:sym typeface="+mn-ea"/>
              </a:rPr>
              <a:t>一般只按反向击穿电压</a:t>
            </a:r>
            <a:r>
              <a:rPr lang="en-US" altLang="zh-CN" i="1" smtClean="0">
                <a:solidFill>
                  <a:srgbClr val="000000"/>
                </a:solidFill>
                <a:sym typeface="+mn-ea"/>
              </a:rPr>
              <a:t>V</a:t>
            </a:r>
            <a:r>
              <a:rPr lang="en-US" altLang="zh-CN" baseline="-25000" smtClean="0">
                <a:solidFill>
                  <a:srgbClr val="000000"/>
                </a:solidFill>
                <a:sym typeface="+mn-ea"/>
              </a:rPr>
              <a:t>BR</a:t>
            </a:r>
            <a:r>
              <a:rPr lang="zh-CN" altLang="en-US" smtClean="0">
                <a:solidFill>
                  <a:srgbClr val="000000"/>
                </a:solidFill>
                <a:sym typeface="+mn-ea"/>
              </a:rPr>
              <a:t>的一半计算。</a:t>
            </a:r>
            <a:endParaRPr lang="zh-CN" altLang="en-US" smtClean="0">
              <a:solidFill>
                <a:srgbClr val="660066"/>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blinds(horizontal)">
                                      <p:cBhvr>
                                        <p:cTn id="7" dur="500"/>
                                        <p:tgtEl>
                                          <p:spTgt spid="717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176"/>
                                        </p:tgtEl>
                                        <p:attrNameLst>
                                          <p:attrName>style.visibility</p:attrName>
                                        </p:attrNameLst>
                                      </p:cBhvr>
                                      <p:to>
                                        <p:strVal val="visible"/>
                                      </p:to>
                                    </p:set>
                                    <p:animEffect transition="in" filter="dissolve">
                                      <p:cBhvr>
                                        <p:cTn id="10" dur="500"/>
                                        <p:tgtEl>
                                          <p:spTgt spid="717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177"/>
                                        </p:tgtEl>
                                        <p:attrNameLst>
                                          <p:attrName>style.visibility</p:attrName>
                                        </p:attrNameLst>
                                      </p:cBhvr>
                                      <p:to>
                                        <p:strVal val="visible"/>
                                      </p:to>
                                    </p:set>
                                    <p:animEffect transition="in" filter="blinds(horizontal)">
                                      <p:cBhvr>
                                        <p:cTn id="15" dur="500"/>
                                        <p:tgtEl>
                                          <p:spTgt spid="717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ldLvl="0" animBg="1" autoUpdateAnimBg="0"/>
      <p:bldP spid="7176" grpId="0" bldLvl="0" animBg="1" autoUpdateAnimBg="0"/>
      <p:bldP spid="7177" grpId="0" bldLvl="0" animBg="1" autoUpdateAnimBg="0"/>
      <p:bldP spid="3" grpId="0" bldLvl="0" animBg="1" autoUpdateAnimBg="0"/>
      <p:bldP spid="4" grpId="0" bldLvl="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3074"/>
          <p:cNvSpPr txBox="1">
            <a:spLocks noChangeArrowheads="1"/>
          </p:cNvSpPr>
          <p:nvPr/>
        </p:nvSpPr>
        <p:spPr bwMode="auto">
          <a:xfrm>
            <a:off x="459160" y="878364"/>
            <a:ext cx="39624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mtClean="0">
                <a:solidFill>
                  <a:srgbClr val="660066"/>
                </a:solidFill>
              </a:rPr>
              <a:t> </a:t>
            </a:r>
            <a:r>
              <a:rPr lang="zh-CN" altLang="en-US" sz="2800" dirty="0">
                <a:solidFill>
                  <a:srgbClr val="0000FF"/>
                </a:solidFill>
                <a:latin typeface="黑体" panose="02010609060101010101" pitchFamily="49" charset="-122"/>
                <a:ea typeface="黑体" panose="02010609060101010101" pitchFamily="49" charset="-122"/>
              </a:rPr>
              <a:t>(3) 反向电流</a:t>
            </a:r>
            <a:r>
              <a:rPr lang="en-US" altLang="zh-CN" sz="2800" i="1" smtClean="0">
                <a:solidFill>
                  <a:srgbClr val="A50021"/>
                </a:solidFill>
                <a:cs typeface="Times New Roman" panose="02020603050405020304" pitchFamily="18" charset="0"/>
              </a:rPr>
              <a:t>I</a:t>
            </a:r>
            <a:r>
              <a:rPr lang="en-US" altLang="zh-CN" sz="2800" baseline="-25000" smtClean="0">
                <a:solidFill>
                  <a:srgbClr val="A50021"/>
                </a:solidFill>
                <a:cs typeface="Times New Roman" panose="02020603050405020304" pitchFamily="18" charset="0"/>
              </a:rPr>
              <a:t>R</a:t>
            </a:r>
            <a:endParaRPr lang="en-US" altLang="zh-CN" sz="2800" smtClean="0">
              <a:solidFill>
                <a:srgbClr val="A50021"/>
              </a:solidFill>
              <a:cs typeface="Times New Roman" panose="02020603050405020304" pitchFamily="18" charset="0"/>
            </a:endParaRPr>
          </a:p>
        </p:txBody>
      </p:sp>
      <p:sp>
        <p:nvSpPr>
          <p:cNvPr id="10244" name="Text Box 3076"/>
          <p:cNvSpPr txBox="1">
            <a:spLocks noChangeArrowheads="1"/>
          </p:cNvSpPr>
          <p:nvPr/>
        </p:nvSpPr>
        <p:spPr bwMode="auto">
          <a:xfrm>
            <a:off x="459105" y="3585845"/>
            <a:ext cx="492315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mtClean="0">
                <a:solidFill>
                  <a:srgbClr val="660066"/>
                </a:solidFill>
              </a:rPr>
              <a:t> </a:t>
            </a:r>
            <a:r>
              <a:rPr lang="zh-CN" altLang="en-US" sz="2800" dirty="0">
                <a:solidFill>
                  <a:srgbClr val="0000FF"/>
                </a:solidFill>
                <a:latin typeface="黑体" panose="02010609060101010101" pitchFamily="49" charset="-122"/>
                <a:ea typeface="黑体" panose="02010609060101010101" pitchFamily="49" charset="-122"/>
              </a:rPr>
              <a:t>(4) 最高工作频率</a:t>
            </a:r>
            <a:r>
              <a:rPr lang="en-US" altLang="zh-CN" sz="2800" i="1" smtClean="0">
                <a:solidFill>
                  <a:srgbClr val="A50021"/>
                </a:solidFill>
              </a:rPr>
              <a:t>f</a:t>
            </a:r>
            <a:r>
              <a:rPr lang="en-US" altLang="zh-CN" sz="2800" baseline="-25000" smtClean="0">
                <a:solidFill>
                  <a:srgbClr val="A50021"/>
                </a:solidFill>
              </a:rPr>
              <a:t>M</a:t>
            </a:r>
            <a:endParaRPr lang="en-US" altLang="zh-CN" sz="2800" smtClean="0">
              <a:solidFill>
                <a:srgbClr val="A50021"/>
              </a:solidFill>
            </a:endParaRPr>
          </a:p>
        </p:txBody>
      </p:sp>
      <p:sp>
        <p:nvSpPr>
          <p:cNvPr id="6149" name="Text Box 3085"/>
          <p:cNvSpPr txBox="1">
            <a:spLocks noChangeArrowheads="1"/>
          </p:cNvSpPr>
          <p:nvPr/>
        </p:nvSpPr>
        <p:spPr bwMode="auto">
          <a:xfrm>
            <a:off x="615950" y="1411605"/>
            <a:ext cx="8155305" cy="1512570"/>
          </a:xfrm>
          <a:prstGeom prst="rect">
            <a:avLst/>
          </a:prstGeom>
          <a:gradFill rotWithShape="0">
            <a:gsLst>
              <a:gs pos="0">
                <a:srgbClr val="C9FFC9"/>
              </a:gs>
              <a:gs pos="100000">
                <a:srgbClr val="E4FFE4"/>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800" dirty="0" smtClean="0">
                <a:solidFill>
                  <a:schemeClr val="tx1"/>
                </a:solidFill>
              </a:rPr>
              <a:t>       </a:t>
            </a:r>
            <a:r>
              <a:rPr lang="zh-CN" altLang="en-US" sz="2800" dirty="0" smtClean="0">
                <a:solidFill>
                  <a:schemeClr val="tx1"/>
                </a:solidFill>
              </a:rPr>
              <a:t>在室温下，在规定的反向电压下，一般是最大反向工作电压下的反向电流值。硅二极管的反向电流一般在纳安</a:t>
            </a:r>
            <a:r>
              <a:rPr lang="en-US" altLang="zh-CN" sz="2800" dirty="0" smtClean="0">
                <a:solidFill>
                  <a:schemeClr val="tx1"/>
                </a:solidFill>
              </a:rPr>
              <a:t>(</a:t>
            </a:r>
            <a:r>
              <a:rPr lang="en-US" altLang="zh-CN" sz="2800" dirty="0" err="1" smtClean="0">
                <a:solidFill>
                  <a:schemeClr val="tx1"/>
                </a:solidFill>
              </a:rPr>
              <a:t>nA</a:t>
            </a:r>
            <a:r>
              <a:rPr lang="en-US" altLang="zh-CN" sz="2800" dirty="0" smtClean="0">
                <a:solidFill>
                  <a:schemeClr val="tx1"/>
                </a:solidFill>
              </a:rPr>
              <a:t>)</a:t>
            </a:r>
            <a:r>
              <a:rPr lang="zh-CN" altLang="en-US" sz="2800" dirty="0" smtClean="0">
                <a:solidFill>
                  <a:schemeClr val="tx1"/>
                </a:solidFill>
              </a:rPr>
              <a:t>级；锗二极管在微安</a:t>
            </a:r>
            <a:r>
              <a:rPr lang="en-US" altLang="zh-CN" sz="2800" dirty="0" smtClean="0">
                <a:solidFill>
                  <a:schemeClr val="tx1"/>
                </a:solidFill>
              </a:rPr>
              <a:t>(</a:t>
            </a:r>
            <a:r>
              <a:rPr lang="en-US" altLang="zh-CN" sz="2800" dirty="0" smtClean="0">
                <a:solidFill>
                  <a:schemeClr val="tx1"/>
                </a:solidFill>
                <a:sym typeface="Symbol" panose="05050102010706020507" pitchFamily="18" charset="2"/>
              </a:rPr>
              <a:t></a:t>
            </a:r>
            <a:r>
              <a:rPr lang="en-US" altLang="zh-CN" sz="2800" dirty="0" smtClean="0">
                <a:solidFill>
                  <a:schemeClr val="tx1"/>
                </a:solidFill>
              </a:rPr>
              <a:t>A)</a:t>
            </a:r>
            <a:r>
              <a:rPr lang="zh-CN" altLang="en-US" sz="2800" dirty="0" smtClean="0">
                <a:solidFill>
                  <a:schemeClr val="tx1"/>
                </a:solidFill>
              </a:rPr>
              <a:t>级。</a:t>
            </a:r>
            <a:endParaRPr lang="zh-CN" altLang="en-US" sz="2800" dirty="0" smtClean="0">
              <a:solidFill>
                <a:schemeClr val="tx1"/>
              </a:solidFill>
            </a:endParaRPr>
          </a:p>
        </p:txBody>
      </p:sp>
      <p:sp>
        <p:nvSpPr>
          <p:cNvPr id="10254" name="Text Box 3086"/>
          <p:cNvSpPr txBox="1">
            <a:spLocks noChangeArrowheads="1"/>
          </p:cNvSpPr>
          <p:nvPr/>
        </p:nvSpPr>
        <p:spPr bwMode="auto">
          <a:xfrm>
            <a:off x="615950" y="4119245"/>
            <a:ext cx="8150225" cy="1512570"/>
          </a:xfrm>
          <a:prstGeom prst="rect">
            <a:avLst/>
          </a:prstGeom>
          <a:gradFill rotWithShape="0">
            <a:gsLst>
              <a:gs pos="0">
                <a:srgbClr val="FFCCFF"/>
              </a:gs>
              <a:gs pos="100000">
                <a:srgbClr val="FFF3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pPr>
            <a:r>
              <a:rPr lang="en-US" altLang="zh-CN" sz="2800" smtClean="0">
                <a:solidFill>
                  <a:schemeClr val="tx1"/>
                </a:solidFill>
              </a:rPr>
              <a:t>        </a:t>
            </a:r>
            <a:r>
              <a:rPr lang="zh-CN" sz="2800" smtClean="0">
                <a:solidFill>
                  <a:schemeClr val="tx1"/>
                </a:solidFill>
              </a:rPr>
              <a:t>二极管维持单向导电性的最高工作频率</a:t>
            </a:r>
            <a:r>
              <a:rPr lang="zh-CN" altLang="en-US" sz="2800" smtClean="0">
                <a:solidFill>
                  <a:schemeClr val="tx1"/>
                </a:solidFill>
              </a:rPr>
              <a:t>。由于二极管中存在结电容，当频率很高时，电流可以直接通过结电容，破坏二极管的单向导电性。</a:t>
            </a:r>
            <a:endParaRPr lang="zh-CN" altLang="en-US" sz="2800" smtClean="0">
              <a:solidFill>
                <a:schemeClr val="tx1"/>
              </a:solidFill>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4"/>
                                        </p:tgtEl>
                                        <p:attrNameLst>
                                          <p:attrName>style.visibility</p:attrName>
                                        </p:attrNameLst>
                                      </p:cBhvr>
                                      <p:to>
                                        <p:strVal val="visible"/>
                                      </p:to>
                                    </p:set>
                                    <p:anim calcmode="lin" valueType="num">
                                      <p:cBhvr additive="base">
                                        <p:cTn id="7" dur="500" fill="hold"/>
                                        <p:tgtEl>
                                          <p:spTgt spid="10244"/>
                                        </p:tgtEl>
                                        <p:attrNameLst>
                                          <p:attrName>ppt_x</p:attrName>
                                        </p:attrNameLst>
                                      </p:cBhvr>
                                      <p:tavLst>
                                        <p:tav tm="0">
                                          <p:val>
                                            <p:strVal val="0-#ppt_w/2"/>
                                          </p:val>
                                        </p:tav>
                                        <p:tav tm="100000">
                                          <p:val>
                                            <p:strVal val="#ppt_x"/>
                                          </p:val>
                                        </p:tav>
                                      </p:tavLst>
                                    </p:anim>
                                    <p:anim calcmode="lin" valueType="num">
                                      <p:cBhvr additive="base">
                                        <p:cTn id="8" dur="500" fill="hold"/>
                                        <p:tgtEl>
                                          <p:spTgt spid="1024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5" fill="hold" grpId="0" nodeType="afterEffect">
                                  <p:stCondLst>
                                    <p:cond delay="0"/>
                                  </p:stCondLst>
                                  <p:childTnLst>
                                    <p:set>
                                      <p:cBhvr>
                                        <p:cTn id="11" dur="1" fill="hold">
                                          <p:stCondLst>
                                            <p:cond delay="0"/>
                                          </p:stCondLst>
                                        </p:cTn>
                                        <p:tgtEl>
                                          <p:spTgt spid="10254"/>
                                        </p:tgtEl>
                                        <p:attrNameLst>
                                          <p:attrName>style.visibility</p:attrName>
                                        </p:attrNameLst>
                                      </p:cBhvr>
                                      <p:to>
                                        <p:strVal val="visible"/>
                                      </p:to>
                                    </p:set>
                                    <p:animEffect transition="in" filter="blinds(vertical)">
                                      <p:cBhvr>
                                        <p:cTn id="12" dur="500"/>
                                        <p:tgtEl>
                                          <p:spTgt spid="10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bldLvl="0" animBg="1" autoUpdateAnimBg="0"/>
      <p:bldP spid="10254" grpId="0" bldLvl="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3030" y="3232785"/>
            <a:ext cx="8418830" cy="1060450"/>
            <a:chOff x="178" y="5091"/>
            <a:chExt cx="13258" cy="1670"/>
          </a:xfrm>
        </p:grpSpPr>
        <p:sp>
          <p:nvSpPr>
            <p:cNvPr id="3" name="圆角矩形 2"/>
            <p:cNvSpPr/>
            <p:nvPr/>
          </p:nvSpPr>
          <p:spPr>
            <a:xfrm>
              <a:off x="283" y="5091"/>
              <a:ext cx="13153" cy="1670"/>
            </a:xfrm>
            <a:prstGeom prst="roundRect">
              <a:avLst/>
            </a:prstGeom>
            <a:solidFill>
              <a:schemeClr val="accent6">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85" name="Text Box 3089"/>
            <p:cNvSpPr txBox="1">
              <a:spLocks noChangeArrowheads="1"/>
            </p:cNvSpPr>
            <p:nvPr/>
          </p:nvSpPr>
          <p:spPr bwMode="auto">
            <a:xfrm>
              <a:off x="178" y="5097"/>
              <a:ext cx="1561" cy="1503"/>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smtClean="0">
                  <a:solidFill>
                    <a:srgbClr val="0000FF"/>
                  </a:solidFill>
                </a:rPr>
                <a:t>等效条件</a:t>
              </a:r>
              <a:endParaRPr lang="zh-CN" altLang="en-US" sz="2800" smtClean="0">
                <a:solidFill>
                  <a:srgbClr val="0000FF"/>
                </a:solidFill>
              </a:endParaRPr>
            </a:p>
          </p:txBody>
        </p:sp>
      </p:grpSp>
      <p:sp>
        <p:nvSpPr>
          <p:cNvPr id="4098" name="Text Box 3075"/>
          <p:cNvSpPr txBox="1">
            <a:spLocks noChangeArrowheads="1"/>
          </p:cNvSpPr>
          <p:nvPr/>
        </p:nvSpPr>
        <p:spPr bwMode="auto">
          <a:xfrm>
            <a:off x="92075" y="617855"/>
            <a:ext cx="6363335" cy="5835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dirty="0" smtClean="0">
                <a:solidFill>
                  <a:srgbClr val="FF0000"/>
                </a:solidFill>
              </a:rPr>
              <a:t>1.3.4  </a:t>
            </a:r>
            <a:r>
              <a:rPr lang="zh-CN" altLang="en-US" sz="3200" dirty="0">
                <a:solidFill>
                  <a:srgbClr val="FF0000"/>
                </a:solidFill>
                <a:latin typeface="黑体" panose="02010609060101010101" pitchFamily="49" charset="-122"/>
                <a:ea typeface="黑体" panose="02010609060101010101" pitchFamily="49" charset="-122"/>
              </a:rPr>
              <a:t>半导体二极管的等效及应用</a:t>
            </a:r>
            <a:endParaRPr lang="zh-CN" altLang="en-US" sz="3200" dirty="0">
              <a:solidFill>
                <a:srgbClr val="FF0000"/>
              </a:solidFill>
              <a:latin typeface="黑体" panose="02010609060101010101" pitchFamily="49" charset="-122"/>
              <a:ea typeface="黑体" panose="02010609060101010101" pitchFamily="49" charset="-122"/>
            </a:endParaRPr>
          </a:p>
        </p:txBody>
      </p:sp>
      <p:sp>
        <p:nvSpPr>
          <p:cNvPr id="4099" name="Text Box 3080"/>
          <p:cNvSpPr txBox="1">
            <a:spLocks noChangeArrowheads="1"/>
          </p:cNvSpPr>
          <p:nvPr/>
        </p:nvSpPr>
        <p:spPr bwMode="auto">
          <a:xfrm>
            <a:off x="319683" y="1214840"/>
            <a:ext cx="8064500" cy="103187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800" dirty="0" smtClean="0">
                <a:solidFill>
                  <a:srgbClr val="000000"/>
                </a:solidFill>
              </a:rPr>
              <a:t>        </a:t>
            </a:r>
            <a:r>
              <a:rPr lang="zh-CN" altLang="en-US" sz="2800" dirty="0" smtClean="0">
                <a:solidFill>
                  <a:srgbClr val="000000"/>
                </a:solidFill>
              </a:rPr>
              <a:t>二极管的伏安特性是非线性的，为了分析方便，常在一定的条件下，对二极管的特性近似等效。</a:t>
            </a:r>
            <a:endParaRPr lang="zh-CN" altLang="en-US" sz="2800" dirty="0" smtClean="0">
              <a:solidFill>
                <a:srgbClr val="000000"/>
              </a:solidFill>
            </a:endParaRPr>
          </a:p>
        </p:txBody>
      </p:sp>
      <p:sp>
        <p:nvSpPr>
          <p:cNvPr id="7179" name="Text Box 3083"/>
          <p:cNvSpPr txBox="1">
            <a:spLocks noChangeArrowheads="1"/>
          </p:cNvSpPr>
          <p:nvPr/>
        </p:nvSpPr>
        <p:spPr bwMode="auto">
          <a:xfrm>
            <a:off x="50799" y="2318172"/>
            <a:ext cx="2746375" cy="427037"/>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dirty="0">
                <a:solidFill>
                  <a:srgbClr val="0000FF"/>
                </a:solidFill>
                <a:latin typeface="黑体" panose="02010609060101010101" pitchFamily="49" charset="-122"/>
                <a:ea typeface="黑体" panose="02010609060101010101" pitchFamily="49" charset="-122"/>
              </a:rPr>
              <a:t>一、理想等效</a:t>
            </a:r>
            <a:endParaRPr lang="zh-CN" altLang="en-US" sz="2800" dirty="0">
              <a:solidFill>
                <a:srgbClr val="0000FF"/>
              </a:solidFill>
              <a:latin typeface="黑体" panose="02010609060101010101" pitchFamily="49" charset="-122"/>
              <a:ea typeface="黑体" panose="02010609060101010101" pitchFamily="49" charset="-122"/>
            </a:endParaRPr>
          </a:p>
        </p:txBody>
      </p:sp>
      <p:graphicFrame>
        <p:nvGraphicFramePr>
          <p:cNvPr id="7180" name="Object 3084"/>
          <p:cNvGraphicFramePr>
            <a:graphicFrameLocks noChangeAspect="1"/>
          </p:cNvGraphicFramePr>
          <p:nvPr/>
        </p:nvGraphicFramePr>
        <p:xfrm>
          <a:off x="5652120" y="4234665"/>
          <a:ext cx="3002094" cy="2423550"/>
        </p:xfrm>
        <a:graphic>
          <a:graphicData uri="http://schemas.openxmlformats.org/presentationml/2006/ole">
            <mc:AlternateContent xmlns:mc="http://schemas.openxmlformats.org/markup-compatibility/2006">
              <mc:Choice xmlns:v="urn:schemas-microsoft-com:vml" Requires="v">
                <p:oleObj spid="_x0000_s28860" name="Visio" r:id="rId1" imgW="3072130" imgH="2847340" progId="Visio.Drawing.11">
                  <p:embed/>
                </p:oleObj>
              </mc:Choice>
              <mc:Fallback>
                <p:oleObj name="Visio" r:id="rId1" imgW="3072130" imgH="2847340" progId="Visio.Drawing.11">
                  <p:embed/>
                  <p:pic>
                    <p:nvPicPr>
                      <p:cNvPr id="0" name="图片 288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4234665"/>
                        <a:ext cx="3002094" cy="2423550"/>
                      </a:xfrm>
                      <a:prstGeom prst="rect">
                        <a:avLst/>
                      </a:prstGeom>
                      <a:solidFill>
                        <a:schemeClr val="bg2"/>
                      </a:solidFill>
                      <a:ln w="38100">
                        <a:pattFill prst="pct80">
                          <a:fgClr>
                            <a:srgbClr val="000000"/>
                          </a:fgClr>
                          <a:bgClr>
                            <a:srgbClr val="FFFFFF"/>
                          </a:bgClr>
                        </a:pattFill>
                        <a:miter lim="800000"/>
                        <a:headEnd/>
                        <a:tailEnd/>
                      </a:ln>
                      <a:effectLst/>
                    </p:spPr>
                  </p:pic>
                </p:oleObj>
              </mc:Fallback>
            </mc:AlternateContent>
          </a:graphicData>
        </a:graphic>
      </p:graphicFrame>
      <p:sp>
        <p:nvSpPr>
          <p:cNvPr id="7182" name="Text Box 3086"/>
          <p:cNvSpPr txBox="1">
            <a:spLocks noChangeArrowheads="1"/>
          </p:cNvSpPr>
          <p:nvPr/>
        </p:nvSpPr>
        <p:spPr bwMode="auto">
          <a:xfrm>
            <a:off x="905259" y="2780928"/>
            <a:ext cx="6581775" cy="519112"/>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dirty="0" smtClean="0">
                <a:solidFill>
                  <a:srgbClr val="000000"/>
                </a:solidFill>
              </a:rPr>
              <a:t>正偏时，电压降为</a:t>
            </a:r>
            <a:r>
              <a:rPr lang="en-US" altLang="zh-CN" sz="2800" dirty="0" smtClean="0">
                <a:solidFill>
                  <a:srgbClr val="000000"/>
                </a:solidFill>
              </a:rPr>
              <a:t>0</a:t>
            </a:r>
            <a:r>
              <a:rPr lang="zh-CN" altLang="en-US" sz="2800" dirty="0" smtClean="0">
                <a:solidFill>
                  <a:srgbClr val="000000"/>
                </a:solidFill>
              </a:rPr>
              <a:t>，反偏时，电流为</a:t>
            </a:r>
            <a:r>
              <a:rPr lang="en-US" altLang="zh-CN" sz="2800" dirty="0" smtClean="0">
                <a:solidFill>
                  <a:srgbClr val="000000"/>
                </a:solidFill>
              </a:rPr>
              <a:t>0</a:t>
            </a:r>
            <a:r>
              <a:rPr lang="zh-CN" altLang="en-US" sz="2800" dirty="0" smtClean="0">
                <a:solidFill>
                  <a:srgbClr val="000000"/>
                </a:solidFill>
              </a:rPr>
              <a:t>。</a:t>
            </a:r>
            <a:endParaRPr lang="zh-CN" altLang="en-US" sz="2800" dirty="0" smtClean="0">
              <a:solidFill>
                <a:srgbClr val="000000"/>
              </a:solidFill>
            </a:endParaRPr>
          </a:p>
        </p:txBody>
      </p:sp>
      <p:sp>
        <p:nvSpPr>
          <p:cNvPr id="7183" name="Text Box 3087"/>
          <p:cNvSpPr txBox="1">
            <a:spLocks noChangeArrowheads="1"/>
          </p:cNvSpPr>
          <p:nvPr/>
        </p:nvSpPr>
        <p:spPr bwMode="auto">
          <a:xfrm>
            <a:off x="916372" y="3244478"/>
            <a:ext cx="7667625" cy="519112"/>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smtClean="0">
                <a:solidFill>
                  <a:srgbClr val="000000"/>
                </a:solidFill>
              </a:rPr>
              <a:t>二极管的正向压降远小于和其串联的其它电压。</a:t>
            </a:r>
            <a:endParaRPr lang="zh-CN" altLang="en-US" sz="2800" smtClean="0">
              <a:solidFill>
                <a:srgbClr val="000000"/>
              </a:solidFill>
            </a:endParaRPr>
          </a:p>
        </p:txBody>
      </p:sp>
      <p:sp>
        <p:nvSpPr>
          <p:cNvPr id="7184" name="Text Box 3088"/>
          <p:cNvSpPr txBox="1">
            <a:spLocks noChangeArrowheads="1"/>
          </p:cNvSpPr>
          <p:nvPr/>
        </p:nvSpPr>
        <p:spPr bwMode="auto">
          <a:xfrm>
            <a:off x="916372" y="3745652"/>
            <a:ext cx="7477125" cy="52324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dirty="0" smtClean="0">
                <a:solidFill>
                  <a:srgbClr val="000000"/>
                </a:solidFill>
              </a:rPr>
              <a:t>二极管的反向电流远小于和其并联的其</a:t>
            </a:r>
            <a:r>
              <a:rPr lang="zh-CN" altLang="en-US" sz="2800" smtClean="0">
                <a:solidFill>
                  <a:srgbClr val="000000"/>
                </a:solidFill>
                <a:sym typeface="+mn-ea"/>
              </a:rPr>
              <a:t>它</a:t>
            </a:r>
            <a:r>
              <a:rPr lang="zh-CN" altLang="en-US" sz="2800" dirty="0" smtClean="0">
                <a:solidFill>
                  <a:srgbClr val="000000"/>
                </a:solidFill>
              </a:rPr>
              <a:t>电流 。</a:t>
            </a:r>
            <a:endParaRPr lang="zh-CN" altLang="en-US" sz="2800" dirty="0" smtClean="0">
              <a:solidFill>
                <a:srgbClr val="000000"/>
              </a:solidFill>
            </a:endParaRPr>
          </a:p>
        </p:txBody>
      </p:sp>
      <p:grpSp>
        <p:nvGrpSpPr>
          <p:cNvPr id="7190" name="Group 3094"/>
          <p:cNvGrpSpPr/>
          <p:nvPr/>
        </p:nvGrpSpPr>
        <p:grpSpPr bwMode="auto">
          <a:xfrm>
            <a:off x="175644" y="4433204"/>
            <a:ext cx="5159375" cy="965200"/>
            <a:chOff x="930" y="3376"/>
            <a:chExt cx="3250" cy="608"/>
          </a:xfrm>
        </p:grpSpPr>
        <p:sp>
          <p:nvSpPr>
            <p:cNvPr id="4107" name="Text Box 3090"/>
            <p:cNvSpPr txBox="1">
              <a:spLocks noChangeArrowheads="1"/>
            </p:cNvSpPr>
            <p:nvPr/>
          </p:nvSpPr>
          <p:spPr bwMode="auto">
            <a:xfrm>
              <a:off x="1338" y="3376"/>
              <a:ext cx="2268" cy="327"/>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dirty="0" smtClean="0">
                  <a:solidFill>
                    <a:srgbClr val="000000"/>
                  </a:solidFill>
                </a:rPr>
                <a:t> </a:t>
              </a:r>
              <a:r>
                <a:rPr lang="zh-CN" altLang="en-US" sz="2800" dirty="0" smtClean="0">
                  <a:solidFill>
                    <a:srgbClr val="000000"/>
                  </a:solidFill>
                </a:rPr>
                <a:t>此时二极管相当开关</a:t>
              </a:r>
              <a:endParaRPr lang="zh-CN" altLang="en-US" sz="2800" dirty="0" smtClean="0">
                <a:solidFill>
                  <a:srgbClr val="000000"/>
                </a:solidFill>
              </a:endParaRPr>
            </a:p>
          </p:txBody>
        </p:sp>
        <p:graphicFrame>
          <p:nvGraphicFramePr>
            <p:cNvPr id="4108" name="Object 3091"/>
            <p:cNvGraphicFramePr>
              <a:graphicFrameLocks noChangeAspect="1"/>
            </p:cNvGraphicFramePr>
            <p:nvPr/>
          </p:nvGraphicFramePr>
          <p:xfrm>
            <a:off x="3508" y="3430"/>
            <a:ext cx="589" cy="182"/>
          </p:xfrm>
          <a:graphic>
            <a:graphicData uri="http://schemas.openxmlformats.org/presentationml/2006/ole">
              <mc:AlternateContent xmlns:mc="http://schemas.openxmlformats.org/markup-compatibility/2006">
                <mc:Choice xmlns:v="urn:schemas-microsoft-com:vml" Requires="v">
                  <p:oleObj spid="_x0000_s28861" name="Visio" r:id="rId3" imgW="1596390" imgH="264795" progId="Visio.Drawing.11">
                    <p:embed/>
                  </p:oleObj>
                </mc:Choice>
                <mc:Fallback>
                  <p:oleObj name="Visio" r:id="rId3" imgW="1596390" imgH="264795" progId="Visio.Drawing.11">
                    <p:embed/>
                    <p:pic>
                      <p:nvPicPr>
                        <p:cNvPr id="0" name="图片 288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 y="3430"/>
                          <a:ext cx="589" cy="182"/>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9" name="Text Box 3092"/>
            <p:cNvSpPr txBox="1">
              <a:spLocks noChangeArrowheads="1"/>
            </p:cNvSpPr>
            <p:nvPr/>
          </p:nvSpPr>
          <p:spPr bwMode="auto">
            <a:xfrm>
              <a:off x="930" y="3657"/>
              <a:ext cx="3250" cy="327"/>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smtClean="0">
                  <a:solidFill>
                    <a:srgbClr val="000000"/>
                  </a:solidFill>
                </a:rPr>
                <a:t>正偏时，合上，负偏时，断开。</a:t>
              </a:r>
              <a:endParaRPr lang="zh-CN" altLang="en-US" sz="2800" smtClean="0">
                <a:solidFill>
                  <a:srgbClr val="000000"/>
                </a:solidFill>
              </a:endParaRPr>
            </a:p>
          </p:txBody>
        </p:sp>
      </p:gr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9"/>
                                        </p:tgtEl>
                                        <p:attrNameLst>
                                          <p:attrName>style.visibility</p:attrName>
                                        </p:attrNameLst>
                                      </p:cBhvr>
                                      <p:to>
                                        <p:strVal val="visible"/>
                                      </p:to>
                                    </p:set>
                                    <p:animEffect transition="in" filter="blinds(horizontal)">
                                      <p:cBhvr>
                                        <p:cTn id="7" dur="500"/>
                                        <p:tgtEl>
                                          <p:spTgt spid="7179"/>
                                        </p:tgtEl>
                                      </p:cBhvr>
                                    </p:animEffect>
                                  </p:childTnLst>
                                </p:cTn>
                              </p:par>
                              <p:par>
                                <p:cTn id="8" presetID="2" presetClass="entr" presetSubtype="2" fill="hold" nodeType="withEffect">
                                  <p:stCondLst>
                                    <p:cond delay="0"/>
                                  </p:stCondLst>
                                  <p:childTnLst>
                                    <p:set>
                                      <p:cBhvr>
                                        <p:cTn id="9" dur="1" fill="hold">
                                          <p:stCondLst>
                                            <p:cond delay="0"/>
                                          </p:stCondLst>
                                        </p:cTn>
                                        <p:tgtEl>
                                          <p:spTgt spid="7180"/>
                                        </p:tgtEl>
                                        <p:attrNameLst>
                                          <p:attrName>style.visibility</p:attrName>
                                        </p:attrNameLst>
                                      </p:cBhvr>
                                      <p:to>
                                        <p:strVal val="visible"/>
                                      </p:to>
                                    </p:set>
                                    <p:anim calcmode="lin" valueType="num">
                                      <p:cBhvr additive="base">
                                        <p:cTn id="10" dur="500" fill="hold"/>
                                        <p:tgtEl>
                                          <p:spTgt spid="7180"/>
                                        </p:tgtEl>
                                        <p:attrNameLst>
                                          <p:attrName>ppt_x</p:attrName>
                                        </p:attrNameLst>
                                      </p:cBhvr>
                                      <p:tavLst>
                                        <p:tav tm="0">
                                          <p:val>
                                            <p:strVal val="1+#ppt_w/2"/>
                                          </p:val>
                                        </p:tav>
                                        <p:tav tm="100000">
                                          <p:val>
                                            <p:strVal val="#ppt_x"/>
                                          </p:val>
                                        </p:tav>
                                      </p:tavLst>
                                    </p:anim>
                                    <p:anim calcmode="lin" valueType="num">
                                      <p:cBhvr additive="base">
                                        <p:cTn id="11" dur="500" fill="hold"/>
                                        <p:tgtEl>
                                          <p:spTgt spid="7180"/>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7182"/>
                                        </p:tgtEl>
                                        <p:attrNameLst>
                                          <p:attrName>style.visibility</p:attrName>
                                        </p:attrNameLst>
                                      </p:cBhvr>
                                      <p:to>
                                        <p:strVal val="visible"/>
                                      </p:to>
                                    </p:set>
                                    <p:animEffect transition="in" filter="blinds(horizontal)">
                                      <p:cBhvr>
                                        <p:cTn id="16" dur="500"/>
                                        <p:tgtEl>
                                          <p:spTgt spid="718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7183"/>
                                        </p:tgtEl>
                                        <p:attrNameLst>
                                          <p:attrName>style.visibility</p:attrName>
                                        </p:attrNameLst>
                                      </p:cBhvr>
                                      <p:to>
                                        <p:strVal val="visible"/>
                                      </p:to>
                                    </p:set>
                                    <p:animEffect transition="in" filter="blinds(horizontal)">
                                      <p:cBhvr>
                                        <p:cTn id="26" dur="500"/>
                                        <p:tgtEl>
                                          <p:spTgt spid="718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7184"/>
                                        </p:tgtEl>
                                        <p:attrNameLst>
                                          <p:attrName>style.visibility</p:attrName>
                                        </p:attrNameLst>
                                      </p:cBhvr>
                                      <p:to>
                                        <p:strVal val="visible"/>
                                      </p:to>
                                    </p:set>
                                    <p:animEffect transition="in" filter="blinds(horizontal)">
                                      <p:cBhvr>
                                        <p:cTn id="31" dur="500"/>
                                        <p:tgtEl>
                                          <p:spTgt spid="718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7190"/>
                                        </p:tgtEl>
                                        <p:attrNameLst>
                                          <p:attrName>style.visibility</p:attrName>
                                        </p:attrNameLst>
                                      </p:cBhvr>
                                      <p:to>
                                        <p:strVal val="visible"/>
                                      </p:to>
                                    </p:set>
                                    <p:animEffect transition="in" filter="blinds(horizontal)">
                                      <p:cBhvr>
                                        <p:cTn id="36" dur="500"/>
                                        <p:tgtEl>
                                          <p:spTgt spid="7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9" grpId="0" autoUpdateAnimBg="0"/>
      <p:bldP spid="7182" grpId="0" autoUpdateAnimBg="0"/>
      <p:bldP spid="7183" grpId="0" autoUpdateAnimBg="0"/>
      <p:bldP spid="7184" grpId="0" bldLvl="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3"/>
          <p:cNvSpPr txBox="1">
            <a:spLocks noChangeArrowheads="1"/>
          </p:cNvSpPr>
          <p:nvPr/>
        </p:nvSpPr>
        <p:spPr bwMode="auto">
          <a:xfrm>
            <a:off x="25354" y="597187"/>
            <a:ext cx="2312670" cy="52324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dirty="0">
                <a:solidFill>
                  <a:srgbClr val="0000FF"/>
                </a:solidFill>
                <a:latin typeface="黑体" panose="02010609060101010101" pitchFamily="49" charset="-122"/>
                <a:ea typeface="黑体" panose="02010609060101010101" pitchFamily="49" charset="-122"/>
              </a:rPr>
              <a:t>二、开关等效</a:t>
            </a:r>
            <a:endParaRPr lang="zh-CN" altLang="en-US" sz="2800" b="1" dirty="0">
              <a:solidFill>
                <a:srgbClr val="FF0000"/>
              </a:solidFill>
            </a:endParaRPr>
          </a:p>
        </p:txBody>
      </p:sp>
      <p:graphicFrame>
        <p:nvGraphicFramePr>
          <p:cNvPr id="11268" name="Object 4"/>
          <p:cNvGraphicFramePr>
            <a:graphicFrameLocks noChangeAspect="1"/>
          </p:cNvGraphicFramePr>
          <p:nvPr/>
        </p:nvGraphicFramePr>
        <p:xfrm>
          <a:off x="5580063" y="836613"/>
          <a:ext cx="2841625" cy="2457450"/>
        </p:xfrm>
        <a:graphic>
          <a:graphicData uri="http://schemas.openxmlformats.org/presentationml/2006/ole">
            <mc:AlternateContent xmlns:mc="http://schemas.openxmlformats.org/markup-compatibility/2006">
              <mc:Choice xmlns:v="urn:schemas-microsoft-com:vml" Requires="v">
                <p:oleObj spid="_x0000_s29977" name="Visio" r:id="rId1" imgW="2767330" imgH="2847340" progId="Visio.Drawing.11">
                  <p:embed/>
                </p:oleObj>
              </mc:Choice>
              <mc:Fallback>
                <p:oleObj name="Visio" r:id="rId1" imgW="2767330" imgH="2847340" progId="Visio.Drawing.11">
                  <p:embed/>
                  <p:pic>
                    <p:nvPicPr>
                      <p:cNvPr id="0" name="图片 299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836613"/>
                        <a:ext cx="2841625" cy="2457450"/>
                      </a:xfrm>
                      <a:prstGeom prst="rect">
                        <a:avLst/>
                      </a:prstGeom>
                      <a:solidFill>
                        <a:schemeClr val="bg2"/>
                      </a:solidFill>
                      <a:ln w="38100">
                        <a:pattFill prst="pct80">
                          <a:fgClr>
                            <a:schemeClr val="tx1"/>
                          </a:fgClr>
                          <a:bgClr>
                            <a:srgbClr val="FFFFFF"/>
                          </a:bgClr>
                        </a:pattFill>
                        <a:miter lim="800000"/>
                        <a:headEnd/>
                        <a:tailEnd/>
                      </a:ln>
                      <a:effectLst>
                        <a:outerShdw dist="233487" dir="2700000" algn="ctr" rotWithShape="0">
                          <a:srgbClr val="CCCCFF"/>
                        </a:outerShdw>
                      </a:effectLst>
                    </p:spPr>
                  </p:pic>
                </p:oleObj>
              </mc:Fallback>
            </mc:AlternateContent>
          </a:graphicData>
        </a:graphic>
      </p:graphicFrame>
      <p:sp>
        <p:nvSpPr>
          <p:cNvPr id="5124" name="Text Box 5"/>
          <p:cNvSpPr txBox="1">
            <a:spLocks noChangeArrowheads="1"/>
          </p:cNvSpPr>
          <p:nvPr/>
        </p:nvSpPr>
        <p:spPr bwMode="auto">
          <a:xfrm>
            <a:off x="683568" y="1215950"/>
            <a:ext cx="4664075" cy="1630362"/>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sz="2800" dirty="0" smtClean="0">
                <a:solidFill>
                  <a:srgbClr val="000000"/>
                </a:solidFill>
              </a:rPr>
              <a:t>       </a:t>
            </a:r>
            <a:r>
              <a:rPr lang="zh-CN" altLang="en-US" sz="2800" dirty="0" smtClean="0">
                <a:solidFill>
                  <a:srgbClr val="000000"/>
                </a:solidFill>
              </a:rPr>
              <a:t>正向电压大于</a:t>
            </a:r>
            <a:r>
              <a:rPr lang="en-US" altLang="zh-CN" sz="2800" i="1" dirty="0" smtClean="0">
                <a:solidFill>
                  <a:srgbClr val="000000"/>
                </a:solidFill>
              </a:rPr>
              <a:t>V</a:t>
            </a:r>
            <a:r>
              <a:rPr lang="en-US" altLang="zh-CN" sz="2800" baseline="-25000" dirty="0" smtClean="0">
                <a:solidFill>
                  <a:srgbClr val="000000"/>
                </a:solidFill>
              </a:rPr>
              <a:t>on</a:t>
            </a:r>
            <a:r>
              <a:rPr lang="zh-CN" altLang="en-US" sz="2800" dirty="0" smtClean="0">
                <a:solidFill>
                  <a:srgbClr val="000000"/>
                </a:solidFill>
              </a:rPr>
              <a:t>时，二极管导通，端电压为</a:t>
            </a:r>
            <a:r>
              <a:rPr lang="en-US" altLang="zh-CN" sz="2800" i="1" dirty="0" smtClean="0">
                <a:solidFill>
                  <a:srgbClr val="000000"/>
                </a:solidFill>
              </a:rPr>
              <a:t>V</a:t>
            </a:r>
            <a:r>
              <a:rPr lang="en-US" altLang="zh-CN" sz="2800" baseline="-25000" dirty="0" smtClean="0">
                <a:solidFill>
                  <a:srgbClr val="000000"/>
                </a:solidFill>
              </a:rPr>
              <a:t>on</a:t>
            </a:r>
            <a:r>
              <a:rPr lang="zh-CN" altLang="en-US" sz="2800" dirty="0" smtClean="0">
                <a:solidFill>
                  <a:srgbClr val="000000"/>
                </a:solidFill>
              </a:rPr>
              <a:t>，小于</a:t>
            </a:r>
            <a:r>
              <a:rPr lang="en-US" altLang="zh-CN" sz="2800" i="1" dirty="0" smtClean="0">
                <a:solidFill>
                  <a:srgbClr val="000000"/>
                </a:solidFill>
              </a:rPr>
              <a:t>V</a:t>
            </a:r>
            <a:r>
              <a:rPr lang="en-US" altLang="zh-CN" sz="2800" baseline="-25000" dirty="0" smtClean="0">
                <a:solidFill>
                  <a:srgbClr val="000000"/>
                </a:solidFill>
              </a:rPr>
              <a:t>on</a:t>
            </a:r>
            <a:r>
              <a:rPr lang="zh-CN" altLang="en-US" sz="2800" dirty="0" smtClean="0">
                <a:solidFill>
                  <a:srgbClr val="000000"/>
                </a:solidFill>
              </a:rPr>
              <a:t>时，二极管截止。</a:t>
            </a:r>
            <a:endParaRPr lang="zh-CN" altLang="en-US" sz="2800" dirty="0" smtClean="0">
              <a:solidFill>
                <a:srgbClr val="000000"/>
              </a:solidFill>
            </a:endParaRPr>
          </a:p>
        </p:txBody>
      </p:sp>
      <p:sp>
        <p:nvSpPr>
          <p:cNvPr id="11270" name="Text Box 6"/>
          <p:cNvSpPr txBox="1">
            <a:spLocks noChangeArrowheads="1"/>
          </p:cNvSpPr>
          <p:nvPr/>
        </p:nvSpPr>
        <p:spPr bwMode="auto">
          <a:xfrm>
            <a:off x="25354" y="2957436"/>
            <a:ext cx="2667000" cy="52324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dirty="0">
                <a:solidFill>
                  <a:srgbClr val="0000FF"/>
                </a:solidFill>
                <a:latin typeface="黑体" panose="02010609060101010101" pitchFamily="49" charset="-122"/>
                <a:ea typeface="黑体" panose="02010609060101010101" pitchFamily="49" charset="-122"/>
              </a:rPr>
              <a:t>三、折线等效</a:t>
            </a:r>
            <a:endParaRPr lang="zh-CN" altLang="en-US" sz="2800" b="1" dirty="0">
              <a:solidFill>
                <a:srgbClr val="FF0000"/>
              </a:solidFill>
            </a:endParaRPr>
          </a:p>
        </p:txBody>
      </p:sp>
      <p:sp>
        <p:nvSpPr>
          <p:cNvPr id="11272" name="Text Box 8"/>
          <p:cNvSpPr txBox="1">
            <a:spLocks noChangeArrowheads="1"/>
          </p:cNvSpPr>
          <p:nvPr/>
        </p:nvSpPr>
        <p:spPr bwMode="auto">
          <a:xfrm>
            <a:off x="1043940" y="3498692"/>
            <a:ext cx="2971800" cy="52324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smtClean="0">
                <a:solidFill>
                  <a:srgbClr val="000000"/>
                </a:solidFill>
              </a:rPr>
              <a:t>当</a:t>
            </a:r>
            <a:r>
              <a:rPr lang="en-US" altLang="zh-CN" sz="2800" smtClean="0">
                <a:solidFill>
                  <a:srgbClr val="000000"/>
                </a:solidFill>
              </a:rPr>
              <a:t> </a:t>
            </a:r>
            <a:r>
              <a:rPr lang="en-US" altLang="zh-CN" sz="2800" i="1" smtClean="0">
                <a:solidFill>
                  <a:srgbClr val="000000"/>
                </a:solidFill>
              </a:rPr>
              <a:t>V</a:t>
            </a:r>
            <a:r>
              <a:rPr lang="en-US" altLang="zh-CN" sz="2800" smtClean="0">
                <a:solidFill>
                  <a:srgbClr val="000000"/>
                </a:solidFill>
              </a:rPr>
              <a:t> &gt; </a:t>
            </a:r>
            <a:r>
              <a:rPr lang="en-US" altLang="zh-CN" sz="2800" i="1" smtClean="0">
                <a:solidFill>
                  <a:srgbClr val="000000"/>
                </a:solidFill>
              </a:rPr>
              <a:t>V</a:t>
            </a:r>
            <a:r>
              <a:rPr lang="en-US" altLang="zh-CN" sz="2800" baseline="-25000" smtClean="0">
                <a:solidFill>
                  <a:srgbClr val="000000"/>
                </a:solidFill>
              </a:rPr>
              <a:t>on </a:t>
            </a:r>
            <a:r>
              <a:rPr lang="zh-CN" altLang="en-US" sz="2800" smtClean="0">
                <a:solidFill>
                  <a:srgbClr val="000000"/>
                </a:solidFill>
                <a:sym typeface="+mn-ea"/>
              </a:rPr>
              <a:t>时，</a:t>
            </a:r>
            <a:endParaRPr lang="zh-CN" altLang="en-US" sz="2800" smtClean="0">
              <a:solidFill>
                <a:srgbClr val="000000"/>
              </a:solidFill>
              <a:sym typeface="+mn-ea"/>
            </a:endParaRPr>
          </a:p>
        </p:txBody>
      </p:sp>
      <p:graphicFrame>
        <p:nvGraphicFramePr>
          <p:cNvPr id="11274" name="Object 10"/>
          <p:cNvGraphicFramePr>
            <a:graphicFrameLocks noChangeAspect="1"/>
          </p:cNvGraphicFramePr>
          <p:nvPr/>
        </p:nvGraphicFramePr>
        <p:xfrm>
          <a:off x="1188085" y="4026218"/>
          <a:ext cx="2037715" cy="562610"/>
        </p:xfrm>
        <a:graphic>
          <a:graphicData uri="http://schemas.openxmlformats.org/presentationml/2006/ole">
            <mc:AlternateContent xmlns:mc="http://schemas.openxmlformats.org/markup-compatibility/2006">
              <mc:Choice xmlns:v="urn:schemas-microsoft-com:vml" Requires="v">
                <p:oleObj spid="_x0000_s29978" name="Equation" r:id="rId3" imgW="825500" imgH="228600" progId="Equation.DSMT4">
                  <p:embed/>
                </p:oleObj>
              </mc:Choice>
              <mc:Fallback>
                <p:oleObj name="Equation" r:id="rId3" imgW="825500" imgH="228600" progId="Equation.DSMT4">
                  <p:embed/>
                  <p:pic>
                    <p:nvPicPr>
                      <p:cNvPr id="0" name="图片 29977"/>
                      <p:cNvPicPr>
                        <a:picLocks noChangeAspect="1" noChangeArrowheads="1"/>
                      </p:cNvPicPr>
                      <p:nvPr/>
                    </p:nvPicPr>
                    <p:blipFill>
                      <a:blip r:embed="rId4"/>
                      <a:srcRect/>
                      <a:stretch>
                        <a:fillRect/>
                      </a:stretch>
                    </p:blipFill>
                    <p:spPr bwMode="auto">
                      <a:xfrm>
                        <a:off x="1188085" y="4026218"/>
                        <a:ext cx="2037715" cy="56261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3" name="Object 9"/>
          <p:cNvGraphicFramePr>
            <a:graphicFrameLocks noChangeAspect="1"/>
          </p:cNvGraphicFramePr>
          <p:nvPr/>
        </p:nvGraphicFramePr>
        <p:xfrm>
          <a:off x="5580063" y="3716338"/>
          <a:ext cx="2879725" cy="2457450"/>
        </p:xfrm>
        <a:graphic>
          <a:graphicData uri="http://schemas.openxmlformats.org/presentationml/2006/ole">
            <mc:AlternateContent xmlns:mc="http://schemas.openxmlformats.org/markup-compatibility/2006">
              <mc:Choice xmlns:v="urn:schemas-microsoft-com:vml" Requires="v">
                <p:oleObj spid="_x0000_s29979" name="Visio" r:id="rId5" imgW="2791460" imgH="2847340" progId="Visio.Drawing.11">
                  <p:embed/>
                </p:oleObj>
              </mc:Choice>
              <mc:Fallback>
                <p:oleObj name="Visio" r:id="rId5" imgW="2791460" imgH="2847340" progId="Visio.Drawing.11">
                  <p:embed/>
                  <p:pic>
                    <p:nvPicPr>
                      <p:cNvPr id="0" name="图片 2997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063" y="3716338"/>
                        <a:ext cx="2879725" cy="2457450"/>
                      </a:xfrm>
                      <a:prstGeom prst="rect">
                        <a:avLst/>
                      </a:prstGeom>
                      <a:solidFill>
                        <a:schemeClr val="bg2"/>
                      </a:solidFill>
                      <a:ln w="38100">
                        <a:pattFill prst="pct80">
                          <a:fgClr>
                            <a:schemeClr val="tx2"/>
                          </a:fgClr>
                          <a:bgClr>
                            <a:srgbClr val="FFFFFF"/>
                          </a:bgClr>
                        </a:pattFill>
                        <a:miter lim="800000"/>
                        <a:headEnd/>
                        <a:tailEnd/>
                      </a:ln>
                      <a:effectLst>
                        <a:outerShdw dist="206741" dir="2849373" algn="ctr" rotWithShape="0">
                          <a:srgbClr val="CCCCFF"/>
                        </a:outerShdw>
                      </a:effectLst>
                    </p:spPr>
                  </p:pic>
                </p:oleObj>
              </mc:Fallback>
            </mc:AlternateContent>
          </a:graphicData>
        </a:graphic>
      </p:graphicFrame>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grpSp>
        <p:nvGrpSpPr>
          <p:cNvPr id="7" name="组合 6"/>
          <p:cNvGrpSpPr/>
          <p:nvPr/>
        </p:nvGrpSpPr>
        <p:grpSpPr>
          <a:xfrm>
            <a:off x="7124065" y="5156835"/>
            <a:ext cx="398780" cy="496570"/>
            <a:chOff x="11219" y="8121"/>
            <a:chExt cx="628" cy="782"/>
          </a:xfrm>
        </p:grpSpPr>
        <p:sp>
          <p:nvSpPr>
            <p:cNvPr id="5" name="任意多边形 4"/>
            <p:cNvSpPr/>
            <p:nvPr/>
          </p:nvSpPr>
          <p:spPr>
            <a:xfrm>
              <a:off x="11219" y="8500"/>
              <a:ext cx="200" cy="330"/>
            </a:xfrm>
            <a:custGeom>
              <a:avLst/>
              <a:gdLst>
                <a:gd name="connisteX0" fmla="*/ 0 w 127000"/>
                <a:gd name="connsiteY0" fmla="*/ 0 h 209550"/>
                <a:gd name="connisteX1" fmla="*/ 101600 w 127000"/>
                <a:gd name="connsiteY1" fmla="*/ 76200 h 209550"/>
                <a:gd name="connisteX2" fmla="*/ 127000 w 127000"/>
                <a:gd name="connsiteY2" fmla="*/ 209550 h 209550"/>
                <a:gd name="connisteX3" fmla="*/ 177800 w 127000"/>
                <a:gd name="connsiteY3" fmla="*/ 279400 h 209550"/>
              </a:gdLst>
              <a:ahLst/>
              <a:cxnLst>
                <a:cxn ang="0">
                  <a:pos x="connisteX0" y="connsiteY0"/>
                </a:cxn>
                <a:cxn ang="0">
                  <a:pos x="connisteX1" y="connsiteY1"/>
                </a:cxn>
                <a:cxn ang="0">
                  <a:pos x="connisteX2" y="connsiteY2"/>
                </a:cxn>
                <a:cxn ang="0">
                  <a:pos x="connisteX3" y="connsiteY3"/>
                </a:cxn>
              </a:cxnLst>
              <a:rect l="l" t="t" r="r" b="b"/>
              <a:pathLst>
                <a:path w="127000" h="209550">
                  <a:moveTo>
                    <a:pt x="0" y="0"/>
                  </a:moveTo>
                  <a:cubicBezTo>
                    <a:pt x="19685" y="12700"/>
                    <a:pt x="76200" y="34290"/>
                    <a:pt x="101600" y="76200"/>
                  </a:cubicBezTo>
                  <a:cubicBezTo>
                    <a:pt x="127000" y="118110"/>
                    <a:pt x="111760" y="168910"/>
                    <a:pt x="127000" y="20955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1395" y="8121"/>
              <a:ext cx="452" cy="783"/>
            </a:xfrm>
            <a:prstGeom prst="rect">
              <a:avLst/>
            </a:prstGeom>
            <a:noFill/>
          </p:spPr>
          <p:txBody>
            <a:bodyPr wrap="square" rtlCol="0">
              <a:spAutoFit/>
            </a:bodyPr>
            <a:p>
              <a:pPr marL="0" indent="0">
                <a:lnSpc>
                  <a:spcPct val="110000"/>
                </a:lnSpc>
                <a:buNone/>
              </a:pPr>
              <a:r>
                <a:rPr lang="en-US" altLang="zh-CN" sz="2400" b="1" i="1" dirty="0" smtClean="0">
                  <a:solidFill>
                    <a:srgbClr val="FF0000"/>
                  </a:solidFill>
                  <a:latin typeface="Times New Roman" panose="02020603050405020304" pitchFamily="18" charset="0"/>
                  <a:cs typeface="Times New Roman" panose="02020603050405020304" pitchFamily="18" charset="0"/>
                </a:rPr>
                <a:t>α</a:t>
              </a:r>
              <a:endParaRPr lang="en-US" altLang="zh-CN" sz="2400" b="1" i="1" dirty="0" smtClean="0">
                <a:solidFill>
                  <a:srgbClr val="FF0000"/>
                </a:solidFill>
                <a:latin typeface="Times New Roman" panose="02020603050405020304" pitchFamily="18" charset="0"/>
                <a:cs typeface="Times New Roman" panose="02020603050405020304" pitchFamily="18" charset="0"/>
              </a:endParaRPr>
            </a:p>
          </p:txBody>
        </p:sp>
      </p:grpSp>
      <p:graphicFrame>
        <p:nvGraphicFramePr>
          <p:cNvPr id="8" name="Object 10"/>
          <p:cNvGraphicFramePr>
            <a:graphicFrameLocks noChangeAspect="1"/>
          </p:cNvGraphicFramePr>
          <p:nvPr/>
        </p:nvGraphicFramePr>
        <p:xfrm>
          <a:off x="1547178" y="4593273"/>
          <a:ext cx="2194560" cy="562610"/>
        </p:xfrm>
        <a:graphic>
          <a:graphicData uri="http://schemas.openxmlformats.org/presentationml/2006/ole">
            <mc:AlternateContent xmlns:mc="http://schemas.openxmlformats.org/markup-compatibility/2006">
              <mc:Choice xmlns:v="urn:schemas-microsoft-com:vml" Requires="v">
                <p:oleObj spid="_x0000_s9" name="Equation" r:id="rId7" imgW="889000" imgH="228600" progId="Equation.DSMT4">
                  <p:embed/>
                </p:oleObj>
              </mc:Choice>
              <mc:Fallback>
                <p:oleObj name="Equation" r:id="rId7" imgW="889000" imgH="228600" progId="Equation.DSMT4">
                  <p:embed/>
                  <p:pic>
                    <p:nvPicPr>
                      <p:cNvPr id="0" name="图片 29977"/>
                      <p:cNvPicPr>
                        <a:picLocks noChangeAspect="1" noChangeArrowheads="1"/>
                      </p:cNvPicPr>
                      <p:nvPr/>
                    </p:nvPicPr>
                    <p:blipFill>
                      <a:blip r:embed="rId8"/>
                      <a:srcRect/>
                      <a:stretch>
                        <a:fillRect/>
                      </a:stretch>
                    </p:blipFill>
                    <p:spPr bwMode="auto">
                      <a:xfrm>
                        <a:off x="1547178" y="4593273"/>
                        <a:ext cx="2194560" cy="56261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0"/>
          <p:cNvGraphicFramePr>
            <a:graphicFrameLocks noChangeAspect="1"/>
          </p:cNvGraphicFramePr>
          <p:nvPr/>
        </p:nvGraphicFramePr>
        <p:xfrm>
          <a:off x="1547178" y="5085716"/>
          <a:ext cx="2006600" cy="968375"/>
        </p:xfrm>
        <a:graphic>
          <a:graphicData uri="http://schemas.openxmlformats.org/presentationml/2006/ole">
            <mc:AlternateContent xmlns:mc="http://schemas.openxmlformats.org/markup-compatibility/2006">
              <mc:Choice xmlns:v="urn:schemas-microsoft-com:vml" Requires="v">
                <p:oleObj spid="_x0000_s11" name="Equation" r:id="rId9" imgW="812800" imgH="393700" progId="Equation.DSMT4">
                  <p:embed/>
                </p:oleObj>
              </mc:Choice>
              <mc:Fallback>
                <p:oleObj name="Equation" r:id="rId9" imgW="812800" imgH="393700" progId="Equation.DSMT4">
                  <p:embed/>
                  <p:pic>
                    <p:nvPicPr>
                      <p:cNvPr id="0" name="图片 29977"/>
                      <p:cNvPicPr>
                        <a:picLocks noChangeAspect="1" noChangeArrowheads="1"/>
                      </p:cNvPicPr>
                      <p:nvPr/>
                    </p:nvPicPr>
                    <p:blipFill>
                      <a:blip r:embed="rId10"/>
                      <a:srcRect/>
                      <a:stretch>
                        <a:fillRect/>
                      </a:stretch>
                    </p:blipFill>
                    <p:spPr bwMode="auto">
                      <a:xfrm>
                        <a:off x="1547178" y="5085716"/>
                        <a:ext cx="2006600" cy="968375"/>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0"/>
          <p:cNvGraphicFramePr>
            <a:graphicFrameLocks noChangeAspect="1"/>
          </p:cNvGraphicFramePr>
          <p:nvPr/>
        </p:nvGraphicFramePr>
        <p:xfrm>
          <a:off x="1562418" y="6040438"/>
          <a:ext cx="1630680" cy="562610"/>
        </p:xfrm>
        <a:graphic>
          <a:graphicData uri="http://schemas.openxmlformats.org/presentationml/2006/ole">
            <mc:AlternateContent xmlns:mc="http://schemas.openxmlformats.org/markup-compatibility/2006">
              <mc:Choice xmlns:v="urn:schemas-microsoft-com:vml" Requires="v">
                <p:oleObj spid="_x0000_s13" name="Equation" r:id="rId11" imgW="660400" imgH="228600" progId="Equation.DSMT4">
                  <p:embed/>
                </p:oleObj>
              </mc:Choice>
              <mc:Fallback>
                <p:oleObj name="Equation" r:id="rId11" imgW="660400" imgH="228600" progId="Equation.DSMT4">
                  <p:embed/>
                  <p:pic>
                    <p:nvPicPr>
                      <p:cNvPr id="0" name="图片 29977"/>
                      <p:cNvPicPr>
                        <a:picLocks noChangeAspect="1" noChangeArrowheads="1"/>
                      </p:cNvPicPr>
                      <p:nvPr/>
                    </p:nvPicPr>
                    <p:blipFill>
                      <a:blip r:embed="rId12"/>
                      <a:srcRect/>
                      <a:stretch>
                        <a:fillRect/>
                      </a:stretch>
                    </p:blipFill>
                    <p:spPr bwMode="auto">
                      <a:xfrm>
                        <a:off x="1562418" y="6040438"/>
                        <a:ext cx="1630680" cy="56261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文本框 13"/>
          <p:cNvSpPr txBox="1"/>
          <p:nvPr/>
        </p:nvSpPr>
        <p:spPr>
          <a:xfrm>
            <a:off x="3420110" y="6156325"/>
            <a:ext cx="2707640" cy="565150"/>
          </a:xfrm>
          <a:prstGeom prst="rect">
            <a:avLst/>
          </a:prstGeom>
          <a:noFill/>
        </p:spPr>
        <p:txBody>
          <a:bodyPr wrap="square" rtlCol="0" anchor="t">
            <a:spAutoFit/>
          </a:bodyPr>
          <a:p>
            <a:pPr marL="457200" indent="-457200">
              <a:lnSpc>
                <a:spcPct val="110000"/>
              </a:lnSpc>
              <a:buFont typeface="Wingdings" panose="05000000000000000000" charset="0"/>
              <a:buChar char="Ø"/>
            </a:pPr>
            <a:r>
              <a:rPr lang="en-US" altLang="zh-CN" sz="2800" b="1" i="1" smtClean="0">
                <a:solidFill>
                  <a:srgbClr val="0000FF"/>
                </a:solidFill>
                <a:sym typeface="+mn-ea"/>
              </a:rPr>
              <a:t>r</a:t>
            </a:r>
            <a:r>
              <a:rPr lang="en-US" altLang="zh-CN" sz="2800" b="1" baseline="-25000" smtClean="0">
                <a:solidFill>
                  <a:srgbClr val="0000FF"/>
                </a:solidFill>
                <a:sym typeface="+mn-ea"/>
              </a:rPr>
              <a:t>d</a:t>
            </a:r>
            <a:r>
              <a:rPr lang="zh-CN" altLang="en-US" sz="2800" b="1" dirty="0">
                <a:solidFill>
                  <a:srgbClr val="0000FF"/>
                </a:solidFill>
                <a:latin typeface="宋体" panose="02010600030101010101" pitchFamily="2" charset="-122"/>
                <a:cs typeface="宋体" panose="02010600030101010101" pitchFamily="2" charset="-122"/>
                <a:sym typeface="+mn-ea"/>
              </a:rPr>
              <a:t>是动态电阻</a:t>
            </a:r>
            <a:r>
              <a:rPr lang="en-US" altLang="zh-CN" sz="2800" b="1" smtClean="0">
                <a:solidFill>
                  <a:srgbClr val="0000FF"/>
                </a:solidFill>
                <a:sym typeface="+mn-ea"/>
              </a:rPr>
              <a:t> </a:t>
            </a:r>
            <a:endParaRPr lang="en-US" altLang="zh-CN" sz="2800" b="1" baseline="-25000" dirty="0" smtClean="0">
              <a:solidFill>
                <a:srgbClr val="0000FF"/>
              </a:solidFill>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animEffect transition="in" filter="blinds(horizontal)">
                                      <p:cBhvr>
                                        <p:cTn id="7" dur="500"/>
                                        <p:tgtEl>
                                          <p:spTgt spid="11270"/>
                                        </p:tgtEl>
                                      </p:cBhvr>
                                    </p:animEffect>
                                  </p:childTnLst>
                                </p:cTn>
                              </p:par>
                              <p:par>
                                <p:cTn id="8" presetID="3" presetClass="entr" presetSubtype="10" fill="hold" nodeType="withEffect">
                                  <p:stCondLst>
                                    <p:cond delay="0"/>
                                  </p:stCondLst>
                                  <p:childTnLst>
                                    <p:set>
                                      <p:cBhvr>
                                        <p:cTn id="9" dur="1" fill="hold">
                                          <p:stCondLst>
                                            <p:cond delay="0"/>
                                          </p:stCondLst>
                                        </p:cTn>
                                        <p:tgtEl>
                                          <p:spTgt spid="11273"/>
                                        </p:tgtEl>
                                        <p:attrNameLst>
                                          <p:attrName>style.visibility</p:attrName>
                                        </p:attrNameLst>
                                      </p:cBhvr>
                                      <p:to>
                                        <p:strVal val="visible"/>
                                      </p:to>
                                    </p:set>
                                    <p:animEffect transition="in" filter="blinds(horizontal)">
                                      <p:cBhvr>
                                        <p:cTn id="10" dur="500"/>
                                        <p:tgtEl>
                                          <p:spTgt spid="11273"/>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5" fill="hold" grpId="0" nodeType="clickEffect">
                                  <p:stCondLst>
                                    <p:cond delay="0"/>
                                  </p:stCondLst>
                                  <p:childTnLst>
                                    <p:set>
                                      <p:cBhvr>
                                        <p:cTn id="17" dur="1" fill="hold">
                                          <p:stCondLst>
                                            <p:cond delay="0"/>
                                          </p:stCondLst>
                                        </p:cTn>
                                        <p:tgtEl>
                                          <p:spTgt spid="11272"/>
                                        </p:tgtEl>
                                        <p:attrNameLst>
                                          <p:attrName>style.visibility</p:attrName>
                                        </p:attrNameLst>
                                      </p:cBhvr>
                                      <p:to>
                                        <p:strVal val="visible"/>
                                      </p:to>
                                    </p:set>
                                    <p:animEffect transition="in" filter="blinds(vertical)">
                                      <p:cBhvr>
                                        <p:cTn id="18" dur="500"/>
                                        <p:tgtEl>
                                          <p:spTgt spid="1127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1274"/>
                                        </p:tgtEl>
                                        <p:attrNameLst>
                                          <p:attrName>style.visibility</p:attrName>
                                        </p:attrNameLst>
                                      </p:cBhvr>
                                      <p:to>
                                        <p:strVal val="visible"/>
                                      </p:to>
                                    </p:set>
                                    <p:animEffect transition="in" filter="blinds(horizontal)">
                                      <p:cBhvr>
                                        <p:cTn id="23" dur="500"/>
                                        <p:tgtEl>
                                          <p:spTgt spid="1127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linds(horizontal)">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blinds(horizontal)">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blinds(horizontal)">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bldLvl="0" animBg="1" autoUpdateAnimBg="0"/>
      <p:bldP spid="11272" grpId="0" bldLvl="0" animBg="1" autoUpdateAnimBg="0"/>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pic>
        <p:nvPicPr>
          <p:cNvPr id="24579" name="图片 24578" descr="Dz010204"/>
          <p:cNvPicPr>
            <a:picLocks noChangeAspect="1"/>
          </p:cNvPicPr>
          <p:nvPr/>
        </p:nvPicPr>
        <p:blipFill>
          <a:blip r:embed="rId1"/>
          <a:srcRect b="34428"/>
          <a:stretch>
            <a:fillRect/>
          </a:stretch>
        </p:blipFill>
        <p:spPr>
          <a:xfrm>
            <a:off x="1476375" y="1989455"/>
            <a:ext cx="6858000" cy="1710372"/>
          </a:xfrm>
          <a:prstGeom prst="rect">
            <a:avLst/>
          </a:prstGeom>
          <a:noFill/>
          <a:ln w="9525">
            <a:noFill/>
          </a:ln>
        </p:spPr>
      </p:pic>
      <p:sp>
        <p:nvSpPr>
          <p:cNvPr id="24580" name="线形标注 2 24579"/>
          <p:cNvSpPr/>
          <p:nvPr/>
        </p:nvSpPr>
        <p:spPr>
          <a:xfrm>
            <a:off x="685800" y="2133600"/>
            <a:ext cx="1143000" cy="671513"/>
          </a:xfrm>
          <a:prstGeom prst="borderCallout2">
            <a:avLst>
              <a:gd name="adj1" fmla="val 17023"/>
              <a:gd name="adj2" fmla="val 106667"/>
              <a:gd name="adj3" fmla="val 17023"/>
              <a:gd name="adj4" fmla="val 127778"/>
              <a:gd name="adj5" fmla="val 78722"/>
              <a:gd name="adj6" fmla="val 149444"/>
            </a:avLst>
          </a:prstGeom>
          <a:solidFill>
            <a:srgbClr val="00FFFF"/>
          </a:solidFill>
          <a:ln w="19050" cap="flat" cmpd="sng">
            <a:solidFill>
              <a:srgbClr val="FF3300"/>
            </a:solidFill>
            <a:prstDash val="solid"/>
            <a:miter/>
            <a:headEnd type="none" w="med" len="med"/>
            <a:tailEnd type="none" w="med" len="med"/>
          </a:ln>
        </p:spPr>
        <p:txBody>
          <a:bodyPr anchor="t" anchorCtr="0"/>
          <a:p>
            <a:pPr algn="ctr"/>
            <a:r>
              <a:rPr lang="zh-CN" altLang="en-US" sz="2000" b="1" dirty="0">
                <a:latin typeface="Times New Roman" panose="02020603050405020304" pitchFamily="18" charset="0"/>
                <a:ea typeface="宋体" panose="02010600030101010101" pitchFamily="2" charset="-122"/>
              </a:rPr>
              <a:t>理想</a:t>
            </a:r>
            <a:endParaRPr lang="zh-CN" altLang="en-US" sz="2000" b="1" dirty="0">
              <a:latin typeface="Times New Roman" panose="02020603050405020304" pitchFamily="18" charset="0"/>
              <a:ea typeface="宋体" panose="02010600030101010101" pitchFamily="2" charset="-122"/>
            </a:endParaRPr>
          </a:p>
          <a:p>
            <a:pPr algn="ctr"/>
            <a:r>
              <a:rPr lang="zh-CN" altLang="en-US" sz="2000" b="1" dirty="0">
                <a:latin typeface="Times New Roman" panose="02020603050405020304" pitchFamily="18" charset="0"/>
                <a:ea typeface="宋体" panose="02010600030101010101" pitchFamily="2" charset="-122"/>
              </a:rPr>
              <a:t>二极管</a:t>
            </a:r>
            <a:endParaRPr lang="zh-CN" altLang="en-US" sz="2000" b="1">
              <a:latin typeface="Times New Roman" panose="02020603050405020304" pitchFamily="18" charset="0"/>
              <a:ea typeface="宋体" panose="02010600030101010101" pitchFamily="2" charset="-122"/>
            </a:endParaRPr>
          </a:p>
        </p:txBody>
      </p:sp>
      <p:sp>
        <p:nvSpPr>
          <p:cNvPr id="24581" name="线形标注 2 24580"/>
          <p:cNvSpPr/>
          <p:nvPr/>
        </p:nvSpPr>
        <p:spPr>
          <a:xfrm>
            <a:off x="2514600" y="4419600"/>
            <a:ext cx="1304925" cy="700088"/>
          </a:xfrm>
          <a:prstGeom prst="borderCallout2">
            <a:avLst>
              <a:gd name="adj1" fmla="val 16329"/>
              <a:gd name="adj2" fmla="val 105838"/>
              <a:gd name="adj3" fmla="val 16329"/>
              <a:gd name="adj4" fmla="val 161194"/>
              <a:gd name="adj5" fmla="val -199773"/>
              <a:gd name="adj6" fmla="val 218736"/>
            </a:avLst>
          </a:prstGeom>
          <a:solidFill>
            <a:srgbClr val="00FFFF"/>
          </a:solidFill>
          <a:ln w="19050" cap="flat" cmpd="sng">
            <a:solidFill>
              <a:srgbClr val="FF3300"/>
            </a:solidFill>
            <a:prstDash val="solid"/>
            <a:miter/>
            <a:headEnd type="none" w="med" len="med"/>
            <a:tailEnd type="none" w="med" len="med"/>
          </a:ln>
        </p:spPr>
        <p:txBody>
          <a:bodyPr anchor="t" anchorCtr="0"/>
          <a:p>
            <a:pPr algn="ctr"/>
            <a:r>
              <a:rPr lang="zh-CN" altLang="en-US" sz="2000" b="1" dirty="0">
                <a:latin typeface="Times New Roman" panose="02020603050405020304" pitchFamily="18" charset="0"/>
                <a:ea typeface="宋体" panose="02010600030101010101" pitchFamily="2" charset="-122"/>
              </a:rPr>
              <a:t>近似分析中最常用</a:t>
            </a:r>
            <a:endParaRPr lang="zh-CN" altLang="en-US" sz="2000" b="1">
              <a:latin typeface="Times New Roman" panose="02020603050405020304" pitchFamily="18" charset="0"/>
              <a:ea typeface="宋体" panose="02010600030101010101" pitchFamily="2" charset="-122"/>
            </a:endParaRPr>
          </a:p>
        </p:txBody>
      </p:sp>
      <p:grpSp>
        <p:nvGrpSpPr>
          <p:cNvPr id="24582" name="组合 24581"/>
          <p:cNvGrpSpPr/>
          <p:nvPr/>
        </p:nvGrpSpPr>
        <p:grpSpPr>
          <a:xfrm>
            <a:off x="468313" y="2924175"/>
            <a:ext cx="1752600" cy="2374900"/>
            <a:chOff x="295" y="1842"/>
            <a:chExt cx="1104" cy="1496"/>
          </a:xfrm>
        </p:grpSpPr>
        <p:sp>
          <p:nvSpPr>
            <p:cNvPr id="35846" name="下箭头 24582"/>
            <p:cNvSpPr/>
            <p:nvPr/>
          </p:nvSpPr>
          <p:spPr>
            <a:xfrm>
              <a:off x="748" y="1842"/>
              <a:ext cx="73" cy="838"/>
            </a:xfrm>
            <a:prstGeom prst="downArrow">
              <a:avLst>
                <a:gd name="adj1" fmla="val 50000"/>
                <a:gd name="adj2" fmla="val 286880"/>
              </a:avLst>
            </a:prstGeom>
            <a:noFill/>
            <a:ln w="28575" cap="flat" cmpd="sng">
              <a:solidFill>
                <a:srgbClr val="FF33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35847" name="文本框 24583"/>
            <p:cNvSpPr txBox="1"/>
            <p:nvPr/>
          </p:nvSpPr>
          <p:spPr>
            <a:xfrm>
              <a:off x="295" y="2704"/>
              <a:ext cx="1104" cy="634"/>
            </a:xfrm>
            <a:prstGeom prst="rect">
              <a:avLst/>
            </a:prstGeom>
            <a:noFill/>
            <a:ln w="9525">
              <a:noFill/>
            </a:ln>
          </p:spPr>
          <p:txBody>
            <a:bodyPr anchor="t" anchorCtr="0">
              <a:spAutoFit/>
            </a:bodyPr>
            <a:p>
              <a:r>
                <a:rPr lang="zh-CN" altLang="en-US" sz="2000" b="1" dirty="0">
                  <a:latin typeface="Times New Roman" panose="02020603050405020304" pitchFamily="18" charset="0"/>
                  <a:ea typeface="宋体" panose="02010600030101010101" pitchFamily="2" charset="-122"/>
                </a:rPr>
                <a:t>理想开关</a:t>
              </a:r>
              <a:endParaRPr lang="zh-CN" altLang="en-US" sz="2000" b="1" dirty="0">
                <a:latin typeface="Times New Roman" panose="02020603050405020304" pitchFamily="18" charset="0"/>
                <a:ea typeface="宋体" panose="02010600030101010101" pitchFamily="2" charset="-122"/>
              </a:endParaRPr>
            </a:p>
            <a:p>
              <a:r>
                <a:rPr lang="zh-CN" altLang="en-US" sz="2000" b="1" dirty="0">
                  <a:latin typeface="Times New Roman" panose="02020603050405020304" pitchFamily="18" charset="0"/>
                  <a:ea typeface="宋体" panose="02010600030101010101" pitchFamily="2" charset="-122"/>
                </a:rPr>
                <a:t>导通时 </a:t>
              </a:r>
              <a:r>
                <a:rPr lang="en-US" altLang="zh-CN" sz="2000" b="1" i="1">
                  <a:latin typeface="Times New Roman" panose="02020603050405020304" pitchFamily="18" charset="0"/>
                  <a:ea typeface="宋体" panose="02010600030101010101" pitchFamily="2" charset="-122"/>
                </a:rPr>
                <a:t>U</a:t>
              </a:r>
              <a:r>
                <a:rPr lang="en-US" altLang="zh-CN" sz="2000" b="1" baseline="-25000">
                  <a:latin typeface="Times New Roman" panose="02020603050405020304" pitchFamily="18" charset="0"/>
                  <a:ea typeface="宋体" panose="02010600030101010101" pitchFamily="2" charset="-122"/>
                </a:rPr>
                <a:t>D</a:t>
              </a:r>
              <a:r>
                <a:rPr lang="zh-CN" altLang="en-US" sz="2000" b="1">
                  <a:latin typeface="Times New Roman" panose="02020603050405020304" pitchFamily="18" charset="0"/>
                  <a:ea typeface="宋体" panose="02010600030101010101" pitchFamily="2" charset="-122"/>
                </a:rPr>
                <a:t>＝</a:t>
              </a:r>
              <a:r>
                <a:rPr lang="en-US" altLang="zh-CN" sz="2000" b="1">
                  <a:latin typeface="Times New Roman" panose="02020603050405020304" pitchFamily="18" charset="0"/>
                  <a:ea typeface="宋体" panose="02010600030101010101" pitchFamily="2" charset="-122"/>
                </a:rPr>
                <a:t>0</a:t>
              </a:r>
              <a:r>
                <a:rPr lang="zh-CN" altLang="en-US" sz="2000" b="1" dirty="0">
                  <a:latin typeface="Times New Roman" panose="02020603050405020304" pitchFamily="18" charset="0"/>
                  <a:ea typeface="宋体" panose="02010600030101010101" pitchFamily="2" charset="-122"/>
                </a:rPr>
                <a:t>截止时</a:t>
              </a:r>
              <a:r>
                <a:rPr lang="en-US" altLang="zh-CN" sz="2000" b="1" i="1">
                  <a:latin typeface="Times New Roman" panose="02020603050405020304" pitchFamily="18" charset="0"/>
                  <a:ea typeface="宋体" panose="02010600030101010101" pitchFamily="2" charset="-122"/>
                </a:rPr>
                <a:t>I</a:t>
              </a:r>
              <a:r>
                <a:rPr lang="en-US" altLang="zh-CN" sz="2000" b="1" baseline="-25000">
                  <a:latin typeface="Times New Roman" panose="02020603050405020304" pitchFamily="18" charset="0"/>
                  <a:ea typeface="宋体" panose="02010600030101010101" pitchFamily="2" charset="-122"/>
                </a:rPr>
                <a:t>S</a:t>
              </a:r>
              <a:r>
                <a:rPr lang="zh-CN" altLang="en-US" sz="2000" b="1">
                  <a:latin typeface="Times New Roman" panose="02020603050405020304" pitchFamily="18" charset="0"/>
                  <a:ea typeface="宋体" panose="02010600030101010101" pitchFamily="2" charset="-122"/>
                </a:rPr>
                <a:t>＝</a:t>
              </a:r>
              <a:r>
                <a:rPr lang="en-US" altLang="zh-CN" sz="2000" b="1">
                  <a:latin typeface="Times New Roman" panose="02020603050405020304" pitchFamily="18" charset="0"/>
                  <a:ea typeface="宋体" panose="02010600030101010101" pitchFamily="2" charset="-122"/>
                </a:rPr>
                <a:t>0</a:t>
              </a:r>
              <a:endParaRPr lang="en-US" altLang="zh-CN" sz="2000" b="1">
                <a:latin typeface="Times New Roman" panose="02020603050405020304" pitchFamily="18" charset="0"/>
                <a:ea typeface="宋体" panose="02010600030101010101" pitchFamily="2" charset="-122"/>
              </a:endParaRPr>
            </a:p>
          </p:txBody>
        </p:sp>
      </p:grpSp>
      <p:grpSp>
        <p:nvGrpSpPr>
          <p:cNvPr id="24585" name="组合 24584"/>
          <p:cNvGrpSpPr/>
          <p:nvPr/>
        </p:nvGrpSpPr>
        <p:grpSpPr>
          <a:xfrm>
            <a:off x="3851275" y="4419600"/>
            <a:ext cx="3235325" cy="701675"/>
            <a:chOff x="2426" y="2784"/>
            <a:chExt cx="2038" cy="442"/>
          </a:xfrm>
        </p:grpSpPr>
        <p:sp>
          <p:nvSpPr>
            <p:cNvPr id="35849" name="右箭头 24585"/>
            <p:cNvSpPr/>
            <p:nvPr/>
          </p:nvSpPr>
          <p:spPr>
            <a:xfrm>
              <a:off x="2426" y="2976"/>
              <a:ext cx="624" cy="91"/>
            </a:xfrm>
            <a:prstGeom prst="rightArrow">
              <a:avLst>
                <a:gd name="adj1" fmla="val 50000"/>
                <a:gd name="adj2" fmla="val 171365"/>
              </a:avLst>
            </a:prstGeom>
            <a:noFill/>
            <a:ln w="28575" cap="flat" cmpd="sng">
              <a:solidFill>
                <a:srgbClr val="FF330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35850" name="文本框 24586"/>
            <p:cNvSpPr txBox="1"/>
            <p:nvPr/>
          </p:nvSpPr>
          <p:spPr>
            <a:xfrm>
              <a:off x="3024" y="2784"/>
              <a:ext cx="1440" cy="442"/>
            </a:xfrm>
            <a:prstGeom prst="rect">
              <a:avLst/>
            </a:prstGeom>
            <a:noFill/>
            <a:ln w="9525">
              <a:noFill/>
            </a:ln>
          </p:spPr>
          <p:txBody>
            <a:bodyPr anchor="t" anchorCtr="0">
              <a:spAutoFit/>
            </a:bodyPr>
            <a:p>
              <a:r>
                <a:rPr lang="zh-CN" altLang="en-US" sz="2000" b="1" dirty="0">
                  <a:latin typeface="Times New Roman" panose="02020603050405020304" pitchFamily="18" charset="0"/>
                  <a:ea typeface="宋体" panose="02010600030101010101" pitchFamily="2" charset="-122"/>
                </a:rPr>
                <a:t>导通时</a:t>
              </a:r>
              <a:r>
                <a:rPr lang="en-US" altLang="zh-CN" sz="2000" b="1" i="1">
                  <a:latin typeface="Times New Roman" panose="02020603050405020304" pitchFamily="18" charset="0"/>
                  <a:ea typeface="宋体" panose="02010600030101010101" pitchFamily="2" charset="-122"/>
                </a:rPr>
                <a:t>U</a:t>
              </a:r>
              <a:r>
                <a:rPr lang="en-US" altLang="zh-CN" sz="2000" b="1" baseline="-25000">
                  <a:latin typeface="Times New Roman" panose="02020603050405020304" pitchFamily="18" charset="0"/>
                  <a:ea typeface="宋体" panose="02010600030101010101" pitchFamily="2" charset="-122"/>
                </a:rPr>
                <a:t>D</a:t>
              </a:r>
              <a:r>
                <a:rPr lang="zh-CN" altLang="en-US" sz="2000" b="1">
                  <a:latin typeface="Times New Roman" panose="02020603050405020304" pitchFamily="18" charset="0"/>
                  <a:ea typeface="宋体" panose="02010600030101010101" pitchFamily="2" charset="-122"/>
                </a:rPr>
                <a:t>＝</a:t>
              </a:r>
              <a:r>
                <a:rPr lang="en-US" altLang="zh-CN" sz="2000" b="1" i="1" err="1">
                  <a:latin typeface="Times New Roman" panose="02020603050405020304" pitchFamily="18" charset="0"/>
                  <a:ea typeface="宋体" panose="02010600030101010101" pitchFamily="2" charset="-122"/>
                </a:rPr>
                <a:t>U</a:t>
              </a:r>
              <a:r>
                <a:rPr lang="en-US" altLang="zh-CN" sz="2000" b="1" baseline="-25000" err="1">
                  <a:latin typeface="Times New Roman" panose="02020603050405020304" pitchFamily="18" charset="0"/>
                  <a:ea typeface="宋体" panose="02010600030101010101" pitchFamily="2" charset="-122"/>
                </a:rPr>
                <a:t>on</a:t>
              </a:r>
              <a:endParaRPr lang="en-US" altLang="zh-CN" sz="2000" b="1" baseline="-25000">
                <a:latin typeface="Times New Roman" panose="02020603050405020304" pitchFamily="18" charset="0"/>
                <a:ea typeface="宋体" panose="02010600030101010101" pitchFamily="2" charset="-122"/>
              </a:endParaRPr>
            </a:p>
            <a:p>
              <a:r>
                <a:rPr lang="zh-CN" altLang="en-US" sz="2000" b="1" dirty="0">
                  <a:latin typeface="Times New Roman" panose="02020603050405020304" pitchFamily="18" charset="0"/>
                  <a:ea typeface="宋体" panose="02010600030101010101" pitchFamily="2" charset="-122"/>
                </a:rPr>
                <a:t>截止</a:t>
              </a:r>
              <a:r>
                <a:rPr lang="zh-CN" altLang="en-US" sz="2000" b="1">
                  <a:latin typeface="Times New Roman" panose="02020603050405020304" pitchFamily="18" charset="0"/>
                  <a:ea typeface="宋体" panose="02010600030101010101" pitchFamily="2" charset="-122"/>
                </a:rPr>
                <a:t>时</a:t>
              </a:r>
              <a:r>
                <a:rPr lang="en-US" altLang="zh-CN" sz="2000" b="1" i="1">
                  <a:latin typeface="Times New Roman" panose="02020603050405020304" pitchFamily="18" charset="0"/>
                  <a:ea typeface="宋体" panose="02010600030101010101" pitchFamily="2" charset="-122"/>
                </a:rPr>
                <a:t>I</a:t>
              </a:r>
              <a:r>
                <a:rPr lang="en-US" altLang="zh-CN" sz="2000" b="1" baseline="-25000">
                  <a:latin typeface="Times New Roman" panose="02020603050405020304" pitchFamily="18" charset="0"/>
                  <a:ea typeface="宋体" panose="02010600030101010101" pitchFamily="2" charset="-122"/>
                </a:rPr>
                <a:t>S</a:t>
              </a:r>
              <a:r>
                <a:rPr lang="zh-CN" altLang="en-US" sz="2000" b="1">
                  <a:latin typeface="Times New Roman" panose="02020603050405020304" pitchFamily="18" charset="0"/>
                  <a:ea typeface="宋体" panose="02010600030101010101" pitchFamily="2" charset="-122"/>
                </a:rPr>
                <a:t>＝</a:t>
              </a:r>
              <a:r>
                <a:rPr lang="en-US" altLang="zh-CN" sz="2000" b="1">
                  <a:latin typeface="Times New Roman" panose="02020603050405020304" pitchFamily="18" charset="0"/>
                  <a:ea typeface="宋体" panose="02010600030101010101" pitchFamily="2" charset="-122"/>
                </a:rPr>
                <a:t>0</a:t>
              </a:r>
              <a:endParaRPr lang="en-US" altLang="zh-CN" sz="2000" b="1">
                <a:latin typeface="Times New Roman" panose="02020603050405020304" pitchFamily="18" charset="0"/>
                <a:ea typeface="宋体" panose="02010600030101010101" pitchFamily="2" charset="-122"/>
              </a:endParaRPr>
            </a:p>
          </p:txBody>
        </p:sp>
      </p:grpSp>
      <p:sp>
        <p:nvSpPr>
          <p:cNvPr id="24588" name="线形标注 1 24587"/>
          <p:cNvSpPr/>
          <p:nvPr/>
        </p:nvSpPr>
        <p:spPr>
          <a:xfrm>
            <a:off x="4787900" y="1268413"/>
            <a:ext cx="2085975" cy="765175"/>
          </a:xfrm>
          <a:prstGeom prst="borderCallout1">
            <a:avLst>
              <a:gd name="adj1" fmla="val 14940"/>
              <a:gd name="adj2" fmla="val 103653"/>
              <a:gd name="adj3" fmla="val 156431"/>
              <a:gd name="adj4" fmla="val 146574"/>
            </a:avLst>
          </a:prstGeom>
          <a:solidFill>
            <a:srgbClr val="66FFFF"/>
          </a:solidFill>
          <a:ln w="19050" cap="flat" cmpd="sng">
            <a:solidFill>
              <a:srgbClr val="FF3300"/>
            </a:solidFill>
            <a:prstDash val="solid"/>
            <a:miter/>
            <a:headEnd type="none" w="med" len="med"/>
            <a:tailEnd type="none" w="med" len="med"/>
          </a:ln>
        </p:spPr>
        <p:txBody>
          <a:bodyPr anchor="t" anchorCtr="0"/>
          <a:p>
            <a:pPr algn="ctr"/>
            <a:r>
              <a:rPr lang="zh-CN" altLang="en-US" sz="2000" b="1" dirty="0">
                <a:latin typeface="Times New Roman" panose="02020603050405020304" pitchFamily="18" charset="0"/>
                <a:ea typeface="宋体" panose="02010600030101010101" pitchFamily="2" charset="-122"/>
              </a:rPr>
              <a:t>导通时</a:t>
            </a:r>
            <a:r>
              <a:rPr lang="en-US" altLang="zh-CN" sz="2000" b="1">
                <a:latin typeface="Times New Roman" panose="02020603050405020304" pitchFamily="18" charset="0"/>
                <a:ea typeface="宋体" panose="02010600030101010101" pitchFamily="2" charset="-122"/>
              </a:rPr>
              <a:t>△</a:t>
            </a:r>
            <a:r>
              <a:rPr lang="en-US" altLang="zh-CN" sz="2000" b="1" i="1">
                <a:latin typeface="Times New Roman" panose="02020603050405020304" pitchFamily="18" charset="0"/>
                <a:ea typeface="宋体" panose="02010600030101010101" pitchFamily="2" charset="-122"/>
              </a:rPr>
              <a:t>i</a:t>
            </a:r>
            <a:r>
              <a:rPr lang="zh-CN" altLang="en-US" sz="2000" b="1" dirty="0">
                <a:latin typeface="Times New Roman" panose="02020603050405020304" pitchFamily="18" charset="0"/>
                <a:ea typeface="宋体" panose="02010600030101010101" pitchFamily="2" charset="-122"/>
              </a:rPr>
              <a:t>与</a:t>
            </a:r>
            <a:r>
              <a:rPr lang="en-US" altLang="zh-CN" sz="2000" b="1">
                <a:latin typeface="Times New Roman" panose="02020603050405020304" pitchFamily="18" charset="0"/>
                <a:ea typeface="宋体" panose="02010600030101010101" pitchFamily="2" charset="-122"/>
              </a:rPr>
              <a:t>△</a:t>
            </a:r>
            <a:r>
              <a:rPr lang="en-US" altLang="zh-CN" sz="2000" b="1" i="1">
                <a:latin typeface="Times New Roman" panose="02020603050405020304" pitchFamily="18" charset="0"/>
                <a:ea typeface="宋体" panose="02010600030101010101" pitchFamily="2" charset="-122"/>
              </a:rPr>
              <a:t>u</a:t>
            </a:r>
            <a:r>
              <a:rPr lang="zh-CN" altLang="en-US" sz="2000" b="1" dirty="0">
                <a:latin typeface="Times New Roman" panose="02020603050405020304" pitchFamily="18" charset="0"/>
                <a:ea typeface="宋体" panose="02010600030101010101" pitchFamily="2" charset="-122"/>
              </a:rPr>
              <a:t>成线性关系</a:t>
            </a:r>
            <a:endParaRPr lang="zh-CN" altLang="en-US" sz="2000" b="1" dirty="0">
              <a:latin typeface="Times New Roman" panose="02020603050405020304" pitchFamily="18" charset="0"/>
              <a:ea typeface="宋体" panose="02010600030101010101" pitchFamily="2" charset="-122"/>
            </a:endParaRPr>
          </a:p>
        </p:txBody>
      </p:sp>
      <p:sp>
        <p:nvSpPr>
          <p:cNvPr id="24589" name="文本框 24588"/>
          <p:cNvSpPr txBox="1"/>
          <p:nvPr/>
        </p:nvSpPr>
        <p:spPr>
          <a:xfrm>
            <a:off x="611188" y="5373688"/>
            <a:ext cx="7086600" cy="457200"/>
          </a:xfrm>
          <a:prstGeom prst="rect">
            <a:avLst/>
          </a:prstGeom>
          <a:noFill/>
          <a:ln w="9525">
            <a:noFill/>
          </a:ln>
        </p:spPr>
        <p:txBody>
          <a:bodyPr anchor="t" anchorCtr="0">
            <a:spAutoFit/>
          </a:bodyPr>
          <a:p>
            <a:pPr>
              <a:spcBef>
                <a:spcPct val="50000"/>
              </a:spcBef>
            </a:pPr>
            <a:r>
              <a:rPr lang="zh-CN" altLang="en-US" sz="2400" b="1">
                <a:latin typeface="Times New Roman" panose="02020603050405020304" pitchFamily="18" charset="0"/>
                <a:ea typeface="宋体" panose="02010600030101010101" pitchFamily="2" charset="-122"/>
              </a:rPr>
              <a:t>应</a:t>
            </a:r>
            <a:r>
              <a:rPr lang="zh-CN" altLang="en-US" sz="2400" b="1" dirty="0">
                <a:latin typeface="Times New Roman" panose="02020603050405020304" pitchFamily="18" charset="0"/>
                <a:ea typeface="宋体" panose="02010600030101010101" pitchFamily="2" charset="-122"/>
              </a:rPr>
              <a:t>根据不同情况选择不同的等效电路！</a:t>
            </a:r>
            <a:endParaRPr lang="zh-CN" altLang="en-US" sz="2400" b="1">
              <a:latin typeface="Times New Roman" panose="02020603050405020304" pitchFamily="18" charset="0"/>
              <a:ea typeface="宋体" panose="02010600030101010101" pitchFamily="2" charset="-122"/>
            </a:endParaRPr>
          </a:p>
        </p:txBody>
      </p:sp>
      <p:sp>
        <p:nvSpPr>
          <p:cNvPr id="24595" name="文本框 24594"/>
          <p:cNvSpPr txBox="1"/>
          <p:nvPr/>
        </p:nvSpPr>
        <p:spPr>
          <a:xfrm>
            <a:off x="611505" y="767715"/>
            <a:ext cx="4919980" cy="521970"/>
          </a:xfrm>
          <a:prstGeom prst="rect">
            <a:avLst/>
          </a:prstGeom>
          <a:noFill/>
          <a:ln w="9525">
            <a:noFill/>
          </a:ln>
        </p:spPr>
        <p:txBody>
          <a:bodyPr wrap="square" anchor="t" anchorCtr="0">
            <a:spAutoFit/>
          </a:bodyPr>
          <a:p>
            <a:pPr algn="l">
              <a:spcBef>
                <a:spcPct val="50000"/>
              </a:spcBef>
              <a:buClrTx/>
              <a:buSzTx/>
              <a:buFontTx/>
            </a:pPr>
            <a:r>
              <a:rPr lang="zh-CN" altLang="en-US" sz="2800" dirty="0">
                <a:solidFill>
                  <a:srgbClr val="0000FF"/>
                </a:solidFill>
                <a:latin typeface="黑体" panose="02010609060101010101" pitchFamily="49" charset="-122"/>
                <a:ea typeface="黑体" panose="02010609060101010101" pitchFamily="49" charset="-122"/>
              </a:rPr>
              <a:t>总结： 将伏安特性折线化</a:t>
            </a:r>
            <a:endParaRPr lang="zh-CN" altLang="en-US" sz="2800" dirty="0">
              <a:solidFill>
                <a:srgbClr val="0000FF"/>
              </a:solidFill>
              <a:latin typeface="黑体" panose="02010609060101010101" pitchFamily="49" charset="-122"/>
              <a:ea typeface="黑体" panose="02010609060101010101" pitchFamily="49" charset="-122"/>
            </a:endParaRPr>
          </a:p>
        </p:txBody>
      </p:sp>
      <p:grpSp>
        <p:nvGrpSpPr>
          <p:cNvPr id="24596" name="组合 24595"/>
          <p:cNvGrpSpPr/>
          <p:nvPr/>
        </p:nvGrpSpPr>
        <p:grpSpPr>
          <a:xfrm>
            <a:off x="6084888" y="4868863"/>
            <a:ext cx="2822575" cy="1625600"/>
            <a:chOff x="3878" y="3158"/>
            <a:chExt cx="1778" cy="1024"/>
          </a:xfrm>
        </p:grpSpPr>
        <p:graphicFrame>
          <p:nvGraphicFramePr>
            <p:cNvPr id="35855" name="内容占位符 24596"/>
            <p:cNvGraphicFramePr>
              <a:graphicFrameLocks noGrp="1"/>
            </p:cNvGraphicFramePr>
            <p:nvPr>
              <p:ph idx="4294967295"/>
            </p:nvPr>
          </p:nvGraphicFramePr>
          <p:xfrm>
            <a:off x="4105" y="3158"/>
            <a:ext cx="1551" cy="1024"/>
          </p:xfrm>
          <a:graphic>
            <a:graphicData uri="http://schemas.openxmlformats.org/presentationml/2006/ole">
              <mc:AlternateContent xmlns:mc="http://schemas.openxmlformats.org/markup-compatibility/2006">
                <mc:Choice xmlns:v="urn:schemas-microsoft-com:vml" Requires="v">
                  <p:oleObj spid="_x0000_s3078" name="" r:id="rId2" imgW="9420225" imgH="6219825" progId="MSPhotoEd.3">
                    <p:embed/>
                  </p:oleObj>
                </mc:Choice>
                <mc:Fallback>
                  <p:oleObj name="" r:id="rId2" imgW="9420225" imgH="6219825" progId="MSPhotoEd.3">
                    <p:embed/>
                    <p:pic>
                      <p:nvPicPr>
                        <p:cNvPr id="0" name="图片 3077"/>
                        <p:cNvPicPr/>
                        <p:nvPr/>
                      </p:nvPicPr>
                      <p:blipFill>
                        <a:blip r:embed="rId3"/>
                        <a:stretch>
                          <a:fillRect/>
                        </a:stretch>
                      </p:blipFill>
                      <p:spPr>
                        <a:xfrm>
                          <a:off x="4105" y="3158"/>
                          <a:ext cx="1551" cy="1024"/>
                        </a:xfrm>
                        <a:prstGeom prst="rect">
                          <a:avLst/>
                        </a:prstGeom>
                        <a:noFill/>
                        <a:ln w="38100">
                          <a:miter/>
                        </a:ln>
                      </p:spPr>
                    </p:pic>
                  </p:oleObj>
                </mc:Fallback>
              </mc:AlternateContent>
            </a:graphicData>
          </a:graphic>
        </p:graphicFrame>
        <p:sp>
          <p:nvSpPr>
            <p:cNvPr id="35856" name="线形标注 1 24597"/>
            <p:cNvSpPr/>
            <p:nvPr/>
          </p:nvSpPr>
          <p:spPr>
            <a:xfrm>
              <a:off x="3878" y="3857"/>
              <a:ext cx="360" cy="299"/>
            </a:xfrm>
            <a:prstGeom prst="borderCallout1">
              <a:avLst>
                <a:gd name="adj1" fmla="val 24079"/>
                <a:gd name="adj2" fmla="val 113333"/>
                <a:gd name="adj3" fmla="val -112375"/>
                <a:gd name="adj4" fmla="val 239444"/>
              </a:avLst>
            </a:prstGeom>
            <a:solidFill>
              <a:srgbClr val="00FFFF"/>
            </a:solidFill>
            <a:ln w="19050" cap="flat" cmpd="sng">
              <a:solidFill>
                <a:srgbClr val="FF3300"/>
              </a:solidFill>
              <a:prstDash val="solid"/>
              <a:miter/>
              <a:headEnd type="none" w="med" len="med"/>
              <a:tailEnd type="none" w="med" len="med"/>
            </a:ln>
          </p:spPr>
          <p:txBody>
            <a:bodyPr anchor="t" anchorCtr="0"/>
            <a:p>
              <a:pPr algn="ctr"/>
              <a:r>
                <a:rPr lang="zh-CN" altLang="en-US" sz="2400" b="1" dirty="0">
                  <a:latin typeface="Times New Roman" panose="02020603050405020304" pitchFamily="18" charset="0"/>
                  <a:ea typeface="宋体" panose="02010600030101010101" pitchFamily="2" charset="-122"/>
                </a:rPr>
                <a:t>？</a:t>
              </a:r>
              <a:endParaRPr lang="zh-CN" altLang="en-US" sz="2400" b="1" dirty="0">
                <a:latin typeface="Times New Roman" panose="02020603050405020304" pitchFamily="18" charset="0"/>
                <a:ea typeface="宋体" panose="02010600030101010101" pitchFamily="2" charset="-122"/>
              </a:endParaRPr>
            </a:p>
          </p:txBody>
        </p:sp>
      </p:grpSp>
      <p:sp>
        <p:nvSpPr>
          <p:cNvPr id="24599" name="线形标注 1 24598"/>
          <p:cNvSpPr/>
          <p:nvPr/>
        </p:nvSpPr>
        <p:spPr>
          <a:xfrm>
            <a:off x="3276600" y="5949950"/>
            <a:ext cx="2298700" cy="431800"/>
          </a:xfrm>
          <a:prstGeom prst="borderCallout1">
            <a:avLst>
              <a:gd name="adj1" fmla="val 26472"/>
              <a:gd name="adj2" fmla="val 103315"/>
              <a:gd name="adj3" fmla="val -29778"/>
              <a:gd name="adj4" fmla="val 137778"/>
            </a:avLst>
          </a:prstGeom>
          <a:solidFill>
            <a:srgbClr val="00FFFF"/>
          </a:solidFill>
          <a:ln w="19050" cap="flat" cmpd="sng">
            <a:solidFill>
              <a:srgbClr val="FF3300"/>
            </a:solidFill>
            <a:prstDash val="solid"/>
            <a:miter/>
            <a:headEnd type="none" w="med" len="med"/>
            <a:tailEnd type="none" w="med" len="med"/>
          </a:ln>
        </p:spPr>
        <p:txBody>
          <a:bodyPr anchor="t" anchorCtr="0"/>
          <a:p>
            <a:pPr algn="ctr"/>
            <a:r>
              <a:rPr lang="en-US" altLang="zh-CN" sz="2000" b="1">
                <a:latin typeface="Times New Roman" panose="02020603050405020304" pitchFamily="18" charset="0"/>
                <a:ea typeface="宋体" panose="02010600030101010101" pitchFamily="2" charset="-122"/>
              </a:rPr>
              <a:t>100V</a:t>
            </a:r>
            <a:r>
              <a:rPr lang="zh-CN" altLang="en-US" sz="2000" b="1" dirty="0">
                <a:latin typeface="Times New Roman" panose="02020603050405020304" pitchFamily="18" charset="0"/>
                <a:ea typeface="宋体" panose="02010600030101010101" pitchFamily="2" charset="-122"/>
              </a:rPr>
              <a:t>？</a:t>
            </a:r>
            <a:r>
              <a:rPr lang="en-US" altLang="zh-CN" sz="2000" b="1">
                <a:latin typeface="Times New Roman" panose="02020603050405020304" pitchFamily="18" charset="0"/>
                <a:ea typeface="宋体" panose="02010600030101010101" pitchFamily="2" charset="-122"/>
              </a:rPr>
              <a:t>5V</a:t>
            </a:r>
            <a:r>
              <a:rPr lang="zh-CN" altLang="en-US" sz="2000" b="1" dirty="0">
                <a:latin typeface="Times New Roman" panose="02020603050405020304" pitchFamily="18" charset="0"/>
                <a:ea typeface="宋体" panose="02010600030101010101" pitchFamily="2" charset="-122"/>
              </a:rPr>
              <a:t>？</a:t>
            </a:r>
            <a:r>
              <a:rPr lang="en-US" altLang="zh-CN" sz="2000" b="1">
                <a:latin typeface="Times New Roman" panose="02020603050405020304" pitchFamily="18" charset="0"/>
                <a:ea typeface="宋体" panose="02010600030101010101" pitchFamily="2" charset="-122"/>
              </a:rPr>
              <a:t>1V</a:t>
            </a:r>
            <a:r>
              <a:rPr lang="zh-CN" altLang="en-US" sz="2000" b="1" dirty="0">
                <a:latin typeface="Times New Roman" panose="02020603050405020304" pitchFamily="18" charset="0"/>
                <a:ea typeface="宋体" panose="02010600030101010101" pitchFamily="2" charset="-122"/>
              </a:rPr>
              <a:t>？</a:t>
            </a:r>
            <a:endParaRPr lang="zh-CN" altLang="en-US" sz="2000"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579"/>
                                        </p:tgtEl>
                                        <p:attrNameLst>
                                          <p:attrName>style.visibility</p:attrName>
                                        </p:attrNameLst>
                                      </p:cBhvr>
                                      <p:to>
                                        <p:strVal val="visible"/>
                                      </p:to>
                                    </p:set>
                                    <p:animEffect transition="in" filter="blinds(horizontal)">
                                      <p:cBhvr>
                                        <p:cTn id="7" dur="500"/>
                                        <p:tgtEl>
                                          <p:spTgt spid="2457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580"/>
                                        </p:tgtEl>
                                        <p:attrNameLst>
                                          <p:attrName>style.visibility</p:attrName>
                                        </p:attrNameLst>
                                      </p:cBhvr>
                                      <p:to>
                                        <p:strVal val="visible"/>
                                      </p:to>
                                    </p:set>
                                    <p:animEffect transition="in" filter="blinds(horizontal)">
                                      <p:cBhvr>
                                        <p:cTn id="12" dur="500"/>
                                        <p:tgtEl>
                                          <p:spTgt spid="2458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582"/>
                                        </p:tgtEl>
                                        <p:attrNameLst>
                                          <p:attrName>style.visibility</p:attrName>
                                        </p:attrNameLst>
                                      </p:cBhvr>
                                      <p:to>
                                        <p:strVal val="visible"/>
                                      </p:to>
                                    </p:set>
                                    <p:animEffect transition="in" filter="blinds(horizontal)">
                                      <p:cBhvr>
                                        <p:cTn id="17" dur="500"/>
                                        <p:tgtEl>
                                          <p:spTgt spid="2458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4581"/>
                                        </p:tgtEl>
                                        <p:attrNameLst>
                                          <p:attrName>style.visibility</p:attrName>
                                        </p:attrNameLst>
                                      </p:cBhvr>
                                      <p:to>
                                        <p:strVal val="visible"/>
                                      </p:to>
                                    </p:set>
                                    <p:animEffect transition="in" filter="blinds(horizontal)">
                                      <p:cBhvr>
                                        <p:cTn id="22" dur="500"/>
                                        <p:tgtEl>
                                          <p:spTgt spid="2458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4585"/>
                                        </p:tgtEl>
                                        <p:attrNameLst>
                                          <p:attrName>style.visibility</p:attrName>
                                        </p:attrNameLst>
                                      </p:cBhvr>
                                      <p:to>
                                        <p:strVal val="visible"/>
                                      </p:to>
                                    </p:set>
                                    <p:animEffect transition="in" filter="blinds(horizontal)">
                                      <p:cBhvr>
                                        <p:cTn id="27" dur="500"/>
                                        <p:tgtEl>
                                          <p:spTgt spid="2458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4588"/>
                                        </p:tgtEl>
                                        <p:attrNameLst>
                                          <p:attrName>style.visibility</p:attrName>
                                        </p:attrNameLst>
                                      </p:cBhvr>
                                      <p:to>
                                        <p:strVal val="visible"/>
                                      </p:to>
                                    </p:set>
                                    <p:animEffect transition="in" filter="blinds(horizontal)">
                                      <p:cBhvr>
                                        <p:cTn id="32" dur="500"/>
                                        <p:tgtEl>
                                          <p:spTgt spid="2458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4589">
                                            <p:txEl>
                                              <p:charRg st="0" end="18"/>
                                            </p:txEl>
                                          </p:spTgt>
                                        </p:tgtEl>
                                        <p:attrNameLst>
                                          <p:attrName>style.visibility</p:attrName>
                                        </p:attrNameLst>
                                      </p:cBhvr>
                                      <p:to>
                                        <p:strVal val="visible"/>
                                      </p:to>
                                    </p:set>
                                    <p:animEffect transition="in" filter="blinds(horizontal)">
                                      <p:cBhvr>
                                        <p:cTn id="37" dur="500"/>
                                        <p:tgtEl>
                                          <p:spTgt spid="24589">
                                            <p:txEl>
                                              <p:charRg st="0" end="1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4596"/>
                                        </p:tgtEl>
                                        <p:attrNameLst>
                                          <p:attrName>style.visibility</p:attrName>
                                        </p:attrNameLst>
                                      </p:cBhvr>
                                      <p:to>
                                        <p:strVal val="visible"/>
                                      </p:to>
                                    </p:set>
                                    <p:animEffect transition="in" filter="blinds(horizontal)">
                                      <p:cBhvr>
                                        <p:cTn id="42" dur="500"/>
                                        <p:tgtEl>
                                          <p:spTgt spid="2459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4599"/>
                                        </p:tgtEl>
                                        <p:attrNameLst>
                                          <p:attrName>style.visibility</p:attrName>
                                        </p:attrNameLst>
                                      </p:cBhvr>
                                      <p:to>
                                        <p:strVal val="visible"/>
                                      </p:to>
                                    </p:set>
                                    <p:animEffect transition="in" filter="blinds(horizontal)">
                                      <p:cBhvr>
                                        <p:cTn id="47" dur="500"/>
                                        <p:tgtEl>
                                          <p:spTgt spid="245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bldLvl="0" animBg="1"/>
      <p:bldP spid="24581" grpId="0" bldLvl="0" animBg="1"/>
      <p:bldP spid="24588" grpId="0" bldLvl="0" animBg="1"/>
      <p:bldP spid="24589" grpId="0" build="p"/>
      <p:bldP spid="24599"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79512" y="744440"/>
            <a:ext cx="2312670" cy="52324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dirty="0">
                <a:solidFill>
                  <a:srgbClr val="0000FF"/>
                </a:solidFill>
                <a:latin typeface="黑体" panose="02010609060101010101" pitchFamily="49" charset="-122"/>
                <a:ea typeface="黑体" panose="02010609060101010101" pitchFamily="49" charset="-122"/>
              </a:rPr>
              <a:t>四、微变等效</a:t>
            </a:r>
            <a:endParaRPr lang="zh-CN" altLang="en-US" sz="2800" b="1" dirty="0">
              <a:solidFill>
                <a:srgbClr val="FF00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pic>
        <p:nvPicPr>
          <p:cNvPr id="11" name="图片 10"/>
          <p:cNvPicPr>
            <a:picLocks noChangeAspect="1"/>
          </p:cNvPicPr>
          <p:nvPr/>
        </p:nvPicPr>
        <p:blipFill>
          <a:blip r:embed="rId1"/>
          <a:stretch>
            <a:fillRect/>
          </a:stretch>
        </p:blipFill>
        <p:spPr>
          <a:xfrm>
            <a:off x="4500245" y="2637790"/>
            <a:ext cx="1907540" cy="2131060"/>
          </a:xfrm>
          <a:prstGeom prst="rect">
            <a:avLst/>
          </a:prstGeom>
        </p:spPr>
      </p:pic>
      <p:grpSp>
        <p:nvGrpSpPr>
          <p:cNvPr id="18" name="组合 17"/>
          <p:cNvGrpSpPr/>
          <p:nvPr/>
        </p:nvGrpSpPr>
        <p:grpSpPr>
          <a:xfrm>
            <a:off x="899795" y="2850515"/>
            <a:ext cx="2623820" cy="1541780"/>
            <a:chOff x="1417" y="4828"/>
            <a:chExt cx="4132" cy="2428"/>
          </a:xfrm>
        </p:grpSpPr>
        <p:graphicFrame>
          <p:nvGraphicFramePr>
            <p:cNvPr id="15" name="对象 14"/>
            <p:cNvGraphicFramePr/>
            <p:nvPr/>
          </p:nvGraphicFramePr>
          <p:xfrm>
            <a:off x="1417" y="4828"/>
            <a:ext cx="4132" cy="2428"/>
          </p:xfrm>
          <a:graphic>
            <a:graphicData uri="http://schemas.openxmlformats.org/presentationml/2006/ole">
              <mc:AlternateContent xmlns:mc="http://schemas.openxmlformats.org/markup-compatibility/2006">
                <mc:Choice xmlns:v="urn:schemas-microsoft-com:vml" Requires="v">
                  <p:oleObj spid="_x0000_s16" name="" r:id="rId2" imgW="9058275" imgH="5324475" progId="MSPhotoEd.3">
                    <p:embed/>
                  </p:oleObj>
                </mc:Choice>
                <mc:Fallback>
                  <p:oleObj name="" r:id="rId2" imgW="9058275" imgH="5324475" progId="MSPhotoEd.3">
                    <p:embed/>
                    <p:pic>
                      <p:nvPicPr>
                        <p:cNvPr id="0" name="图片 3107"/>
                        <p:cNvPicPr/>
                        <p:nvPr/>
                      </p:nvPicPr>
                      <p:blipFill>
                        <a:blip r:embed="rId3"/>
                        <a:stretch>
                          <a:fillRect/>
                        </a:stretch>
                      </p:blipFill>
                      <p:spPr>
                        <a:xfrm>
                          <a:off x="1417" y="4828"/>
                          <a:ext cx="4132" cy="2428"/>
                        </a:xfrm>
                        <a:prstGeom prst="rect">
                          <a:avLst/>
                        </a:prstGeom>
                        <a:noFill/>
                        <a:ln w="38100">
                          <a:noFill/>
                          <a:miter/>
                        </a:ln>
                      </p:spPr>
                    </p:pic>
                  </p:oleObj>
                </mc:Fallback>
              </mc:AlternateContent>
            </a:graphicData>
          </a:graphic>
        </p:graphicFrame>
        <p:pic>
          <p:nvPicPr>
            <p:cNvPr id="17" name="图片 16"/>
            <p:cNvPicPr>
              <a:picLocks noChangeAspect="1"/>
            </p:cNvPicPr>
            <p:nvPr/>
          </p:nvPicPr>
          <p:blipFill>
            <a:blip r:embed="rId4"/>
            <a:stretch>
              <a:fillRect/>
            </a:stretch>
          </p:blipFill>
          <p:spPr>
            <a:xfrm>
              <a:off x="1440" y="5173"/>
              <a:ext cx="1150" cy="1065"/>
            </a:xfrm>
            <a:prstGeom prst="rect">
              <a:avLst/>
            </a:prstGeom>
          </p:spPr>
        </p:pic>
      </p:grpSp>
      <p:grpSp>
        <p:nvGrpSpPr>
          <p:cNvPr id="25" name="组合 24"/>
          <p:cNvGrpSpPr/>
          <p:nvPr/>
        </p:nvGrpSpPr>
        <p:grpSpPr>
          <a:xfrm>
            <a:off x="4700905" y="3387090"/>
            <a:ext cx="1167765" cy="361950"/>
            <a:chOff x="7403" y="5673"/>
            <a:chExt cx="1839" cy="570"/>
          </a:xfrm>
        </p:grpSpPr>
        <p:cxnSp>
          <p:nvCxnSpPr>
            <p:cNvPr id="20" name="直接连接符 19"/>
            <p:cNvCxnSpPr/>
            <p:nvPr/>
          </p:nvCxnSpPr>
          <p:spPr>
            <a:xfrm flipV="1">
              <a:off x="7882" y="5966"/>
              <a:ext cx="1361" cy="0"/>
            </a:xfrm>
            <a:prstGeom prst="line">
              <a:avLst/>
            </a:prstGeom>
            <a:ln w="19050">
              <a:solidFill>
                <a:srgbClr val="0000FF"/>
              </a:solidFill>
              <a:prstDash val="lg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403" y="5673"/>
              <a:ext cx="725" cy="570"/>
            </a:xfrm>
            <a:prstGeom prst="rect">
              <a:avLst/>
            </a:prstGeom>
            <a:noFill/>
          </p:spPr>
          <p:txBody>
            <a:bodyPr wrap="square" rtlCol="0">
              <a:spAutoFit/>
            </a:bodyPr>
            <a:p>
              <a:pPr marL="0" indent="0">
                <a:lnSpc>
                  <a:spcPct val="110000"/>
                </a:lnSpc>
                <a:buNone/>
              </a:pPr>
              <a:r>
                <a:rPr lang="en-US" altLang="zh-CN" sz="1600" b="1" i="1" dirty="0" smtClean="0">
                  <a:solidFill>
                    <a:srgbClr val="0000FF"/>
                  </a:solidFill>
                  <a:latin typeface="Times New Roman" panose="02020603050405020304" pitchFamily="18" charset="0"/>
                  <a:cs typeface="Times New Roman" panose="02020603050405020304" pitchFamily="18" charset="0"/>
                </a:rPr>
                <a:t>I</a:t>
              </a:r>
              <a:r>
                <a:rPr lang="en-US" altLang="zh-CN" sz="1600" b="1" baseline="-25000" dirty="0" smtClean="0">
                  <a:solidFill>
                    <a:srgbClr val="0000FF"/>
                  </a:solidFill>
                  <a:latin typeface="Times New Roman" panose="02020603050405020304" pitchFamily="18" charset="0"/>
                  <a:cs typeface="Times New Roman" panose="02020603050405020304" pitchFamily="18" charset="0"/>
                </a:rPr>
                <a:t>D</a:t>
              </a:r>
              <a:endParaRPr lang="en-US" altLang="zh-CN" sz="1600" b="1" baseline="-25000" dirty="0" smtClean="0">
                <a:solidFill>
                  <a:srgbClr val="0000FF"/>
                </a:solidFill>
                <a:latin typeface="Times New Roman" panose="02020603050405020304" pitchFamily="18" charset="0"/>
                <a:cs typeface="Times New Roman" panose="02020603050405020304" pitchFamily="18" charset="0"/>
              </a:endParaRPr>
            </a:p>
          </p:txBody>
        </p:sp>
      </p:grpSp>
      <p:grpSp>
        <p:nvGrpSpPr>
          <p:cNvPr id="24" name="组合 23"/>
          <p:cNvGrpSpPr/>
          <p:nvPr/>
        </p:nvGrpSpPr>
        <p:grpSpPr>
          <a:xfrm>
            <a:off x="5713095" y="3614420"/>
            <a:ext cx="459740" cy="941070"/>
            <a:chOff x="8997" y="6031"/>
            <a:chExt cx="724" cy="1482"/>
          </a:xfrm>
        </p:grpSpPr>
        <p:cxnSp>
          <p:nvCxnSpPr>
            <p:cNvPr id="19" name="直接连接符 18"/>
            <p:cNvCxnSpPr/>
            <p:nvPr/>
          </p:nvCxnSpPr>
          <p:spPr>
            <a:xfrm>
              <a:off x="9301" y="6031"/>
              <a:ext cx="0" cy="1077"/>
            </a:xfrm>
            <a:prstGeom prst="line">
              <a:avLst/>
            </a:prstGeom>
            <a:ln w="19050">
              <a:solidFill>
                <a:srgbClr val="0000FF"/>
              </a:solidFill>
              <a:prstDash val="lg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8997" y="6943"/>
              <a:ext cx="725" cy="570"/>
            </a:xfrm>
            <a:prstGeom prst="rect">
              <a:avLst/>
            </a:prstGeom>
            <a:noFill/>
          </p:spPr>
          <p:txBody>
            <a:bodyPr wrap="square" rtlCol="0">
              <a:spAutoFit/>
            </a:bodyPr>
            <a:p>
              <a:pPr marL="0" indent="0">
                <a:lnSpc>
                  <a:spcPct val="110000"/>
                </a:lnSpc>
                <a:buNone/>
              </a:pPr>
              <a:r>
                <a:rPr lang="en-US" altLang="zh-CN" sz="1600" b="1" i="1" dirty="0" smtClean="0">
                  <a:solidFill>
                    <a:srgbClr val="0000FF"/>
                  </a:solidFill>
                  <a:latin typeface="Times New Roman" panose="02020603050405020304" pitchFamily="18" charset="0"/>
                  <a:cs typeface="Times New Roman" panose="02020603050405020304" pitchFamily="18" charset="0"/>
                </a:rPr>
                <a:t>U</a:t>
              </a:r>
              <a:r>
                <a:rPr lang="en-US" altLang="zh-CN" sz="1600" b="1" baseline="-25000" dirty="0" smtClean="0">
                  <a:solidFill>
                    <a:srgbClr val="0000FF"/>
                  </a:solidFill>
                  <a:latin typeface="Times New Roman" panose="02020603050405020304" pitchFamily="18" charset="0"/>
                  <a:cs typeface="Times New Roman" panose="02020603050405020304" pitchFamily="18" charset="0"/>
                </a:rPr>
                <a:t>D</a:t>
              </a:r>
              <a:endParaRPr lang="en-US" altLang="zh-CN" sz="1600" b="1" baseline="-25000" dirty="0" smtClean="0">
                <a:solidFill>
                  <a:srgbClr val="0000FF"/>
                </a:solidFill>
                <a:latin typeface="Times New Roman" panose="02020603050405020304" pitchFamily="18" charset="0"/>
                <a:cs typeface="Times New Roman" panose="02020603050405020304" pitchFamily="18" charset="0"/>
              </a:endParaRPr>
            </a:p>
          </p:txBody>
        </p:sp>
      </p:grpSp>
      <p:pic>
        <p:nvPicPr>
          <p:cNvPr id="23" name="图片 22"/>
          <p:cNvPicPr>
            <a:picLocks noChangeAspect="1"/>
          </p:cNvPicPr>
          <p:nvPr/>
        </p:nvPicPr>
        <p:blipFill>
          <a:blip r:embed="rId5"/>
          <a:stretch>
            <a:fillRect/>
          </a:stretch>
        </p:blipFill>
        <p:spPr>
          <a:xfrm>
            <a:off x="880745" y="3101975"/>
            <a:ext cx="709930" cy="610870"/>
          </a:xfrm>
          <a:prstGeom prst="rect">
            <a:avLst/>
          </a:prstGeom>
        </p:spPr>
      </p:pic>
      <p:grpSp>
        <p:nvGrpSpPr>
          <p:cNvPr id="27" name="组合 26"/>
          <p:cNvGrpSpPr/>
          <p:nvPr/>
        </p:nvGrpSpPr>
        <p:grpSpPr>
          <a:xfrm>
            <a:off x="5646420" y="3151505"/>
            <a:ext cx="460375" cy="502920"/>
            <a:chOff x="8892" y="5302"/>
            <a:chExt cx="725" cy="792"/>
          </a:xfrm>
        </p:grpSpPr>
        <p:sp>
          <p:nvSpPr>
            <p:cNvPr id="67608" name="椭圆 67607"/>
            <p:cNvSpPr/>
            <p:nvPr/>
          </p:nvSpPr>
          <p:spPr>
            <a:xfrm>
              <a:off x="9176" y="5854"/>
              <a:ext cx="240" cy="240"/>
            </a:xfrm>
            <a:prstGeom prst="ellipse">
              <a:avLst/>
            </a:prstGeom>
            <a:solidFill>
              <a:srgbClr val="0000FF"/>
            </a:solidFill>
            <a:ln w="9525" cap="flat" cmpd="sng">
              <a:noFill/>
              <a:prstDash val="solid"/>
              <a:headEnd type="none" w="med" len="med"/>
              <a:tailEnd type="none" w="med" len="med"/>
            </a:ln>
          </p:spPr>
          <p:txBody>
            <a:bodyPr/>
            <a:p>
              <a:endParaRPr lang="zh-CN" altLang="en-US"/>
            </a:p>
          </p:txBody>
        </p:sp>
        <p:sp>
          <p:nvSpPr>
            <p:cNvPr id="26" name="文本框 25"/>
            <p:cNvSpPr txBox="1"/>
            <p:nvPr/>
          </p:nvSpPr>
          <p:spPr>
            <a:xfrm>
              <a:off x="8892" y="5302"/>
              <a:ext cx="725" cy="570"/>
            </a:xfrm>
            <a:prstGeom prst="rect">
              <a:avLst/>
            </a:prstGeom>
            <a:noFill/>
          </p:spPr>
          <p:txBody>
            <a:bodyPr wrap="square" rtlCol="0">
              <a:spAutoFit/>
            </a:bodyPr>
            <a:p>
              <a:pPr marL="0" indent="0">
                <a:lnSpc>
                  <a:spcPct val="110000"/>
                </a:lnSpc>
                <a:buNone/>
              </a:pPr>
              <a:r>
                <a:rPr lang="en-US" altLang="zh-CN" sz="1600" b="1" i="1" dirty="0" smtClean="0">
                  <a:solidFill>
                    <a:srgbClr val="0000FF"/>
                  </a:solidFill>
                  <a:latin typeface="Times New Roman" panose="02020603050405020304" pitchFamily="18" charset="0"/>
                  <a:cs typeface="Times New Roman" panose="02020603050405020304" pitchFamily="18" charset="0"/>
                </a:rPr>
                <a:t>Q</a:t>
              </a:r>
              <a:endParaRPr lang="en-US" altLang="zh-CN" sz="1600" b="1" i="1" dirty="0" smtClean="0">
                <a:solidFill>
                  <a:srgbClr val="0000FF"/>
                </a:solidFill>
                <a:latin typeface="Times New Roman" panose="02020603050405020304" pitchFamily="18" charset="0"/>
                <a:cs typeface="Times New Roman" panose="02020603050405020304" pitchFamily="18" charset="0"/>
              </a:endParaRPr>
            </a:p>
          </p:txBody>
        </p:sp>
      </p:grpSp>
      <p:pic>
        <p:nvPicPr>
          <p:cNvPr id="30" name="图片 29"/>
          <p:cNvPicPr>
            <a:picLocks noChangeAspect="1"/>
          </p:cNvPicPr>
          <p:nvPr/>
        </p:nvPicPr>
        <p:blipFill>
          <a:blip r:embed="rId6"/>
          <a:stretch>
            <a:fillRect/>
          </a:stretch>
        </p:blipFill>
        <p:spPr>
          <a:xfrm rot="5400000">
            <a:off x="5434330" y="4933315"/>
            <a:ext cx="966470" cy="210185"/>
          </a:xfrm>
          <a:prstGeom prst="rect">
            <a:avLst/>
          </a:prstGeom>
        </p:spPr>
      </p:pic>
      <p:cxnSp>
        <p:nvCxnSpPr>
          <p:cNvPr id="31" name="直接连接符 30"/>
          <p:cNvCxnSpPr/>
          <p:nvPr/>
        </p:nvCxnSpPr>
        <p:spPr>
          <a:xfrm flipH="1">
            <a:off x="4359275" y="3144520"/>
            <a:ext cx="1584000" cy="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4382135" y="3909060"/>
            <a:ext cx="1404000" cy="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974080" y="3151505"/>
            <a:ext cx="29845" cy="183600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808345" y="3909060"/>
            <a:ext cx="0" cy="111600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4259580" y="3150870"/>
            <a:ext cx="591820" cy="743585"/>
            <a:chOff x="6708" y="5301"/>
            <a:chExt cx="932" cy="1171"/>
          </a:xfrm>
        </p:grpSpPr>
        <p:sp>
          <p:nvSpPr>
            <p:cNvPr id="105481" name="直接连接符 105480"/>
            <p:cNvSpPr/>
            <p:nvPr/>
          </p:nvSpPr>
          <p:spPr>
            <a:xfrm>
              <a:off x="6948" y="6190"/>
              <a:ext cx="0" cy="283"/>
            </a:xfrm>
            <a:prstGeom prst="line">
              <a:avLst/>
            </a:prstGeom>
            <a:ln w="28575" cap="flat" cmpd="sng">
              <a:solidFill>
                <a:srgbClr val="FF0000"/>
              </a:solidFill>
              <a:prstDash val="solid"/>
              <a:headEnd type="none" w="med" len="med"/>
              <a:tailEnd type="arrow" w="med" len="med"/>
            </a:ln>
          </p:spPr>
        </p:sp>
        <p:sp>
          <p:nvSpPr>
            <p:cNvPr id="34" name="直接连接符 33"/>
            <p:cNvSpPr/>
            <p:nvPr/>
          </p:nvSpPr>
          <p:spPr>
            <a:xfrm rot="10800000">
              <a:off x="6948" y="5301"/>
              <a:ext cx="0" cy="283"/>
            </a:xfrm>
            <a:prstGeom prst="line">
              <a:avLst/>
            </a:prstGeom>
            <a:ln w="28575" cap="flat" cmpd="sng">
              <a:solidFill>
                <a:srgbClr val="FF0000"/>
              </a:solidFill>
              <a:prstDash val="solid"/>
              <a:headEnd type="none" w="med" len="med"/>
              <a:tailEnd type="arrow" w="med" len="med"/>
            </a:ln>
          </p:spPr>
        </p:sp>
        <p:sp>
          <p:nvSpPr>
            <p:cNvPr id="35" name="文本框 34"/>
            <p:cNvSpPr txBox="1"/>
            <p:nvPr/>
          </p:nvSpPr>
          <p:spPr>
            <a:xfrm>
              <a:off x="6708" y="5555"/>
              <a:ext cx="933" cy="570"/>
            </a:xfrm>
            <a:prstGeom prst="rect">
              <a:avLst/>
            </a:prstGeom>
            <a:noFill/>
          </p:spPr>
          <p:txBody>
            <a:bodyPr wrap="square" rtlCol="0">
              <a:spAutoFit/>
            </a:bodyPr>
            <a:p>
              <a:pPr marL="0" indent="0">
                <a:lnSpc>
                  <a:spcPct val="110000"/>
                </a:lnSpc>
                <a:buNone/>
              </a:pPr>
              <a:r>
                <a:rPr lang="en-US" altLang="zh-CN" sz="1600" b="1" dirty="0" smtClean="0">
                  <a:solidFill>
                    <a:srgbClr val="FF0000"/>
                  </a:solidFill>
                  <a:cs typeface="Times New Roman" panose="02020603050405020304" pitchFamily="18" charset="0"/>
                </a:rPr>
                <a:t>Δ</a:t>
              </a:r>
              <a:r>
                <a:rPr lang="en-US" altLang="zh-CN" sz="1600" b="1" i="1" dirty="0" smtClean="0">
                  <a:solidFill>
                    <a:srgbClr val="FF0000"/>
                  </a:solidFill>
                  <a:latin typeface="Times New Roman" panose="02020603050405020304" pitchFamily="18" charset="0"/>
                  <a:cs typeface="Times New Roman" panose="02020603050405020304" pitchFamily="18" charset="0"/>
                </a:rPr>
                <a:t>i</a:t>
              </a:r>
              <a:r>
                <a:rPr lang="en-US" altLang="zh-CN" sz="1600" b="1" baseline="-25000" dirty="0" smtClean="0">
                  <a:solidFill>
                    <a:srgbClr val="FF0000"/>
                  </a:solidFill>
                  <a:latin typeface="Times New Roman" panose="02020603050405020304" pitchFamily="18" charset="0"/>
                  <a:cs typeface="Times New Roman" panose="02020603050405020304" pitchFamily="18" charset="0"/>
                </a:rPr>
                <a:t>D</a:t>
              </a:r>
              <a:endParaRPr lang="en-US" altLang="zh-CN" sz="1600" b="1" baseline="-25000" dirty="0" smtClean="0">
                <a:solidFill>
                  <a:srgbClr val="FF0000"/>
                </a:solidFill>
                <a:latin typeface="Times New Roman" panose="02020603050405020304" pitchFamily="18" charset="0"/>
                <a:cs typeface="Times New Roman" panose="02020603050405020304" pitchFamily="18" charset="0"/>
              </a:endParaRPr>
            </a:p>
          </p:txBody>
        </p:sp>
      </p:grpSp>
      <p:grpSp>
        <p:nvGrpSpPr>
          <p:cNvPr id="37" name="组合 36"/>
          <p:cNvGrpSpPr/>
          <p:nvPr/>
        </p:nvGrpSpPr>
        <p:grpSpPr>
          <a:xfrm>
            <a:off x="5604510" y="4760595"/>
            <a:ext cx="1142365" cy="361950"/>
            <a:chOff x="7767" y="4335"/>
            <a:chExt cx="1799" cy="570"/>
          </a:xfrm>
        </p:grpSpPr>
        <p:sp>
          <p:nvSpPr>
            <p:cNvPr id="38" name="直接连接符 37"/>
            <p:cNvSpPr/>
            <p:nvPr/>
          </p:nvSpPr>
          <p:spPr>
            <a:xfrm rot="16200000">
              <a:off x="7908" y="4478"/>
              <a:ext cx="0" cy="283"/>
            </a:xfrm>
            <a:prstGeom prst="line">
              <a:avLst/>
            </a:prstGeom>
            <a:ln w="28575" cap="flat" cmpd="sng">
              <a:solidFill>
                <a:srgbClr val="FF0000"/>
              </a:solidFill>
              <a:prstDash val="solid"/>
              <a:headEnd type="none" w="med" len="med"/>
              <a:tailEnd type="arrow" w="med" len="med"/>
            </a:ln>
          </p:spPr>
        </p:sp>
        <p:sp>
          <p:nvSpPr>
            <p:cNvPr id="39" name="直接连接符 38"/>
            <p:cNvSpPr/>
            <p:nvPr/>
          </p:nvSpPr>
          <p:spPr>
            <a:xfrm rot="5400000">
              <a:off x="8574" y="4478"/>
              <a:ext cx="0" cy="283"/>
            </a:xfrm>
            <a:prstGeom prst="line">
              <a:avLst/>
            </a:prstGeom>
            <a:ln w="28575" cap="flat" cmpd="sng">
              <a:solidFill>
                <a:srgbClr val="FF0000"/>
              </a:solidFill>
              <a:prstDash val="solid"/>
              <a:headEnd type="none" w="med" len="med"/>
              <a:tailEnd type="arrow" w="med" len="med"/>
            </a:ln>
          </p:spPr>
        </p:sp>
        <p:sp>
          <p:nvSpPr>
            <p:cNvPr id="40" name="文本框 39"/>
            <p:cNvSpPr txBox="1"/>
            <p:nvPr/>
          </p:nvSpPr>
          <p:spPr>
            <a:xfrm>
              <a:off x="8633" y="4335"/>
              <a:ext cx="933" cy="570"/>
            </a:xfrm>
            <a:prstGeom prst="rect">
              <a:avLst/>
            </a:prstGeom>
            <a:noFill/>
          </p:spPr>
          <p:txBody>
            <a:bodyPr wrap="square" rtlCol="0">
              <a:spAutoFit/>
            </a:bodyPr>
            <a:p>
              <a:pPr marL="0" indent="0">
                <a:lnSpc>
                  <a:spcPct val="110000"/>
                </a:lnSpc>
                <a:buNone/>
              </a:pPr>
              <a:r>
                <a:rPr lang="en-US" altLang="zh-CN" sz="1600" b="1" dirty="0" smtClean="0">
                  <a:solidFill>
                    <a:srgbClr val="FF0000"/>
                  </a:solidFill>
                  <a:cs typeface="Times New Roman" panose="02020603050405020304" pitchFamily="18" charset="0"/>
                </a:rPr>
                <a:t>Δ</a:t>
              </a:r>
              <a:r>
                <a:rPr lang="en-US" altLang="zh-CN" sz="1600" b="1" i="1" dirty="0" smtClean="0">
                  <a:solidFill>
                    <a:srgbClr val="FF0000"/>
                  </a:solidFill>
                  <a:latin typeface="Times New Roman" panose="02020603050405020304" pitchFamily="18" charset="0"/>
                  <a:cs typeface="Times New Roman" panose="02020603050405020304" pitchFamily="18" charset="0"/>
                </a:rPr>
                <a:t>u</a:t>
              </a:r>
              <a:r>
                <a:rPr lang="en-US" altLang="zh-CN" sz="1600" b="1" baseline="-25000" dirty="0" smtClean="0">
                  <a:solidFill>
                    <a:srgbClr val="FF0000"/>
                  </a:solidFill>
                  <a:latin typeface="Times New Roman" panose="02020603050405020304" pitchFamily="18" charset="0"/>
                  <a:cs typeface="Times New Roman" panose="02020603050405020304" pitchFamily="18" charset="0"/>
                </a:rPr>
                <a:t>D</a:t>
              </a:r>
              <a:endParaRPr lang="en-US" altLang="zh-CN" sz="1600" b="1" baseline="-25000" dirty="0" smtClean="0">
                <a:solidFill>
                  <a:srgbClr val="FF0000"/>
                </a:solidFill>
                <a:latin typeface="Times New Roman" panose="02020603050405020304" pitchFamily="18" charset="0"/>
                <a:cs typeface="Times New Roman" panose="02020603050405020304" pitchFamily="18" charset="0"/>
              </a:endParaRPr>
            </a:p>
          </p:txBody>
        </p:sp>
      </p:grpSp>
      <p:cxnSp>
        <p:nvCxnSpPr>
          <p:cNvPr id="41" name="直接连接符 40"/>
          <p:cNvCxnSpPr/>
          <p:nvPr/>
        </p:nvCxnSpPr>
        <p:spPr>
          <a:xfrm flipH="1">
            <a:off x="5821680" y="3148330"/>
            <a:ext cx="144000" cy="756000"/>
          </a:xfrm>
          <a:prstGeom prst="line">
            <a:avLst/>
          </a:prstGeom>
          <a:ln w="57150">
            <a:solidFill>
              <a:srgbClr val="00B050"/>
            </a:solidFill>
            <a:prstDash val="solid"/>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p:nvPicPr>
        <p:blipFill>
          <a:blip r:embed="rId7"/>
          <a:stretch>
            <a:fillRect/>
          </a:stretch>
        </p:blipFill>
        <p:spPr>
          <a:xfrm>
            <a:off x="7235825" y="2395220"/>
            <a:ext cx="1479550" cy="1964055"/>
          </a:xfrm>
          <a:prstGeom prst="rect">
            <a:avLst/>
          </a:prstGeom>
        </p:spPr>
      </p:pic>
      <p:sp>
        <p:nvSpPr>
          <p:cNvPr id="43" name="文本框 42"/>
          <p:cNvSpPr txBox="1"/>
          <p:nvPr/>
        </p:nvSpPr>
        <p:spPr>
          <a:xfrm>
            <a:off x="509588" y="1285875"/>
            <a:ext cx="8382000" cy="1383665"/>
          </a:xfrm>
          <a:prstGeom prst="rect">
            <a:avLst/>
          </a:prstGeom>
          <a:noFill/>
          <a:ln w="9525">
            <a:noFill/>
          </a:ln>
        </p:spPr>
        <p:txBody>
          <a:bodyPr anchor="t" anchorCtr="0">
            <a:spAutoFit/>
          </a:bodyPr>
          <a:p>
            <a:pPr>
              <a:spcBef>
                <a:spcPct val="50000"/>
              </a:spcBef>
            </a:pPr>
            <a:r>
              <a:rPr lang="en-US" altLang="zh-CN" sz="2800" dirty="0">
                <a:latin typeface="宋体" panose="02010600030101010101" pitchFamily="2" charset="-122"/>
                <a:cs typeface="宋体" panose="02010600030101010101" pitchFamily="2" charset="-122"/>
              </a:rPr>
              <a:t>    </a:t>
            </a:r>
            <a:r>
              <a:rPr lang="zh-CN" altLang="en-US" sz="2800" dirty="0">
                <a:latin typeface="宋体" panose="02010600030101010101" pitchFamily="2" charset="-122"/>
                <a:cs typeface="宋体" panose="02010600030101010101" pitchFamily="2" charset="-122"/>
              </a:rPr>
              <a:t>当二极管在</a:t>
            </a:r>
            <a:r>
              <a:rPr lang="zh-CN" altLang="en-US" sz="2800" dirty="0">
                <a:solidFill>
                  <a:srgbClr val="FF0000"/>
                </a:solidFill>
                <a:latin typeface="宋体" panose="02010600030101010101" pitchFamily="2" charset="-122"/>
                <a:cs typeface="宋体" panose="02010600030101010101" pitchFamily="2" charset="-122"/>
              </a:rPr>
              <a:t>直流基础</a:t>
            </a:r>
            <a:r>
              <a:rPr lang="zh-CN" altLang="en-US" sz="2800" dirty="0">
                <a:latin typeface="宋体" panose="02010600030101010101" pitchFamily="2" charset="-122"/>
                <a:cs typeface="宋体" panose="02010600030101010101" pitchFamily="2" charset="-122"/>
              </a:rPr>
              <a:t>上有一</a:t>
            </a:r>
            <a:r>
              <a:rPr lang="zh-CN" altLang="en-US" sz="2800" dirty="0">
                <a:solidFill>
                  <a:srgbClr val="FF0000"/>
                </a:solidFill>
                <a:latin typeface="宋体" panose="02010600030101010101" pitchFamily="2" charset="-122"/>
                <a:cs typeface="宋体" panose="02010600030101010101" pitchFamily="2" charset="-122"/>
              </a:rPr>
              <a:t>动态小信号</a:t>
            </a:r>
            <a:r>
              <a:rPr lang="zh-CN" altLang="en-US" sz="2800" dirty="0">
                <a:latin typeface="宋体" panose="02010600030101010101" pitchFamily="2" charset="-122"/>
                <a:cs typeface="宋体" panose="02010600030101010101" pitchFamily="2" charset="-122"/>
              </a:rPr>
              <a:t>作用时，则可将二极管等效为一个电阻，称为</a:t>
            </a:r>
            <a:r>
              <a:rPr lang="zh-CN" altLang="en-US" sz="2800" b="1" dirty="0">
                <a:solidFill>
                  <a:srgbClr val="0000FF"/>
                </a:solidFill>
                <a:latin typeface="宋体" panose="02010600030101010101" pitchFamily="2" charset="-122"/>
                <a:cs typeface="宋体" panose="02010600030101010101" pitchFamily="2" charset="-122"/>
              </a:rPr>
              <a:t>动态电阻</a:t>
            </a:r>
            <a:r>
              <a:rPr lang="en-US" altLang="zh-CN" sz="2800" b="1" smtClean="0">
                <a:solidFill>
                  <a:srgbClr val="0000FF"/>
                </a:solidFill>
                <a:sym typeface="+mn-ea"/>
              </a:rPr>
              <a:t> </a:t>
            </a:r>
            <a:r>
              <a:rPr lang="en-US" altLang="zh-CN" sz="2800" b="1" i="1" smtClean="0">
                <a:solidFill>
                  <a:srgbClr val="0000FF"/>
                </a:solidFill>
                <a:sym typeface="+mn-ea"/>
              </a:rPr>
              <a:t>r</a:t>
            </a:r>
            <a:r>
              <a:rPr lang="en-US" altLang="zh-CN" sz="2800" b="1" baseline="-25000" smtClean="0">
                <a:solidFill>
                  <a:srgbClr val="0000FF"/>
                </a:solidFill>
                <a:sym typeface="+mn-ea"/>
              </a:rPr>
              <a:t>d</a:t>
            </a:r>
            <a:r>
              <a:rPr lang="zh-CN" altLang="en-US" sz="2800" dirty="0">
                <a:latin typeface="宋体" panose="02010600030101010101" pitchFamily="2" charset="-122"/>
                <a:cs typeface="宋体" panose="02010600030101010101" pitchFamily="2" charset="-122"/>
              </a:rPr>
              <a:t>，也就是微变等效电路。</a:t>
            </a:r>
            <a:endParaRPr lang="zh-CN" altLang="en-US" sz="2800" dirty="0">
              <a:latin typeface="宋体" panose="02010600030101010101" pitchFamily="2" charset="-122"/>
              <a:cs typeface="宋体" panose="02010600030101010101" pitchFamily="2" charset="-122"/>
            </a:endParaRPr>
          </a:p>
        </p:txBody>
      </p:sp>
      <p:graphicFrame>
        <p:nvGraphicFramePr>
          <p:cNvPr id="44" name="Object 19"/>
          <p:cNvGraphicFramePr>
            <a:graphicFrameLocks noChangeAspect="1"/>
          </p:cNvGraphicFramePr>
          <p:nvPr/>
        </p:nvGraphicFramePr>
        <p:xfrm>
          <a:off x="7235190" y="4411663"/>
          <a:ext cx="1534160" cy="902970"/>
        </p:xfrm>
        <a:graphic>
          <a:graphicData uri="http://schemas.openxmlformats.org/presentationml/2006/ole">
            <mc:AlternateContent xmlns:mc="http://schemas.openxmlformats.org/markup-compatibility/2006">
              <mc:Choice xmlns:v="urn:schemas-microsoft-com:vml" Requires="v">
                <p:oleObj spid="_x0000_s45" name="Equation" r:id="rId8" imgW="862965" imgH="508000" progId="Equation.DSMT4">
                  <p:embed/>
                </p:oleObj>
              </mc:Choice>
              <mc:Fallback>
                <p:oleObj name="Equation" r:id="rId8" imgW="862965" imgH="508000" progId="Equation.DSMT4">
                  <p:embed/>
                  <p:pic>
                    <p:nvPicPr>
                      <p:cNvPr id="0" name="图片 30907"/>
                      <p:cNvPicPr>
                        <a:picLocks noChangeAspect="1" noChangeArrowheads="1"/>
                      </p:cNvPicPr>
                      <p:nvPr/>
                    </p:nvPicPr>
                    <p:blipFill>
                      <a:blip r:embed="rId9"/>
                      <a:srcRect/>
                      <a:stretch>
                        <a:fillRect/>
                      </a:stretch>
                    </p:blipFill>
                    <p:spPr bwMode="auto">
                      <a:xfrm>
                        <a:off x="7235190" y="4411663"/>
                        <a:ext cx="1534160" cy="902970"/>
                      </a:xfrm>
                      <a:prstGeom prst="rect">
                        <a:avLst/>
                      </a:prstGeom>
                      <a:solidFill>
                        <a:schemeClr val="bg1"/>
                      </a:solidFill>
                      <a:ln>
                        <a:solidFill>
                          <a:schemeClr val="bg1"/>
                        </a:solid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8" name="Text Box 24"/>
          <p:cNvSpPr txBox="1">
            <a:spLocks noChangeArrowheads="1"/>
          </p:cNvSpPr>
          <p:nvPr/>
        </p:nvSpPr>
        <p:spPr bwMode="auto">
          <a:xfrm>
            <a:off x="323850" y="5228590"/>
            <a:ext cx="8348980" cy="164274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sz="2800" smtClean="0">
                <a:solidFill>
                  <a:srgbClr val="000000"/>
                </a:solidFill>
              </a:rPr>
              <a:t>       </a:t>
            </a:r>
            <a:r>
              <a:rPr lang="zh-CN" altLang="zh-CN" sz="2800" smtClean="0">
                <a:solidFill>
                  <a:srgbClr val="000000"/>
                </a:solidFill>
              </a:rPr>
              <a:t>二极管</a:t>
            </a:r>
            <a:r>
              <a:rPr lang="zh-CN" altLang="en-US" sz="2800" smtClean="0">
                <a:solidFill>
                  <a:srgbClr val="000000"/>
                </a:solidFill>
              </a:rPr>
              <a:t>两端变化电压</a:t>
            </a:r>
            <a:r>
              <a:rPr lang="en-US" altLang="zh-CN" sz="2800" smtClean="0">
                <a:solidFill>
                  <a:srgbClr val="000000"/>
                </a:solidFill>
              </a:rPr>
              <a:t> </a:t>
            </a:r>
            <a:r>
              <a:rPr lang="zh-CN" altLang="en-US" sz="2800" smtClean="0">
                <a:solidFill>
                  <a:srgbClr val="000000"/>
                </a:solidFill>
                <a:cs typeface="Times New Roman" panose="02020603050405020304" pitchFamily="18" charset="0"/>
              </a:rPr>
              <a:t>∆</a:t>
            </a:r>
            <a:r>
              <a:rPr lang="en-US" altLang="zh-CN" sz="2800" i="1" smtClean="0">
                <a:solidFill>
                  <a:srgbClr val="000000"/>
                </a:solidFill>
                <a:cs typeface="Times New Roman" panose="02020603050405020304" pitchFamily="18" charset="0"/>
              </a:rPr>
              <a:t>u</a:t>
            </a:r>
            <a:r>
              <a:rPr lang="en-US" altLang="zh-CN" sz="2800" baseline="-25000" smtClean="0">
                <a:solidFill>
                  <a:srgbClr val="000000"/>
                </a:solidFill>
                <a:cs typeface="Times New Roman" panose="02020603050405020304" pitchFamily="18" charset="0"/>
              </a:rPr>
              <a:t>D</a:t>
            </a:r>
            <a:r>
              <a:rPr lang="en-US" altLang="zh-CN" sz="2800" i="1" smtClean="0">
                <a:solidFill>
                  <a:srgbClr val="000000"/>
                </a:solidFill>
                <a:cs typeface="Times New Roman" panose="02020603050405020304" pitchFamily="18" charset="0"/>
              </a:rPr>
              <a:t> </a:t>
            </a:r>
            <a:r>
              <a:rPr lang="zh-CN" altLang="en-US" sz="2800" smtClean="0">
                <a:solidFill>
                  <a:srgbClr val="000000"/>
                </a:solidFill>
              </a:rPr>
              <a:t>与变化电流</a:t>
            </a:r>
            <a:r>
              <a:rPr lang="en-US" altLang="zh-CN" sz="2800" smtClean="0">
                <a:solidFill>
                  <a:srgbClr val="000000"/>
                </a:solidFill>
              </a:rPr>
              <a:t> </a:t>
            </a:r>
            <a:r>
              <a:rPr lang="zh-CN" altLang="en-US" sz="2800" smtClean="0">
                <a:solidFill>
                  <a:srgbClr val="000000"/>
                </a:solidFill>
              </a:rPr>
              <a:t>∆</a:t>
            </a:r>
            <a:r>
              <a:rPr lang="en-US" altLang="zh-CN" sz="2800" i="1" smtClean="0">
                <a:solidFill>
                  <a:srgbClr val="000000"/>
                </a:solidFill>
              </a:rPr>
              <a:t>i</a:t>
            </a:r>
            <a:r>
              <a:rPr lang="en-US" altLang="zh-CN" sz="2800" baseline="-25000" smtClean="0">
                <a:solidFill>
                  <a:srgbClr val="000000"/>
                </a:solidFill>
                <a:cs typeface="Times New Roman" panose="02020603050405020304" pitchFamily="18" charset="0"/>
                <a:sym typeface="+mn-ea"/>
              </a:rPr>
              <a:t>D</a:t>
            </a:r>
            <a:r>
              <a:rPr lang="en-US" altLang="zh-CN" sz="2800" i="1" smtClean="0">
                <a:solidFill>
                  <a:srgbClr val="000000"/>
                </a:solidFill>
              </a:rPr>
              <a:t> </a:t>
            </a:r>
            <a:r>
              <a:rPr lang="zh-CN" altLang="en-US" sz="2800" smtClean="0">
                <a:solidFill>
                  <a:srgbClr val="000000"/>
                </a:solidFill>
              </a:rPr>
              <a:t>的关系，用</a:t>
            </a:r>
            <a:r>
              <a:rPr lang="zh-CN" altLang="en-US" sz="2800" b="1" smtClean="0">
                <a:solidFill>
                  <a:srgbClr val="FF0000"/>
                </a:solidFill>
              </a:rPr>
              <a:t>动态电阻</a:t>
            </a:r>
            <a:r>
              <a:rPr lang="en-US" altLang="zh-CN" sz="2800" b="1" smtClean="0">
                <a:solidFill>
                  <a:srgbClr val="FF0000"/>
                </a:solidFill>
              </a:rPr>
              <a:t> </a:t>
            </a:r>
            <a:r>
              <a:rPr lang="en-US" altLang="zh-CN" sz="2800" b="1" i="1" smtClean="0">
                <a:solidFill>
                  <a:srgbClr val="FF0000"/>
                </a:solidFill>
              </a:rPr>
              <a:t>r</a:t>
            </a:r>
            <a:r>
              <a:rPr lang="en-US" altLang="zh-CN" sz="2800" b="1" baseline="-25000" smtClean="0">
                <a:solidFill>
                  <a:srgbClr val="FF0000"/>
                </a:solidFill>
              </a:rPr>
              <a:t>d </a:t>
            </a:r>
            <a:r>
              <a:rPr lang="zh-CN" altLang="en-US" sz="2800" smtClean="0">
                <a:solidFill>
                  <a:srgbClr val="000000"/>
                </a:solidFill>
              </a:rPr>
              <a:t>表示，即二极管变化电压与变化电流的关系等效为一个电阻</a:t>
            </a:r>
            <a:r>
              <a:rPr lang="en-US" altLang="zh-CN" sz="2800" smtClean="0">
                <a:solidFill>
                  <a:srgbClr val="000000"/>
                </a:solidFill>
              </a:rPr>
              <a:t> </a:t>
            </a:r>
            <a:r>
              <a:rPr lang="en-US" altLang="zh-CN" sz="2800" i="1" smtClean="0">
                <a:solidFill>
                  <a:srgbClr val="000000"/>
                </a:solidFill>
              </a:rPr>
              <a:t>r</a:t>
            </a:r>
            <a:r>
              <a:rPr lang="en-US" altLang="zh-CN" sz="2800" baseline="-25000" smtClean="0">
                <a:solidFill>
                  <a:srgbClr val="000000"/>
                </a:solidFill>
              </a:rPr>
              <a:t>d</a:t>
            </a:r>
            <a:r>
              <a:rPr lang="zh-CN" altLang="en-US" sz="2800" smtClean="0">
                <a:solidFill>
                  <a:srgbClr val="000000"/>
                </a:solidFill>
              </a:rPr>
              <a:t>。</a:t>
            </a:r>
            <a:endParaRPr lang="zh-CN" altLang="en-US" sz="2800" smtClean="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up)">
                                      <p:cBhvr>
                                        <p:cTn id="16" dur="500"/>
                                        <p:tgtEl>
                                          <p:spTgt spid="24"/>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right)">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linds(horizontal)">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up)">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up)">
                                      <p:cBhvr>
                                        <p:cTn id="35" dur="500"/>
                                        <p:tgtEl>
                                          <p:spTgt spid="28"/>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up)">
                                      <p:cBhvr>
                                        <p:cTn id="39" dur="500"/>
                                        <p:tgtEl>
                                          <p:spTgt spid="29"/>
                                        </p:tgtEl>
                                      </p:cBhvr>
                                    </p:animEffect>
                                  </p:childTnLst>
                                </p:cTn>
                              </p:par>
                            </p:childTnLst>
                          </p:cTn>
                        </p:par>
                        <p:par>
                          <p:cTn id="40" fill="hold">
                            <p:stCondLst>
                              <p:cond delay="1000"/>
                            </p:stCondLst>
                            <p:childTnLst>
                              <p:par>
                                <p:cTn id="41" presetID="3" presetClass="entr" presetSubtype="1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blinds(horizontal)">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right)">
                                      <p:cBhvr>
                                        <p:cTn id="48" dur="500"/>
                                        <p:tgtEl>
                                          <p:spTgt spid="31"/>
                                        </p:tgtEl>
                                      </p:cBhvr>
                                    </p:animEffect>
                                  </p:childTnLst>
                                </p:cTn>
                              </p:par>
                            </p:childTnLst>
                          </p:cTn>
                        </p:par>
                        <p:par>
                          <p:cTn id="49" fill="hold">
                            <p:stCondLst>
                              <p:cond delay="500"/>
                            </p:stCondLst>
                            <p:childTnLst>
                              <p:par>
                                <p:cTn id="50" presetID="22" presetClass="entr" presetSubtype="2"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right)">
                                      <p:cBhvr>
                                        <p:cTn id="52" dur="500"/>
                                        <p:tgtEl>
                                          <p:spTgt spid="32"/>
                                        </p:tgtEl>
                                      </p:cBhvr>
                                    </p:animEffect>
                                  </p:childTnLst>
                                </p:cTn>
                              </p:par>
                            </p:childTnLst>
                          </p:cTn>
                        </p:par>
                        <p:par>
                          <p:cTn id="53" fill="hold">
                            <p:stCondLst>
                              <p:cond delay="1000"/>
                            </p:stCondLst>
                            <p:childTnLst>
                              <p:par>
                                <p:cTn id="54" presetID="3" presetClass="entr" presetSubtype="10" fill="hold" nodeType="after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blinds(horizontal)">
                                      <p:cBhvr>
                                        <p:cTn id="56" dur="500"/>
                                        <p:tgtEl>
                                          <p:spTgt spid="3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wipe(up)">
                                      <p:cBhvr>
                                        <p:cTn id="61" dur="500"/>
                                        <p:tgtEl>
                                          <p:spTgt spid="41"/>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6148"/>
                                        </p:tgtEl>
                                        <p:attrNameLst>
                                          <p:attrName>style.visibility</p:attrName>
                                        </p:attrNameLst>
                                      </p:cBhvr>
                                      <p:to>
                                        <p:strVal val="visible"/>
                                      </p:to>
                                    </p:set>
                                    <p:animEffect transition="in" filter="blinds(horizontal)">
                                      <p:cBhvr>
                                        <p:cTn id="66" dur="500"/>
                                        <p:tgtEl>
                                          <p:spTgt spid="6148"/>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blinds(horizontal)">
                                      <p:cBhvr>
                                        <p:cTn id="71" dur="500"/>
                                        <p:tgtEl>
                                          <p:spTgt spid="42"/>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blinds(horizontal)">
                                      <p:cBhvr>
                                        <p:cTn id="76" dur="500"/>
                                        <p:tgtEl>
                                          <p:spTgt spid="44"/>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blinds(horizontal)">
                                      <p:cBhvr>
                                        <p:cTn id="8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614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07" name="Object 19"/>
          <p:cNvGraphicFramePr>
            <a:graphicFrameLocks noChangeAspect="1"/>
          </p:cNvGraphicFramePr>
          <p:nvPr/>
        </p:nvGraphicFramePr>
        <p:xfrm>
          <a:off x="1417022" y="1303209"/>
          <a:ext cx="1400175" cy="991235"/>
        </p:xfrm>
        <a:graphic>
          <a:graphicData uri="http://schemas.openxmlformats.org/presentationml/2006/ole">
            <mc:AlternateContent xmlns:mc="http://schemas.openxmlformats.org/markup-compatibility/2006">
              <mc:Choice xmlns:v="urn:schemas-microsoft-com:vml" Requires="v">
                <p:oleObj spid="_x0000_s30908" name="Equation" r:id="rId1" imgW="609600" imgH="431800" progId="Equation.DSMT4">
                  <p:embed/>
                </p:oleObj>
              </mc:Choice>
              <mc:Fallback>
                <p:oleObj name="Equation" r:id="rId1" imgW="609600" imgH="431800" progId="Equation.DSMT4">
                  <p:embed/>
                  <p:pic>
                    <p:nvPicPr>
                      <p:cNvPr id="0" name="图片 30907"/>
                      <p:cNvPicPr>
                        <a:picLocks noChangeAspect="1" noChangeArrowheads="1"/>
                      </p:cNvPicPr>
                      <p:nvPr/>
                    </p:nvPicPr>
                    <p:blipFill>
                      <a:blip r:embed="rId2"/>
                      <a:srcRect/>
                      <a:stretch>
                        <a:fillRect/>
                      </a:stretch>
                    </p:blipFill>
                    <p:spPr bwMode="auto">
                      <a:xfrm>
                        <a:off x="1417022" y="1303209"/>
                        <a:ext cx="1400175" cy="991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14" name="Text Box 26"/>
          <p:cNvSpPr txBox="1">
            <a:spLocks noChangeArrowheads="1"/>
          </p:cNvSpPr>
          <p:nvPr/>
        </p:nvSpPr>
        <p:spPr bwMode="auto">
          <a:xfrm>
            <a:off x="1043305" y="3829368"/>
            <a:ext cx="6210935" cy="6089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sz="2800" smtClean="0">
                <a:solidFill>
                  <a:srgbClr val="000000"/>
                </a:solidFill>
              </a:rPr>
              <a:t>     </a:t>
            </a:r>
            <a:r>
              <a:rPr lang="zh-CN" altLang="en-US" sz="2800" smtClean="0">
                <a:solidFill>
                  <a:srgbClr val="000000"/>
                </a:solidFill>
              </a:rPr>
              <a:t>计算某一</a:t>
            </a:r>
            <a:r>
              <a:rPr lang="zh-CN" altLang="en-US" sz="2800" smtClean="0">
                <a:solidFill>
                  <a:srgbClr val="FF0000"/>
                </a:solidFill>
              </a:rPr>
              <a:t>工作点</a:t>
            </a:r>
            <a:r>
              <a:rPr lang="en-US" altLang="zh-CN" sz="2800" smtClean="0">
                <a:solidFill>
                  <a:srgbClr val="FF0000"/>
                </a:solidFill>
              </a:rPr>
              <a:t> </a:t>
            </a:r>
            <a:r>
              <a:rPr lang="en-US" altLang="zh-CN" sz="2800" i="1" smtClean="0">
                <a:solidFill>
                  <a:srgbClr val="000000"/>
                </a:solidFill>
              </a:rPr>
              <a:t>U</a:t>
            </a:r>
            <a:r>
              <a:rPr lang="en-US" altLang="zh-CN" sz="2800" baseline="-25000" smtClean="0">
                <a:solidFill>
                  <a:srgbClr val="000000"/>
                </a:solidFill>
              </a:rPr>
              <a:t>D</a:t>
            </a:r>
            <a:r>
              <a:rPr lang="zh-CN" altLang="en-US" sz="2800" smtClean="0">
                <a:solidFill>
                  <a:srgbClr val="000000"/>
                </a:solidFill>
              </a:rPr>
              <a:t>、</a:t>
            </a:r>
            <a:r>
              <a:rPr lang="en-US" altLang="zh-CN" sz="2800" i="1" smtClean="0">
                <a:solidFill>
                  <a:srgbClr val="000000"/>
                </a:solidFill>
              </a:rPr>
              <a:t>I</a:t>
            </a:r>
            <a:r>
              <a:rPr lang="en-US" altLang="zh-CN" sz="2800" baseline="-25000" smtClean="0">
                <a:solidFill>
                  <a:srgbClr val="000000"/>
                </a:solidFill>
              </a:rPr>
              <a:t>D</a:t>
            </a:r>
            <a:r>
              <a:rPr lang="en-US" altLang="zh-CN" sz="2800" baseline="-25000" smtClean="0">
                <a:solidFill>
                  <a:srgbClr val="000000"/>
                </a:solidFill>
              </a:rPr>
              <a:t> </a:t>
            </a:r>
            <a:r>
              <a:rPr lang="zh-CN" altLang="en-US" sz="2800" smtClean="0">
                <a:solidFill>
                  <a:srgbClr val="000000"/>
                </a:solidFill>
              </a:rPr>
              <a:t>处的</a:t>
            </a:r>
            <a:r>
              <a:rPr lang="en-US" altLang="zh-CN" sz="2800" smtClean="0">
                <a:solidFill>
                  <a:srgbClr val="000000"/>
                </a:solidFill>
              </a:rPr>
              <a:t> </a:t>
            </a:r>
            <a:r>
              <a:rPr lang="en-US" altLang="zh-CN" sz="2800" i="1" smtClean="0">
                <a:solidFill>
                  <a:srgbClr val="000000"/>
                </a:solidFill>
              </a:rPr>
              <a:t>r</a:t>
            </a:r>
            <a:r>
              <a:rPr lang="en-US" altLang="zh-CN" sz="2800" baseline="-25000" smtClean="0">
                <a:solidFill>
                  <a:srgbClr val="000000"/>
                </a:solidFill>
              </a:rPr>
              <a:t>d </a:t>
            </a:r>
            <a:r>
              <a:rPr lang="zh-CN" altLang="en-US" sz="2800" smtClean="0">
                <a:solidFill>
                  <a:srgbClr val="000000"/>
                </a:solidFill>
              </a:rPr>
              <a:t>值：</a:t>
            </a:r>
            <a:endParaRPr lang="zh-CN" altLang="en-US" sz="2800" smtClean="0">
              <a:solidFill>
                <a:srgbClr val="0000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graphicFrame>
        <p:nvGraphicFramePr>
          <p:cNvPr id="3" name="Object 19"/>
          <p:cNvGraphicFramePr>
            <a:graphicFrameLocks noChangeAspect="1"/>
          </p:cNvGraphicFramePr>
          <p:nvPr/>
        </p:nvGraphicFramePr>
        <p:xfrm>
          <a:off x="2800053" y="1303209"/>
          <a:ext cx="963295" cy="991235"/>
        </p:xfrm>
        <a:graphic>
          <a:graphicData uri="http://schemas.openxmlformats.org/presentationml/2006/ole">
            <mc:AlternateContent xmlns:mc="http://schemas.openxmlformats.org/markup-compatibility/2006">
              <mc:Choice xmlns:v="urn:schemas-microsoft-com:vml" Requires="v">
                <p:oleObj spid="_x0000_s4" name="Equation" r:id="rId3" imgW="419100" imgH="431800" progId="Equation.DSMT4">
                  <p:embed/>
                </p:oleObj>
              </mc:Choice>
              <mc:Fallback>
                <p:oleObj name="Equation" r:id="rId3" imgW="419100" imgH="431800" progId="Equation.DSMT4">
                  <p:embed/>
                  <p:pic>
                    <p:nvPicPr>
                      <p:cNvPr id="0" name="图片 30907"/>
                      <p:cNvPicPr>
                        <a:picLocks noChangeAspect="1" noChangeArrowheads="1"/>
                      </p:cNvPicPr>
                      <p:nvPr/>
                    </p:nvPicPr>
                    <p:blipFill>
                      <a:blip r:embed="rId4"/>
                      <a:srcRect/>
                      <a:stretch>
                        <a:fillRect/>
                      </a:stretch>
                    </p:blipFill>
                    <p:spPr bwMode="auto">
                      <a:xfrm>
                        <a:off x="2800053" y="1303209"/>
                        <a:ext cx="963295" cy="991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9"/>
          <p:cNvGraphicFramePr>
            <a:graphicFrameLocks noChangeAspect="1"/>
          </p:cNvGraphicFramePr>
          <p:nvPr/>
        </p:nvGraphicFramePr>
        <p:xfrm>
          <a:off x="3795097" y="1101279"/>
          <a:ext cx="2392045" cy="1108075"/>
        </p:xfrm>
        <a:graphic>
          <a:graphicData uri="http://schemas.openxmlformats.org/presentationml/2006/ole">
            <mc:AlternateContent xmlns:mc="http://schemas.openxmlformats.org/markup-compatibility/2006">
              <mc:Choice xmlns:v="urn:schemas-microsoft-com:vml" Requires="v">
                <p:oleObj spid="_x0000_s6" name="Equation" r:id="rId5" imgW="1041400" imgH="482600" progId="Equation.DSMT4">
                  <p:embed/>
                </p:oleObj>
              </mc:Choice>
              <mc:Fallback>
                <p:oleObj name="Equation" r:id="rId5" imgW="1041400" imgH="482600" progId="Equation.DSMT4">
                  <p:embed/>
                  <p:pic>
                    <p:nvPicPr>
                      <p:cNvPr id="0" name="图片 30907"/>
                      <p:cNvPicPr>
                        <a:picLocks noChangeAspect="1" noChangeArrowheads="1"/>
                      </p:cNvPicPr>
                      <p:nvPr/>
                    </p:nvPicPr>
                    <p:blipFill>
                      <a:blip r:embed="rId6"/>
                      <a:srcRect/>
                      <a:stretch>
                        <a:fillRect/>
                      </a:stretch>
                    </p:blipFill>
                    <p:spPr bwMode="auto">
                      <a:xfrm>
                        <a:off x="3795097" y="1101279"/>
                        <a:ext cx="2392045"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9"/>
          <p:cNvGraphicFramePr>
            <a:graphicFrameLocks noChangeAspect="1"/>
          </p:cNvGraphicFramePr>
          <p:nvPr/>
        </p:nvGraphicFramePr>
        <p:xfrm>
          <a:off x="6300172" y="1057781"/>
          <a:ext cx="1370965" cy="1195070"/>
        </p:xfrm>
        <a:graphic>
          <a:graphicData uri="http://schemas.openxmlformats.org/presentationml/2006/ole">
            <mc:AlternateContent xmlns:mc="http://schemas.openxmlformats.org/markup-compatibility/2006">
              <mc:Choice xmlns:v="urn:schemas-microsoft-com:vml" Requires="v">
                <p:oleObj spid="_x0000_s8" name="Equation" r:id="rId7" imgW="596900" imgH="520700" progId="Equation.DSMT4">
                  <p:embed/>
                </p:oleObj>
              </mc:Choice>
              <mc:Fallback>
                <p:oleObj name="Equation" r:id="rId7" imgW="596900" imgH="520700" progId="Equation.DSMT4">
                  <p:embed/>
                  <p:pic>
                    <p:nvPicPr>
                      <p:cNvPr id="0" name="图片 30907"/>
                      <p:cNvPicPr>
                        <a:picLocks noChangeAspect="1" noChangeArrowheads="1"/>
                      </p:cNvPicPr>
                      <p:nvPr/>
                    </p:nvPicPr>
                    <p:blipFill>
                      <a:blip r:embed="rId8"/>
                      <a:srcRect/>
                      <a:stretch>
                        <a:fillRect/>
                      </a:stretch>
                    </p:blipFill>
                    <p:spPr bwMode="auto">
                      <a:xfrm>
                        <a:off x="6300172" y="1057781"/>
                        <a:ext cx="1370965" cy="11950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9"/>
          <p:cNvGraphicFramePr>
            <a:graphicFrameLocks noChangeAspect="1"/>
          </p:cNvGraphicFramePr>
          <p:nvPr/>
        </p:nvGraphicFramePr>
        <p:xfrm>
          <a:off x="2614315" y="4466145"/>
          <a:ext cx="3032760" cy="1487805"/>
        </p:xfrm>
        <a:graphic>
          <a:graphicData uri="http://schemas.openxmlformats.org/presentationml/2006/ole">
            <mc:AlternateContent xmlns:mc="http://schemas.openxmlformats.org/markup-compatibility/2006">
              <mc:Choice xmlns:v="urn:schemas-microsoft-com:vml" Requires="v">
                <p:oleObj spid="_x0000_s13" name="Equation" r:id="rId9" imgW="1320165" imgH="647700" progId="Equation.DSMT4">
                  <p:embed/>
                </p:oleObj>
              </mc:Choice>
              <mc:Fallback>
                <p:oleObj name="Equation" r:id="rId9" imgW="1320165" imgH="647700" progId="Equation.DSMT4">
                  <p:embed/>
                  <p:pic>
                    <p:nvPicPr>
                      <p:cNvPr id="0" name="图片 30907"/>
                      <p:cNvPicPr>
                        <a:picLocks noChangeAspect="1" noChangeArrowheads="1"/>
                      </p:cNvPicPr>
                      <p:nvPr/>
                    </p:nvPicPr>
                    <p:blipFill>
                      <a:blip r:embed="rId10"/>
                      <a:srcRect/>
                      <a:stretch>
                        <a:fillRect/>
                      </a:stretch>
                    </p:blipFill>
                    <p:spPr bwMode="auto">
                      <a:xfrm>
                        <a:off x="2614315" y="4466145"/>
                        <a:ext cx="3032760" cy="1487805"/>
                      </a:xfrm>
                      <a:prstGeom prst="rect">
                        <a:avLst/>
                      </a:prstGeom>
                      <a:solidFill>
                        <a:schemeClr val="bg1"/>
                      </a:solidFill>
                      <a:ln>
                        <a:solidFill>
                          <a:schemeClr val="bg1"/>
                        </a:solid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9"/>
          <p:cNvGraphicFramePr>
            <a:graphicFrameLocks noChangeAspect="1"/>
          </p:cNvGraphicFramePr>
          <p:nvPr/>
        </p:nvGraphicFramePr>
        <p:xfrm>
          <a:off x="5651520" y="4510595"/>
          <a:ext cx="1488440" cy="1254125"/>
        </p:xfrm>
        <a:graphic>
          <a:graphicData uri="http://schemas.openxmlformats.org/presentationml/2006/ole">
            <mc:AlternateContent xmlns:mc="http://schemas.openxmlformats.org/markup-compatibility/2006">
              <mc:Choice xmlns:v="urn:schemas-microsoft-com:vml" Requires="v">
                <p:oleObj spid="_x0000_s15" name="Equation" r:id="rId11" imgW="647700" imgH="545465" progId="Equation.DSMT4">
                  <p:embed/>
                </p:oleObj>
              </mc:Choice>
              <mc:Fallback>
                <p:oleObj name="Equation" r:id="rId11" imgW="647700" imgH="545465" progId="Equation.DSMT4">
                  <p:embed/>
                  <p:pic>
                    <p:nvPicPr>
                      <p:cNvPr id="0" name="图片 30907"/>
                      <p:cNvPicPr>
                        <a:picLocks noChangeAspect="1" noChangeArrowheads="1"/>
                      </p:cNvPicPr>
                      <p:nvPr/>
                    </p:nvPicPr>
                    <p:blipFill>
                      <a:blip r:embed="rId12"/>
                      <a:srcRect/>
                      <a:stretch>
                        <a:fillRect/>
                      </a:stretch>
                    </p:blipFill>
                    <p:spPr bwMode="auto">
                      <a:xfrm>
                        <a:off x="5651520" y="4510595"/>
                        <a:ext cx="1488440" cy="1254125"/>
                      </a:xfrm>
                      <a:prstGeom prst="rect">
                        <a:avLst/>
                      </a:prstGeom>
                      <a:solidFill>
                        <a:schemeClr val="bg1"/>
                      </a:solidFill>
                      <a:ln>
                        <a:solidFill>
                          <a:schemeClr val="bg1"/>
                        </a:solid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0" name="Object 4" descr="5%"/>
          <p:cNvGraphicFramePr>
            <a:graphicFrameLocks noChangeAspect="1"/>
          </p:cNvGraphicFramePr>
          <p:nvPr/>
        </p:nvGraphicFramePr>
        <p:xfrm>
          <a:off x="3346450" y="2637790"/>
          <a:ext cx="2451100" cy="848995"/>
        </p:xfrm>
        <a:graphic>
          <a:graphicData uri="http://schemas.openxmlformats.org/presentationml/2006/ole">
            <mc:AlternateContent xmlns:mc="http://schemas.openxmlformats.org/markup-compatibility/2006">
              <mc:Choice xmlns:v="urn:schemas-microsoft-com:vml" Requires="v">
                <p:oleObj spid="_x0000_s47145" name="公式" r:id="rId13" imgW="914400" imgH="316865" progId="Equation.3">
                  <p:embed/>
                </p:oleObj>
              </mc:Choice>
              <mc:Fallback>
                <p:oleObj name="公式" r:id="rId13" imgW="914400" imgH="316865" progId="Equation.3">
                  <p:embed/>
                  <p:pic>
                    <p:nvPicPr>
                      <p:cNvPr id="0" name="图片 47144"/>
                      <p:cNvPicPr>
                        <a:picLocks noChangeAspect="1" noChangeArrowheads="1"/>
                      </p:cNvPicPr>
                      <p:nvPr/>
                    </p:nvPicPr>
                    <p:blipFill>
                      <a:blip r:embed="rId14"/>
                      <a:srcRect/>
                      <a:stretch>
                        <a:fillRect/>
                      </a:stretch>
                    </p:blipFill>
                    <p:spPr bwMode="auto">
                      <a:xfrm>
                        <a:off x="3346450" y="2637790"/>
                        <a:ext cx="2451100" cy="848995"/>
                      </a:xfrm>
                      <a:prstGeom prst="rect">
                        <a:avLst/>
                      </a:prstGeom>
                      <a:pattFill prst="pct5">
                        <a:fgClr>
                          <a:srgbClr val="99FFCC"/>
                        </a:fgClr>
                        <a:bgClr>
                          <a:srgbClr val="FFFFFF"/>
                        </a:bgClr>
                      </a:pattFill>
                      <a:ln>
                        <a:solidFill>
                          <a:schemeClr val="accent1"/>
                        </a:solid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blinds(horizontal)">
                                      <p:cBhvr>
                                        <p:cTn id="12" dur="500"/>
                                        <p:tgtEl>
                                          <p:spTgt spid="410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314"/>
                                        </p:tgtEl>
                                        <p:attrNameLst>
                                          <p:attrName>style.visibility</p:attrName>
                                        </p:attrNameLst>
                                      </p:cBhvr>
                                      <p:to>
                                        <p:strVal val="visible"/>
                                      </p:to>
                                    </p:set>
                                    <p:animEffect transition="in" filter="blinds(horizontal)">
                                      <p:cBhvr>
                                        <p:cTn id="27" dur="500"/>
                                        <p:tgtEl>
                                          <p:spTgt spid="12314"/>
                                        </p:tgtEl>
                                      </p:cBhvr>
                                    </p:animEffect>
                                  </p:childTnLst>
                                </p:cTn>
                              </p:par>
                              <p:par>
                                <p:cTn id="28" presetID="3" presetClass="entr" presetSubtype="1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linds(horizontal)">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14"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14"/>
          <p:cNvGraphicFramePr>
            <a:graphicFrameLocks noChangeAspect="1"/>
          </p:cNvGraphicFramePr>
          <p:nvPr/>
        </p:nvGraphicFramePr>
        <p:xfrm>
          <a:off x="4500563" y="5013325"/>
          <a:ext cx="112712" cy="214313"/>
        </p:xfrm>
        <a:graphic>
          <a:graphicData uri="http://schemas.openxmlformats.org/presentationml/2006/ole">
            <mc:AlternateContent xmlns:mc="http://schemas.openxmlformats.org/markup-compatibility/2006">
              <mc:Choice xmlns:v="urn:schemas-microsoft-com:vml" Requires="v">
                <p:oleObj spid="_x0000_s32118" name="公式" r:id="rId1" imgW="114300" imgH="215265" progId="Equation.3">
                  <p:embed/>
                </p:oleObj>
              </mc:Choice>
              <mc:Fallback>
                <p:oleObj name="公式" r:id="rId1" imgW="114300" imgH="215265" progId="Equation.3">
                  <p:embed/>
                  <p:pic>
                    <p:nvPicPr>
                      <p:cNvPr id="0" name="图片 321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5013325"/>
                        <a:ext cx="112712"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76" name="Text Box 16"/>
          <p:cNvSpPr txBox="1">
            <a:spLocks noChangeArrowheads="1"/>
          </p:cNvSpPr>
          <p:nvPr/>
        </p:nvSpPr>
        <p:spPr bwMode="auto">
          <a:xfrm>
            <a:off x="294640" y="4110355"/>
            <a:ext cx="4971415" cy="164274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sz="2800" i="1" smtClean="0">
                <a:solidFill>
                  <a:srgbClr val="000000"/>
                </a:solidFill>
              </a:rPr>
              <a:t>        r</a:t>
            </a:r>
            <a:r>
              <a:rPr lang="en-US" altLang="zh-CN" sz="2800" baseline="-25000" smtClean="0">
                <a:solidFill>
                  <a:srgbClr val="000000"/>
                </a:solidFill>
              </a:rPr>
              <a:t>d </a:t>
            </a:r>
            <a:r>
              <a:rPr lang="zh-CN" altLang="zh-CN" sz="2800" smtClean="0">
                <a:solidFill>
                  <a:srgbClr val="000000"/>
                </a:solidFill>
              </a:rPr>
              <a:t>称为二极管的</a:t>
            </a:r>
            <a:r>
              <a:rPr lang="zh-CN" altLang="zh-CN" sz="2800" smtClean="0">
                <a:solidFill>
                  <a:srgbClr val="FF0000"/>
                </a:solidFill>
                <a:latin typeface="黑体" panose="02010609060101010101" pitchFamily="49" charset="-122"/>
                <a:ea typeface="黑体" panose="02010609060101010101" pitchFamily="49" charset="-122"/>
              </a:rPr>
              <a:t>动态电阻</a:t>
            </a:r>
            <a:r>
              <a:rPr lang="zh-CN" altLang="zh-CN" sz="2800" smtClean="0">
                <a:solidFill>
                  <a:srgbClr val="000000"/>
                </a:solidFill>
              </a:rPr>
              <a:t>。可以看出，动态电阻</a:t>
            </a:r>
            <a:r>
              <a:rPr lang="en-US" altLang="zh-CN" sz="2800" smtClean="0">
                <a:solidFill>
                  <a:srgbClr val="000000"/>
                </a:solidFill>
              </a:rPr>
              <a:t> </a:t>
            </a:r>
            <a:r>
              <a:rPr lang="en-US" altLang="zh-CN" sz="2800" i="1" smtClean="0">
                <a:solidFill>
                  <a:srgbClr val="000000"/>
                </a:solidFill>
                <a:sym typeface="+mn-ea"/>
              </a:rPr>
              <a:t>r</a:t>
            </a:r>
            <a:r>
              <a:rPr lang="en-US" altLang="zh-CN" sz="2800" baseline="-25000" smtClean="0">
                <a:solidFill>
                  <a:srgbClr val="000000"/>
                </a:solidFill>
                <a:sym typeface="+mn-ea"/>
              </a:rPr>
              <a:t>d </a:t>
            </a:r>
            <a:r>
              <a:rPr lang="zh-CN" altLang="zh-CN" sz="2800" smtClean="0">
                <a:solidFill>
                  <a:srgbClr val="000000"/>
                </a:solidFill>
              </a:rPr>
              <a:t>与</a:t>
            </a:r>
            <a:r>
              <a:rPr lang="zh-CN" altLang="zh-CN" sz="2800" smtClean="0">
                <a:solidFill>
                  <a:srgbClr val="FF0000"/>
                </a:solidFill>
                <a:latin typeface="黑体" panose="02010609060101010101" pitchFamily="49" charset="-122"/>
                <a:ea typeface="黑体" panose="02010609060101010101" pitchFamily="49" charset="-122"/>
              </a:rPr>
              <a:t>直流工作点</a:t>
            </a:r>
            <a:r>
              <a:rPr lang="en-US" altLang="zh-CN" sz="2800" smtClean="0">
                <a:solidFill>
                  <a:srgbClr val="FF0000"/>
                </a:solidFill>
              </a:rPr>
              <a:t>Q</a:t>
            </a:r>
            <a:r>
              <a:rPr lang="en-US" altLang="zh-CN" sz="2800" smtClean="0">
                <a:solidFill>
                  <a:srgbClr val="000000"/>
                </a:solidFill>
              </a:rPr>
              <a:t> </a:t>
            </a:r>
            <a:r>
              <a:rPr lang="zh-CN" altLang="zh-CN" sz="2800" smtClean="0">
                <a:solidFill>
                  <a:srgbClr val="000000"/>
                </a:solidFill>
              </a:rPr>
              <a:t>密切相关。</a:t>
            </a:r>
            <a:endParaRPr lang="zh-CN" altLang="en-US" sz="2800" smtClean="0">
              <a:solidFill>
                <a:srgbClr val="000000"/>
              </a:solidFill>
            </a:endParaRPr>
          </a:p>
        </p:txBody>
      </p:sp>
      <p:graphicFrame>
        <p:nvGraphicFramePr>
          <p:cNvPr id="7173" name="Object 27"/>
          <p:cNvGraphicFramePr>
            <a:graphicFrameLocks noGrp="1" noChangeAspect="1"/>
          </p:cNvGraphicFramePr>
          <p:nvPr>
            <p:ph sz="half" idx="2"/>
          </p:nvPr>
        </p:nvGraphicFramePr>
        <p:xfrm>
          <a:off x="1719898" y="866141"/>
          <a:ext cx="3833495" cy="772795"/>
        </p:xfrm>
        <a:graphic>
          <a:graphicData uri="http://schemas.openxmlformats.org/presentationml/2006/ole">
            <mc:AlternateContent xmlns:mc="http://schemas.openxmlformats.org/markup-compatibility/2006">
              <mc:Choice xmlns:v="urn:schemas-microsoft-com:vml" Requires="v">
                <p:oleObj spid="_x0000_s32121" name="Equation" r:id="rId3" imgW="1638300" imgH="330200" progId="Equation.DSMT4">
                  <p:embed/>
                </p:oleObj>
              </mc:Choice>
              <mc:Fallback>
                <p:oleObj name="Equation" r:id="rId3" imgW="1638300" imgH="330200" progId="Equation.DSMT4">
                  <p:embed/>
                  <p:pic>
                    <p:nvPicPr>
                      <p:cNvPr id="0" name="图片 32120"/>
                      <p:cNvPicPr>
                        <a:picLocks noGrp="1" noChangeAspect="1" noChangeArrowheads="1"/>
                      </p:cNvPicPr>
                      <p:nvPr/>
                    </p:nvPicPr>
                    <p:blipFill>
                      <a:blip r:embed="rId4"/>
                      <a:srcRect/>
                      <a:stretch>
                        <a:fillRect/>
                      </a:stretch>
                    </p:blipFill>
                    <p:spPr bwMode="auto">
                      <a:xfrm>
                        <a:off x="1719898" y="866141"/>
                        <a:ext cx="3833495" cy="772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5" name="Text Box 34"/>
          <p:cNvSpPr txBox="1">
            <a:spLocks noChangeArrowheads="1"/>
          </p:cNvSpPr>
          <p:nvPr/>
        </p:nvSpPr>
        <p:spPr bwMode="auto">
          <a:xfrm>
            <a:off x="1117283" y="981075"/>
            <a:ext cx="503237" cy="6048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zh-CN" altLang="en-US" sz="2800" smtClean="0">
                <a:solidFill>
                  <a:srgbClr val="000000"/>
                </a:solidFill>
              </a:rPr>
              <a:t>而</a:t>
            </a:r>
            <a:endParaRPr lang="zh-CN" altLang="en-US" sz="2800" smtClean="0">
              <a:solidFill>
                <a:srgbClr val="0000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graphicFrame>
        <p:nvGraphicFramePr>
          <p:cNvPr id="12" name="Object 19"/>
          <p:cNvGraphicFramePr>
            <a:graphicFrameLocks noChangeAspect="1"/>
          </p:cNvGraphicFramePr>
          <p:nvPr/>
        </p:nvGraphicFramePr>
        <p:xfrm>
          <a:off x="6230640" y="1203832"/>
          <a:ext cx="1108710" cy="1021080"/>
        </p:xfrm>
        <a:graphic>
          <a:graphicData uri="http://schemas.openxmlformats.org/presentationml/2006/ole">
            <mc:AlternateContent xmlns:mc="http://schemas.openxmlformats.org/markup-compatibility/2006">
              <mc:Choice xmlns:v="urn:schemas-microsoft-com:vml" Requires="v">
                <p:oleObj spid="_x0000_s13" name="Equation" r:id="rId5" imgW="482600" imgH="444500" progId="Equation.DSMT4">
                  <p:embed/>
                </p:oleObj>
              </mc:Choice>
              <mc:Fallback>
                <p:oleObj name="Equation" r:id="rId5" imgW="482600" imgH="444500" progId="Equation.DSMT4">
                  <p:embed/>
                  <p:pic>
                    <p:nvPicPr>
                      <p:cNvPr id="0" name="图片 30907"/>
                      <p:cNvPicPr>
                        <a:picLocks noChangeAspect="1" noChangeArrowheads="1"/>
                      </p:cNvPicPr>
                      <p:nvPr/>
                    </p:nvPicPr>
                    <p:blipFill>
                      <a:blip r:embed="rId6"/>
                      <a:srcRect/>
                      <a:stretch>
                        <a:fillRect/>
                      </a:stretch>
                    </p:blipFill>
                    <p:spPr bwMode="auto">
                      <a:xfrm>
                        <a:off x="6230640" y="1203832"/>
                        <a:ext cx="1108710" cy="1021080"/>
                      </a:xfrm>
                      <a:prstGeom prst="rect">
                        <a:avLst/>
                      </a:prstGeom>
                      <a:solidFill>
                        <a:schemeClr val="accent6">
                          <a:lumMod val="20000"/>
                          <a:lumOff val="80000"/>
                        </a:schemeClr>
                      </a:solidFill>
                      <a:ln>
                        <a:solidFill>
                          <a:srgbClr val="FF0000"/>
                        </a:solid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10" name="线形标注 1 25609"/>
          <p:cNvSpPr/>
          <p:nvPr/>
        </p:nvSpPr>
        <p:spPr>
          <a:xfrm>
            <a:off x="6230303" y="2674620"/>
            <a:ext cx="1743075" cy="514350"/>
          </a:xfrm>
          <a:prstGeom prst="borderCallout1">
            <a:avLst>
              <a:gd name="adj1" fmla="val -4938"/>
              <a:gd name="adj2" fmla="val 50473"/>
              <a:gd name="adj3" fmla="val -102098"/>
              <a:gd name="adj4" fmla="val 46648"/>
            </a:avLst>
          </a:prstGeom>
          <a:solidFill>
            <a:srgbClr val="FFFFCC"/>
          </a:solidFill>
          <a:ln w="19050" cap="flat" cmpd="sng">
            <a:solidFill>
              <a:srgbClr val="FF3300"/>
            </a:solidFill>
            <a:prstDash val="solid"/>
            <a:miter/>
            <a:headEnd type="none" w="med" len="med"/>
            <a:tailEnd type="none" w="med" len="med"/>
          </a:ln>
        </p:spPr>
        <p:txBody>
          <a:bodyPr anchor="t" anchorCtr="0"/>
          <a:p>
            <a:pPr algn="ctr"/>
            <a:r>
              <a:rPr lang="zh-CN" altLang="en-US" sz="2400" b="1" dirty="0">
                <a:solidFill>
                  <a:srgbClr val="FF0000"/>
                </a:solidFill>
                <a:latin typeface="Times New Roman" panose="02020603050405020304" pitchFamily="18" charset="0"/>
                <a:ea typeface="宋体" panose="02010600030101010101" pitchFamily="2" charset="-122"/>
              </a:rPr>
              <a:t>静态电流</a:t>
            </a:r>
            <a:endParaRPr lang="zh-CN" altLang="en-US" sz="2400" b="1" dirty="0">
              <a:solidFill>
                <a:srgbClr val="FF0000"/>
              </a:solidFill>
              <a:latin typeface="Times New Roman" panose="02020603050405020304" pitchFamily="18" charset="0"/>
              <a:ea typeface="宋体" panose="02010600030101010101" pitchFamily="2" charset="-122"/>
            </a:endParaRPr>
          </a:p>
        </p:txBody>
      </p:sp>
      <p:sp>
        <p:nvSpPr>
          <p:cNvPr id="7" name="线形标注 1 6"/>
          <p:cNvSpPr/>
          <p:nvPr/>
        </p:nvSpPr>
        <p:spPr>
          <a:xfrm>
            <a:off x="7597775" y="1195705"/>
            <a:ext cx="1472565" cy="514350"/>
          </a:xfrm>
          <a:prstGeom prst="borderCallout1">
            <a:avLst>
              <a:gd name="adj1" fmla="val 51728"/>
              <a:gd name="adj2" fmla="val 1329"/>
              <a:gd name="adj3" fmla="val 53580"/>
              <a:gd name="adj4" fmla="val -21981"/>
            </a:avLst>
          </a:prstGeom>
          <a:solidFill>
            <a:srgbClr val="FFFFCC"/>
          </a:solidFill>
          <a:ln w="19050" cap="flat" cmpd="sng">
            <a:solidFill>
              <a:srgbClr val="FF3300"/>
            </a:solidFill>
            <a:prstDash val="solid"/>
            <a:miter/>
            <a:headEnd type="none" w="med" len="med"/>
            <a:tailEnd type="none" w="med" len="med"/>
          </a:ln>
        </p:spPr>
        <p:txBody>
          <a:bodyPr anchor="t" anchorCtr="0"/>
          <a:p>
            <a:pPr algn="ctr"/>
            <a:r>
              <a:rPr lang="en-US" altLang="zh-CN" sz="2400" b="1" i="1" dirty="0">
                <a:solidFill>
                  <a:srgbClr val="0000FF"/>
                </a:solidFill>
                <a:latin typeface="Times New Roman" panose="02020603050405020304" pitchFamily="18" charset="0"/>
                <a:ea typeface="宋体" panose="02010600030101010101" pitchFamily="2" charset="-122"/>
              </a:rPr>
              <a:t>V</a:t>
            </a:r>
            <a:r>
              <a:rPr lang="en-US" altLang="zh-CN" sz="2400" b="1" baseline="-25000" dirty="0">
                <a:solidFill>
                  <a:srgbClr val="0000FF"/>
                </a:solidFill>
                <a:latin typeface="Times New Roman" panose="02020603050405020304" pitchFamily="18" charset="0"/>
                <a:ea typeface="宋体" panose="02010600030101010101" pitchFamily="2" charset="-122"/>
              </a:rPr>
              <a:t>T</a:t>
            </a:r>
            <a:r>
              <a:rPr lang="en-US" altLang="zh-CN" sz="2400" b="1" dirty="0">
                <a:solidFill>
                  <a:srgbClr val="0000FF"/>
                </a:solidFill>
                <a:latin typeface="Times New Roman" panose="02020603050405020304" pitchFamily="18" charset="0"/>
                <a:ea typeface="宋体" panose="02010600030101010101" pitchFamily="2" charset="-122"/>
              </a:rPr>
              <a:t>=26mV</a:t>
            </a:r>
            <a:endParaRPr lang="en-US" altLang="zh-CN" sz="2400" b="1" dirty="0">
              <a:solidFill>
                <a:srgbClr val="0000FF"/>
              </a:solidFill>
              <a:latin typeface="Times New Roman" panose="02020603050405020304" pitchFamily="18" charset="0"/>
              <a:ea typeface="宋体" panose="02010600030101010101" pitchFamily="2" charset="-122"/>
            </a:endParaRPr>
          </a:p>
        </p:txBody>
      </p:sp>
      <p:graphicFrame>
        <p:nvGraphicFramePr>
          <p:cNvPr id="8" name="Object 19"/>
          <p:cNvGraphicFramePr>
            <a:graphicFrameLocks noChangeAspect="1"/>
          </p:cNvGraphicFramePr>
          <p:nvPr/>
        </p:nvGraphicFramePr>
        <p:xfrm>
          <a:off x="814090" y="1966150"/>
          <a:ext cx="2801620" cy="1343025"/>
        </p:xfrm>
        <a:graphic>
          <a:graphicData uri="http://schemas.openxmlformats.org/presentationml/2006/ole">
            <mc:AlternateContent xmlns:mc="http://schemas.openxmlformats.org/markup-compatibility/2006">
              <mc:Choice xmlns:v="urn:schemas-microsoft-com:vml" Requires="v">
                <p:oleObj spid="_x0000_s11" name="Equation" r:id="rId7" imgW="1219200" imgH="584200" progId="Equation.DSMT4">
                  <p:embed/>
                </p:oleObj>
              </mc:Choice>
              <mc:Fallback>
                <p:oleObj name="Equation" r:id="rId7" imgW="1219200" imgH="584200" progId="Equation.DSMT4">
                  <p:embed/>
                  <p:pic>
                    <p:nvPicPr>
                      <p:cNvPr id="0" name="图片 30907"/>
                      <p:cNvPicPr>
                        <a:picLocks noChangeAspect="1" noChangeArrowheads="1"/>
                      </p:cNvPicPr>
                      <p:nvPr/>
                    </p:nvPicPr>
                    <p:blipFill>
                      <a:blip r:embed="rId8"/>
                      <a:srcRect/>
                      <a:stretch>
                        <a:fillRect/>
                      </a:stretch>
                    </p:blipFill>
                    <p:spPr bwMode="auto">
                      <a:xfrm>
                        <a:off x="814090" y="1966150"/>
                        <a:ext cx="2801620" cy="1343025"/>
                      </a:xfrm>
                      <a:prstGeom prst="rect">
                        <a:avLst/>
                      </a:prstGeom>
                      <a:solidFill>
                        <a:schemeClr val="bg1"/>
                      </a:solidFill>
                      <a:ln>
                        <a:solidFill>
                          <a:schemeClr val="bg1"/>
                        </a:solid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9"/>
          <p:cNvGraphicFramePr>
            <a:graphicFrameLocks noChangeAspect="1"/>
          </p:cNvGraphicFramePr>
          <p:nvPr/>
        </p:nvGraphicFramePr>
        <p:xfrm>
          <a:off x="3793827" y="2213800"/>
          <a:ext cx="788035" cy="992505"/>
        </p:xfrm>
        <a:graphic>
          <a:graphicData uri="http://schemas.openxmlformats.org/presentationml/2006/ole">
            <mc:AlternateContent xmlns:mc="http://schemas.openxmlformats.org/markup-compatibility/2006">
              <mc:Choice xmlns:v="urn:schemas-microsoft-com:vml" Requires="v">
                <p:oleObj spid="_x0000_s15" name="Equation" r:id="rId9" imgW="342900" imgH="431800" progId="Equation.DSMT4">
                  <p:embed/>
                </p:oleObj>
              </mc:Choice>
              <mc:Fallback>
                <p:oleObj name="Equation" r:id="rId9" imgW="342900" imgH="431800" progId="Equation.DSMT4">
                  <p:embed/>
                  <p:pic>
                    <p:nvPicPr>
                      <p:cNvPr id="0" name="图片 30907"/>
                      <p:cNvPicPr>
                        <a:picLocks noChangeAspect="1" noChangeArrowheads="1"/>
                      </p:cNvPicPr>
                      <p:nvPr/>
                    </p:nvPicPr>
                    <p:blipFill>
                      <a:blip r:embed="rId10"/>
                      <a:srcRect/>
                      <a:stretch>
                        <a:fillRect/>
                      </a:stretch>
                    </p:blipFill>
                    <p:spPr bwMode="auto">
                      <a:xfrm>
                        <a:off x="3793827" y="2213800"/>
                        <a:ext cx="788035" cy="992505"/>
                      </a:xfrm>
                      <a:prstGeom prst="rect">
                        <a:avLst/>
                      </a:prstGeom>
                      <a:solidFill>
                        <a:schemeClr val="bg1"/>
                      </a:solidFill>
                      <a:ln>
                        <a:solidFill>
                          <a:schemeClr val="bg1"/>
                        </a:solid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 name="组合 16"/>
          <p:cNvGrpSpPr/>
          <p:nvPr/>
        </p:nvGrpSpPr>
        <p:grpSpPr>
          <a:xfrm>
            <a:off x="5551170" y="3642360"/>
            <a:ext cx="2486660" cy="2484755"/>
            <a:chOff x="6708" y="4493"/>
            <a:chExt cx="3916" cy="3913"/>
          </a:xfrm>
        </p:grpSpPr>
        <p:pic>
          <p:nvPicPr>
            <p:cNvPr id="16" name="图片 15"/>
            <p:cNvPicPr>
              <a:picLocks noChangeAspect="1"/>
            </p:cNvPicPr>
            <p:nvPr/>
          </p:nvPicPr>
          <p:blipFill>
            <a:blip r:embed="rId11"/>
            <a:stretch>
              <a:fillRect/>
            </a:stretch>
          </p:blipFill>
          <p:spPr>
            <a:xfrm>
              <a:off x="7087" y="4493"/>
              <a:ext cx="3004" cy="3356"/>
            </a:xfrm>
            <a:prstGeom prst="rect">
              <a:avLst/>
            </a:prstGeom>
          </p:spPr>
        </p:pic>
        <p:grpSp>
          <p:nvGrpSpPr>
            <p:cNvPr id="25" name="组合 24"/>
            <p:cNvGrpSpPr/>
            <p:nvPr/>
          </p:nvGrpSpPr>
          <p:grpSpPr>
            <a:xfrm>
              <a:off x="7403" y="5673"/>
              <a:ext cx="1839" cy="570"/>
              <a:chOff x="7403" y="5673"/>
              <a:chExt cx="1839" cy="570"/>
            </a:xfrm>
          </p:grpSpPr>
          <p:cxnSp>
            <p:nvCxnSpPr>
              <p:cNvPr id="20" name="直接连接符 19"/>
              <p:cNvCxnSpPr/>
              <p:nvPr/>
            </p:nvCxnSpPr>
            <p:spPr>
              <a:xfrm flipV="1">
                <a:off x="7882" y="5966"/>
                <a:ext cx="1361" cy="0"/>
              </a:xfrm>
              <a:prstGeom prst="line">
                <a:avLst/>
              </a:prstGeom>
              <a:ln w="19050">
                <a:solidFill>
                  <a:srgbClr val="0000FF"/>
                </a:solidFill>
                <a:prstDash val="lg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403" y="5673"/>
                <a:ext cx="725" cy="570"/>
              </a:xfrm>
              <a:prstGeom prst="rect">
                <a:avLst/>
              </a:prstGeom>
              <a:noFill/>
            </p:spPr>
            <p:txBody>
              <a:bodyPr wrap="square" rtlCol="0">
                <a:spAutoFit/>
              </a:bodyPr>
              <a:p>
                <a:pPr marL="0" indent="0">
                  <a:lnSpc>
                    <a:spcPct val="110000"/>
                  </a:lnSpc>
                  <a:buNone/>
                </a:pPr>
                <a:r>
                  <a:rPr lang="en-US" altLang="zh-CN" sz="1600" b="1" i="1" dirty="0" smtClean="0">
                    <a:solidFill>
                      <a:srgbClr val="0000FF"/>
                    </a:solidFill>
                    <a:latin typeface="Times New Roman" panose="02020603050405020304" pitchFamily="18" charset="0"/>
                    <a:cs typeface="Times New Roman" panose="02020603050405020304" pitchFamily="18" charset="0"/>
                  </a:rPr>
                  <a:t>I</a:t>
                </a:r>
                <a:r>
                  <a:rPr lang="en-US" altLang="zh-CN" sz="1600" b="1" baseline="-25000" dirty="0" smtClean="0">
                    <a:solidFill>
                      <a:srgbClr val="0000FF"/>
                    </a:solidFill>
                    <a:latin typeface="Times New Roman" panose="02020603050405020304" pitchFamily="18" charset="0"/>
                    <a:cs typeface="Times New Roman" panose="02020603050405020304" pitchFamily="18" charset="0"/>
                  </a:rPr>
                  <a:t>D</a:t>
                </a:r>
                <a:endParaRPr lang="en-US" altLang="zh-CN" sz="1600" b="1" baseline="-25000" dirty="0" smtClean="0">
                  <a:solidFill>
                    <a:srgbClr val="0000FF"/>
                  </a:solidFill>
                  <a:latin typeface="Times New Roman" panose="02020603050405020304" pitchFamily="18" charset="0"/>
                  <a:cs typeface="Times New Roman" panose="02020603050405020304" pitchFamily="18" charset="0"/>
                </a:endParaRPr>
              </a:p>
            </p:txBody>
          </p:sp>
        </p:grpSp>
        <p:grpSp>
          <p:nvGrpSpPr>
            <p:cNvPr id="24" name="组合 23"/>
            <p:cNvGrpSpPr/>
            <p:nvPr/>
          </p:nvGrpSpPr>
          <p:grpSpPr>
            <a:xfrm>
              <a:off x="8997" y="6031"/>
              <a:ext cx="724" cy="1482"/>
              <a:chOff x="8997" y="6031"/>
              <a:chExt cx="724" cy="1482"/>
            </a:xfrm>
          </p:grpSpPr>
          <p:cxnSp>
            <p:nvCxnSpPr>
              <p:cNvPr id="19" name="直接连接符 18"/>
              <p:cNvCxnSpPr/>
              <p:nvPr/>
            </p:nvCxnSpPr>
            <p:spPr>
              <a:xfrm>
                <a:off x="9301" y="6031"/>
                <a:ext cx="0" cy="1077"/>
              </a:xfrm>
              <a:prstGeom prst="line">
                <a:avLst/>
              </a:prstGeom>
              <a:ln w="19050">
                <a:solidFill>
                  <a:srgbClr val="0000FF"/>
                </a:solidFill>
                <a:prstDash val="lg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8997" y="6943"/>
                <a:ext cx="725" cy="570"/>
              </a:xfrm>
              <a:prstGeom prst="rect">
                <a:avLst/>
              </a:prstGeom>
              <a:noFill/>
            </p:spPr>
            <p:txBody>
              <a:bodyPr wrap="square" rtlCol="0">
                <a:spAutoFit/>
              </a:bodyPr>
              <a:p>
                <a:pPr marL="0" indent="0">
                  <a:lnSpc>
                    <a:spcPct val="110000"/>
                  </a:lnSpc>
                  <a:buNone/>
                </a:pPr>
                <a:r>
                  <a:rPr lang="en-US" altLang="zh-CN" sz="1600" b="1" i="1" dirty="0" smtClean="0">
                    <a:solidFill>
                      <a:srgbClr val="0000FF"/>
                    </a:solidFill>
                    <a:latin typeface="Times New Roman" panose="02020603050405020304" pitchFamily="18" charset="0"/>
                    <a:cs typeface="Times New Roman" panose="02020603050405020304" pitchFamily="18" charset="0"/>
                  </a:rPr>
                  <a:t>U</a:t>
                </a:r>
                <a:r>
                  <a:rPr lang="en-US" altLang="zh-CN" sz="1600" b="1" baseline="-25000" dirty="0" smtClean="0">
                    <a:solidFill>
                      <a:srgbClr val="0000FF"/>
                    </a:solidFill>
                    <a:latin typeface="Times New Roman" panose="02020603050405020304" pitchFamily="18" charset="0"/>
                    <a:cs typeface="Times New Roman" panose="02020603050405020304" pitchFamily="18" charset="0"/>
                  </a:rPr>
                  <a:t>D</a:t>
                </a:r>
                <a:endParaRPr lang="en-US" altLang="zh-CN" sz="1600" b="1" baseline="-25000" dirty="0" smtClean="0">
                  <a:solidFill>
                    <a:srgbClr val="0000FF"/>
                  </a:solidFill>
                  <a:latin typeface="Times New Roman" panose="02020603050405020304" pitchFamily="18" charset="0"/>
                  <a:cs typeface="Times New Roman" panose="02020603050405020304" pitchFamily="18" charset="0"/>
                </a:endParaRPr>
              </a:p>
            </p:txBody>
          </p:sp>
        </p:grpSp>
        <p:grpSp>
          <p:nvGrpSpPr>
            <p:cNvPr id="27" name="组合 26"/>
            <p:cNvGrpSpPr/>
            <p:nvPr/>
          </p:nvGrpSpPr>
          <p:grpSpPr>
            <a:xfrm>
              <a:off x="8892" y="5302"/>
              <a:ext cx="725" cy="792"/>
              <a:chOff x="8892" y="5302"/>
              <a:chExt cx="725" cy="792"/>
            </a:xfrm>
          </p:grpSpPr>
          <p:sp>
            <p:nvSpPr>
              <p:cNvPr id="67608" name="椭圆 67607"/>
              <p:cNvSpPr/>
              <p:nvPr/>
            </p:nvSpPr>
            <p:spPr>
              <a:xfrm>
                <a:off x="9176" y="5854"/>
                <a:ext cx="240" cy="240"/>
              </a:xfrm>
              <a:prstGeom prst="ellipse">
                <a:avLst/>
              </a:prstGeom>
              <a:solidFill>
                <a:srgbClr val="0000FF"/>
              </a:solidFill>
              <a:ln w="9525" cap="flat" cmpd="sng">
                <a:noFill/>
                <a:prstDash val="solid"/>
                <a:headEnd type="none" w="med" len="med"/>
                <a:tailEnd type="none" w="med" len="med"/>
              </a:ln>
            </p:spPr>
            <p:txBody>
              <a:bodyPr/>
              <a:p>
                <a:endParaRPr lang="zh-CN" altLang="en-US"/>
              </a:p>
            </p:txBody>
          </p:sp>
          <p:sp>
            <p:nvSpPr>
              <p:cNvPr id="26" name="文本框 25"/>
              <p:cNvSpPr txBox="1"/>
              <p:nvPr/>
            </p:nvSpPr>
            <p:spPr>
              <a:xfrm>
                <a:off x="8892" y="5302"/>
                <a:ext cx="725" cy="570"/>
              </a:xfrm>
              <a:prstGeom prst="rect">
                <a:avLst/>
              </a:prstGeom>
              <a:noFill/>
            </p:spPr>
            <p:txBody>
              <a:bodyPr wrap="square" rtlCol="0">
                <a:spAutoFit/>
              </a:bodyPr>
              <a:p>
                <a:pPr marL="0" indent="0">
                  <a:lnSpc>
                    <a:spcPct val="110000"/>
                  </a:lnSpc>
                  <a:buNone/>
                </a:pPr>
                <a:r>
                  <a:rPr lang="en-US" altLang="zh-CN" sz="1600" b="1" i="1" dirty="0" smtClean="0">
                    <a:solidFill>
                      <a:srgbClr val="0000FF"/>
                    </a:solidFill>
                    <a:latin typeface="Times New Roman" panose="02020603050405020304" pitchFamily="18" charset="0"/>
                    <a:cs typeface="Times New Roman" panose="02020603050405020304" pitchFamily="18" charset="0"/>
                  </a:rPr>
                  <a:t>Q</a:t>
                </a:r>
                <a:endParaRPr lang="en-US" altLang="zh-CN" sz="1600" b="1" i="1" dirty="0" smtClean="0">
                  <a:solidFill>
                    <a:srgbClr val="0000FF"/>
                  </a:solidFill>
                  <a:latin typeface="Times New Roman" panose="02020603050405020304" pitchFamily="18" charset="0"/>
                  <a:cs typeface="Times New Roman" panose="02020603050405020304" pitchFamily="18" charset="0"/>
                </a:endParaRPr>
              </a:p>
            </p:txBody>
          </p:sp>
        </p:grpSp>
        <p:cxnSp>
          <p:nvCxnSpPr>
            <p:cNvPr id="31" name="直接连接符 30"/>
            <p:cNvCxnSpPr/>
            <p:nvPr/>
          </p:nvCxnSpPr>
          <p:spPr>
            <a:xfrm flipH="1">
              <a:off x="6865" y="5291"/>
              <a:ext cx="2494" cy="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6901" y="6495"/>
              <a:ext cx="2211" cy="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9408" y="5302"/>
              <a:ext cx="47" cy="2891"/>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9147" y="6495"/>
              <a:ext cx="0" cy="1757"/>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6708" y="5301"/>
              <a:ext cx="932" cy="1171"/>
              <a:chOff x="6708" y="5301"/>
              <a:chExt cx="932" cy="1171"/>
            </a:xfrm>
          </p:grpSpPr>
          <p:sp>
            <p:nvSpPr>
              <p:cNvPr id="105481" name="直接连接符 105480"/>
              <p:cNvSpPr/>
              <p:nvPr/>
            </p:nvSpPr>
            <p:spPr>
              <a:xfrm>
                <a:off x="6948" y="6190"/>
                <a:ext cx="0" cy="283"/>
              </a:xfrm>
              <a:prstGeom prst="line">
                <a:avLst/>
              </a:prstGeom>
              <a:ln w="28575" cap="flat" cmpd="sng">
                <a:solidFill>
                  <a:srgbClr val="FF0000"/>
                </a:solidFill>
                <a:prstDash val="solid"/>
                <a:headEnd type="none" w="med" len="med"/>
                <a:tailEnd type="arrow" w="med" len="med"/>
              </a:ln>
            </p:spPr>
          </p:sp>
          <p:sp>
            <p:nvSpPr>
              <p:cNvPr id="34" name="直接连接符 33"/>
              <p:cNvSpPr/>
              <p:nvPr/>
            </p:nvSpPr>
            <p:spPr>
              <a:xfrm rot="10800000">
                <a:off x="6948" y="5301"/>
                <a:ext cx="0" cy="283"/>
              </a:xfrm>
              <a:prstGeom prst="line">
                <a:avLst/>
              </a:prstGeom>
              <a:ln w="28575" cap="flat" cmpd="sng">
                <a:solidFill>
                  <a:srgbClr val="FF0000"/>
                </a:solidFill>
                <a:prstDash val="solid"/>
                <a:headEnd type="none" w="med" len="med"/>
                <a:tailEnd type="arrow" w="med" len="med"/>
              </a:ln>
            </p:spPr>
          </p:sp>
          <p:sp>
            <p:nvSpPr>
              <p:cNvPr id="35" name="文本框 34"/>
              <p:cNvSpPr txBox="1"/>
              <p:nvPr/>
            </p:nvSpPr>
            <p:spPr>
              <a:xfrm>
                <a:off x="6708" y="5555"/>
                <a:ext cx="933" cy="570"/>
              </a:xfrm>
              <a:prstGeom prst="rect">
                <a:avLst/>
              </a:prstGeom>
              <a:noFill/>
            </p:spPr>
            <p:txBody>
              <a:bodyPr wrap="square" rtlCol="0">
                <a:spAutoFit/>
              </a:bodyPr>
              <a:p>
                <a:pPr marL="0" indent="0">
                  <a:lnSpc>
                    <a:spcPct val="110000"/>
                  </a:lnSpc>
                  <a:buNone/>
                </a:pPr>
                <a:r>
                  <a:rPr lang="en-US" altLang="zh-CN" sz="1600" b="1" dirty="0" smtClean="0">
                    <a:solidFill>
                      <a:srgbClr val="FF0000"/>
                    </a:solidFill>
                    <a:cs typeface="Times New Roman" panose="02020603050405020304" pitchFamily="18" charset="0"/>
                  </a:rPr>
                  <a:t>Δ</a:t>
                </a:r>
                <a:r>
                  <a:rPr lang="en-US" altLang="zh-CN" sz="1600" b="1" i="1" dirty="0" smtClean="0">
                    <a:solidFill>
                      <a:srgbClr val="FF0000"/>
                    </a:solidFill>
                    <a:latin typeface="Times New Roman" panose="02020603050405020304" pitchFamily="18" charset="0"/>
                    <a:cs typeface="Times New Roman" panose="02020603050405020304" pitchFamily="18" charset="0"/>
                  </a:rPr>
                  <a:t>i</a:t>
                </a:r>
                <a:r>
                  <a:rPr lang="en-US" altLang="zh-CN" sz="1600" b="1" baseline="-25000" dirty="0" smtClean="0">
                    <a:solidFill>
                      <a:srgbClr val="FF0000"/>
                    </a:solidFill>
                    <a:latin typeface="Times New Roman" panose="02020603050405020304" pitchFamily="18" charset="0"/>
                    <a:cs typeface="Times New Roman" panose="02020603050405020304" pitchFamily="18" charset="0"/>
                  </a:rPr>
                  <a:t>D</a:t>
                </a:r>
                <a:endParaRPr lang="en-US" altLang="zh-CN" sz="1600" b="1" baseline="-25000" dirty="0" smtClean="0">
                  <a:solidFill>
                    <a:srgbClr val="FF0000"/>
                  </a:solidFill>
                  <a:latin typeface="Times New Roman" panose="02020603050405020304" pitchFamily="18" charset="0"/>
                  <a:cs typeface="Times New Roman" panose="02020603050405020304" pitchFamily="18" charset="0"/>
                </a:endParaRPr>
              </a:p>
            </p:txBody>
          </p:sp>
        </p:grpSp>
        <p:grpSp>
          <p:nvGrpSpPr>
            <p:cNvPr id="37" name="组合 36"/>
            <p:cNvGrpSpPr/>
            <p:nvPr/>
          </p:nvGrpSpPr>
          <p:grpSpPr>
            <a:xfrm>
              <a:off x="8826" y="7836"/>
              <a:ext cx="1799" cy="570"/>
              <a:chOff x="7767" y="4335"/>
              <a:chExt cx="1799" cy="570"/>
            </a:xfrm>
          </p:grpSpPr>
          <p:sp>
            <p:nvSpPr>
              <p:cNvPr id="38" name="直接连接符 37"/>
              <p:cNvSpPr/>
              <p:nvPr/>
            </p:nvSpPr>
            <p:spPr>
              <a:xfrm rot="16200000">
                <a:off x="7908" y="4478"/>
                <a:ext cx="0" cy="283"/>
              </a:xfrm>
              <a:prstGeom prst="line">
                <a:avLst/>
              </a:prstGeom>
              <a:ln w="28575" cap="flat" cmpd="sng">
                <a:solidFill>
                  <a:srgbClr val="FF0000"/>
                </a:solidFill>
                <a:prstDash val="solid"/>
                <a:headEnd type="none" w="med" len="med"/>
                <a:tailEnd type="arrow" w="med" len="med"/>
              </a:ln>
            </p:spPr>
          </p:sp>
          <p:sp>
            <p:nvSpPr>
              <p:cNvPr id="39" name="直接连接符 38"/>
              <p:cNvSpPr/>
              <p:nvPr/>
            </p:nvSpPr>
            <p:spPr>
              <a:xfrm rot="5400000">
                <a:off x="8574" y="4478"/>
                <a:ext cx="0" cy="283"/>
              </a:xfrm>
              <a:prstGeom prst="line">
                <a:avLst/>
              </a:prstGeom>
              <a:ln w="28575" cap="flat" cmpd="sng">
                <a:solidFill>
                  <a:srgbClr val="FF0000"/>
                </a:solidFill>
                <a:prstDash val="solid"/>
                <a:headEnd type="none" w="med" len="med"/>
                <a:tailEnd type="arrow" w="med" len="med"/>
              </a:ln>
            </p:spPr>
          </p:sp>
          <p:sp>
            <p:nvSpPr>
              <p:cNvPr id="40" name="文本框 39"/>
              <p:cNvSpPr txBox="1"/>
              <p:nvPr/>
            </p:nvSpPr>
            <p:spPr>
              <a:xfrm>
                <a:off x="8633" y="4335"/>
                <a:ext cx="933" cy="570"/>
              </a:xfrm>
              <a:prstGeom prst="rect">
                <a:avLst/>
              </a:prstGeom>
              <a:noFill/>
            </p:spPr>
            <p:txBody>
              <a:bodyPr wrap="square" rtlCol="0">
                <a:spAutoFit/>
              </a:bodyPr>
              <a:p>
                <a:pPr marL="0" indent="0">
                  <a:lnSpc>
                    <a:spcPct val="110000"/>
                  </a:lnSpc>
                  <a:buNone/>
                </a:pPr>
                <a:r>
                  <a:rPr lang="en-US" altLang="zh-CN" sz="1600" b="1" dirty="0" smtClean="0">
                    <a:solidFill>
                      <a:srgbClr val="FF0000"/>
                    </a:solidFill>
                    <a:cs typeface="Times New Roman" panose="02020603050405020304" pitchFamily="18" charset="0"/>
                  </a:rPr>
                  <a:t>Δ</a:t>
                </a:r>
                <a:r>
                  <a:rPr lang="en-US" altLang="zh-CN" sz="1600" b="1" i="1" dirty="0" smtClean="0">
                    <a:solidFill>
                      <a:srgbClr val="FF0000"/>
                    </a:solidFill>
                    <a:latin typeface="Times New Roman" panose="02020603050405020304" pitchFamily="18" charset="0"/>
                    <a:cs typeface="Times New Roman" panose="02020603050405020304" pitchFamily="18" charset="0"/>
                  </a:rPr>
                  <a:t>u</a:t>
                </a:r>
                <a:r>
                  <a:rPr lang="en-US" altLang="zh-CN" sz="1600" b="1" baseline="-25000" dirty="0" smtClean="0">
                    <a:solidFill>
                      <a:srgbClr val="FF0000"/>
                    </a:solidFill>
                    <a:latin typeface="Times New Roman" panose="02020603050405020304" pitchFamily="18" charset="0"/>
                    <a:cs typeface="Times New Roman" panose="02020603050405020304" pitchFamily="18" charset="0"/>
                  </a:rPr>
                  <a:t>D</a:t>
                </a:r>
                <a:endParaRPr lang="en-US" altLang="zh-CN" sz="1600" b="1" baseline="-25000" dirty="0" smtClean="0">
                  <a:solidFill>
                    <a:srgbClr val="FF0000"/>
                  </a:solidFill>
                  <a:latin typeface="Times New Roman" panose="02020603050405020304" pitchFamily="18" charset="0"/>
                  <a:cs typeface="Times New Roman" panose="02020603050405020304" pitchFamily="18" charset="0"/>
                </a:endParaRPr>
              </a:p>
            </p:txBody>
          </p:sp>
        </p:grpSp>
        <p:cxnSp>
          <p:nvCxnSpPr>
            <p:cNvPr id="41" name="直接连接符 40"/>
            <p:cNvCxnSpPr/>
            <p:nvPr/>
          </p:nvCxnSpPr>
          <p:spPr>
            <a:xfrm flipH="1">
              <a:off x="9168" y="5297"/>
              <a:ext cx="227" cy="1191"/>
            </a:xfrm>
            <a:prstGeom prst="line">
              <a:avLst/>
            </a:prstGeom>
            <a:ln w="57150">
              <a:solidFill>
                <a:srgbClr val="00B050"/>
              </a:soli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par>
                          <p:cTn id="18" fill="hold">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25610"/>
                                        </p:tgtEl>
                                        <p:attrNameLst>
                                          <p:attrName>style.visibility</p:attrName>
                                        </p:attrNameLst>
                                      </p:cBhvr>
                                      <p:to>
                                        <p:strVal val="visible"/>
                                      </p:to>
                                    </p:set>
                                    <p:animEffect transition="in" filter="blinds(horizontal)">
                                      <p:cBhvr>
                                        <p:cTn id="21" dur="500"/>
                                        <p:tgtEl>
                                          <p:spTgt spid="25610"/>
                                        </p:tgtEl>
                                      </p:cBhvr>
                                    </p:animEffect>
                                  </p:childTnLst>
                                </p:cTn>
                              </p:par>
                            </p:childTnLst>
                          </p:cTn>
                        </p:par>
                        <p:par>
                          <p:cTn id="22" fill="hold">
                            <p:stCondLst>
                              <p:cond delay="1000"/>
                            </p:stCondLst>
                            <p:childTnLst>
                              <p:par>
                                <p:cTn id="23" presetID="3" presetClass="entr" presetSubtype="1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5376"/>
                                        </p:tgtEl>
                                        <p:attrNameLst>
                                          <p:attrName>style.visibility</p:attrName>
                                        </p:attrNameLst>
                                      </p:cBhvr>
                                      <p:to>
                                        <p:strVal val="visible"/>
                                      </p:to>
                                    </p:set>
                                    <p:animEffect transition="in" filter="wipe(left)">
                                      <p:cBhvr>
                                        <p:cTn id="30" dur="500"/>
                                        <p:tgtEl>
                                          <p:spTgt spid="15376"/>
                                        </p:tgtEl>
                                      </p:cBhvr>
                                    </p:animEffect>
                                  </p:childTnLst>
                                </p:cTn>
                              </p:par>
                              <p:par>
                                <p:cTn id="31" presetID="3" presetClass="entr" presetSubtype="1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linds(horizontal)">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6" grpId="0" bldLvl="0" animBg="1" autoUpdateAnimBg="0"/>
      <p:bldP spid="25610" grpId="0" bldLvl="0" animBg="1"/>
      <p:bldP spid="7"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 name="Text Box 20"/>
          <p:cNvSpPr txBox="1">
            <a:spLocks noChangeArrowheads="1"/>
          </p:cNvSpPr>
          <p:nvPr/>
        </p:nvSpPr>
        <p:spPr bwMode="auto">
          <a:xfrm>
            <a:off x="611868" y="1703156"/>
            <a:ext cx="7620000" cy="2158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defRPr kumimoji="1" sz="2800">
                <a:solidFill>
                  <a:srgbClr val="000000"/>
                </a:solidFill>
                <a:latin typeface="宋体" panose="02010600030101010101" pitchFamily="2" charset="-122"/>
                <a:ea typeface="宋体" panose="02010600030101010101" pitchFamily="2" charset="-122"/>
              </a:defRPr>
            </a:lvl1pPr>
            <a:lvl2pPr marL="742950" indent="-285750" algn="just">
              <a:defRPr kumimoji="1" sz="2800">
                <a:solidFill>
                  <a:srgbClr val="000000"/>
                </a:solidFill>
                <a:latin typeface="宋体" panose="02010600030101010101" pitchFamily="2" charset="-122"/>
                <a:ea typeface="宋体" panose="02010600030101010101" pitchFamily="2" charset="-122"/>
              </a:defRPr>
            </a:lvl2pPr>
            <a:lvl3pPr marL="1143000" indent="-228600" algn="just">
              <a:defRPr kumimoji="1" sz="2800">
                <a:solidFill>
                  <a:srgbClr val="000000"/>
                </a:solidFill>
                <a:latin typeface="宋体" panose="02010600030101010101" pitchFamily="2" charset="-122"/>
                <a:ea typeface="宋体" panose="02010600030101010101" pitchFamily="2" charset="-122"/>
              </a:defRPr>
            </a:lvl3pPr>
            <a:lvl4pPr marL="1600200" indent="-228600" algn="just">
              <a:defRPr kumimoji="1" sz="2800">
                <a:solidFill>
                  <a:srgbClr val="000000"/>
                </a:solidFill>
                <a:latin typeface="宋体" panose="02010600030101010101" pitchFamily="2" charset="-122"/>
                <a:ea typeface="宋体" panose="02010600030101010101" pitchFamily="2" charset="-122"/>
              </a:defRPr>
            </a:lvl4pPr>
            <a:lvl5pPr marL="2057400" indent="-228600" algn="just">
              <a:defRPr kumimoji="1" sz="2800">
                <a:solidFill>
                  <a:srgbClr val="000000"/>
                </a:solidFill>
                <a:latin typeface="宋体" panose="02010600030101010101" pitchFamily="2" charset="-122"/>
                <a:ea typeface="宋体" panose="02010600030101010101" pitchFamily="2" charset="-122"/>
              </a:defRPr>
            </a:lvl5pPr>
            <a:lvl6pPr marL="25146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6pPr>
            <a:lvl7pPr marL="29718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7pPr>
            <a:lvl8pPr marL="34290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8pPr>
            <a:lvl9pPr marL="38862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9pPr>
          </a:lstStyle>
          <a:p>
            <a:pPr>
              <a:lnSpc>
                <a:spcPct val="120000"/>
              </a:lnSpc>
            </a:pPr>
            <a:r>
              <a:rPr lang="en-US" altLang="zh-CN" dirty="0" smtClean="0">
                <a:solidFill>
                  <a:srgbClr val="FF0000"/>
                </a:solidFill>
              </a:rPr>
              <a:t>    </a:t>
            </a:r>
            <a:r>
              <a:rPr lang="zh-CN" altLang="en-US" dirty="0" smtClean="0">
                <a:solidFill>
                  <a:srgbClr val="FF0000"/>
                </a:solidFill>
                <a:latin typeface="Times New Roman" panose="02020603050405020304" pitchFamily="18" charset="0"/>
                <a:ea typeface="黑体" panose="02010609060101010101" pitchFamily="49" charset="-122"/>
              </a:rPr>
              <a:t>本征半导体</a:t>
            </a:r>
            <a:r>
              <a:rPr lang="en-US" altLang="zh-CN" dirty="0" smtClean="0">
                <a:latin typeface="Times New Roman" panose="02020603050405020304" pitchFamily="18" charset="0"/>
              </a:rPr>
              <a:t>——</a:t>
            </a:r>
            <a:r>
              <a:rPr lang="zh-CN" altLang="en-US" dirty="0" smtClean="0">
                <a:solidFill>
                  <a:srgbClr val="000099"/>
                </a:solidFill>
              </a:rPr>
              <a:t>化学成分纯净的半导体</a:t>
            </a:r>
            <a:r>
              <a:rPr lang="zh-CN" altLang="en-US" dirty="0" smtClean="0">
                <a:solidFill>
                  <a:srgbClr val="0000FF"/>
                </a:solidFill>
              </a:rPr>
              <a:t>。</a:t>
            </a:r>
            <a:endParaRPr lang="zh-CN" altLang="en-US" dirty="0" smtClean="0">
              <a:solidFill>
                <a:srgbClr val="0000FF"/>
              </a:solidFill>
            </a:endParaRPr>
          </a:p>
          <a:p>
            <a:pPr>
              <a:lnSpc>
                <a:spcPct val="120000"/>
              </a:lnSpc>
            </a:pPr>
            <a:r>
              <a:rPr lang="zh-CN" altLang="en-US" dirty="0" smtClean="0"/>
              <a:t>制造半导体器件的半导体材料的纯度要达到</a:t>
            </a:r>
            <a:r>
              <a:rPr lang="en-US" altLang="zh-CN" dirty="0" smtClean="0">
                <a:latin typeface="Times New Roman" panose="02020603050405020304" pitchFamily="18" charset="0"/>
              </a:rPr>
              <a:t>99.9999999%</a:t>
            </a:r>
            <a:r>
              <a:rPr lang="zh-CN" altLang="en-US" dirty="0" smtClean="0">
                <a:latin typeface="Times New Roman" panose="02020603050405020304" pitchFamily="18" charset="0"/>
              </a:rPr>
              <a:t>，常称为“九个</a:t>
            </a:r>
            <a:r>
              <a:rPr lang="en-US" altLang="zh-CN" dirty="0" smtClean="0">
                <a:latin typeface="Times New Roman" panose="02020603050405020304" pitchFamily="18" charset="0"/>
              </a:rPr>
              <a:t>9</a:t>
            </a:r>
            <a:r>
              <a:rPr lang="en-US" altLang="zh-CN" dirty="0" smtClean="0">
                <a:solidFill>
                  <a:srgbClr val="660066"/>
                </a:solidFill>
                <a:latin typeface="Times New Roman" panose="02020603050405020304" pitchFamily="18" charset="0"/>
              </a:rPr>
              <a:t>”</a:t>
            </a:r>
            <a:r>
              <a:rPr lang="zh-CN" altLang="en-US" dirty="0" smtClean="0">
                <a:solidFill>
                  <a:srgbClr val="0000FF"/>
                </a:solidFill>
              </a:rPr>
              <a:t>。</a:t>
            </a:r>
            <a:r>
              <a:rPr lang="zh-CN" altLang="en-US" dirty="0" smtClean="0">
                <a:solidFill>
                  <a:srgbClr val="000099"/>
                </a:solidFill>
              </a:rPr>
              <a:t>它在物理结构上呈</a:t>
            </a:r>
            <a:r>
              <a:rPr lang="zh-CN" altLang="en-US" u="sng" dirty="0" smtClean="0">
                <a:solidFill>
                  <a:srgbClr val="000099"/>
                </a:solidFill>
                <a:effectLst>
                  <a:outerShdw blurRad="38100" dist="38100" dir="2700000" algn="tl">
                    <a:srgbClr val="000000">
                      <a:alpha val="43137"/>
                    </a:srgbClr>
                  </a:outerShdw>
                </a:effectLst>
              </a:rPr>
              <a:t>单晶体</a:t>
            </a:r>
            <a:r>
              <a:rPr lang="zh-CN" altLang="en-US" dirty="0" smtClean="0">
                <a:solidFill>
                  <a:srgbClr val="000099"/>
                </a:solidFill>
              </a:rPr>
              <a:t>形态。</a:t>
            </a:r>
            <a:endParaRPr lang="zh-CN" altLang="en-US" dirty="0" smtClean="0">
              <a:solidFill>
                <a:srgbClr val="000099"/>
              </a:solidFill>
            </a:endParaRPr>
          </a:p>
        </p:txBody>
      </p:sp>
      <p:sp>
        <p:nvSpPr>
          <p:cNvPr id="12" name="TextBox 3"/>
          <p:cNvSpPr txBox="1"/>
          <p:nvPr/>
        </p:nvSpPr>
        <p:spPr>
          <a:xfrm>
            <a:off x="323528" y="673532"/>
            <a:ext cx="6357937" cy="583565"/>
          </a:xfrm>
          <a:prstGeom prst="rect">
            <a:avLst/>
          </a:prstGeom>
          <a:noFill/>
          <a:ln w="9525">
            <a:noFill/>
          </a:ln>
        </p:spPr>
        <p:txBody>
          <a:bodyPr>
            <a:spAutoFit/>
          </a:bodyPr>
          <a:lstStyle/>
          <a:p>
            <a:r>
              <a:rPr lang="en-US" altLang="zh-CN" sz="3200" b="1" dirty="0" smtClean="0">
                <a:solidFill>
                  <a:srgbClr val="FF0000"/>
                </a:solidFill>
                <a:latin typeface="Times New Roman" panose="02020603050405020304" pitchFamily="18" charset="0"/>
              </a:rPr>
              <a:t>1.1.1 </a:t>
            </a:r>
            <a:r>
              <a:rPr lang="zh-CN" altLang="en-US" sz="3200" dirty="0" smtClean="0">
                <a:solidFill>
                  <a:srgbClr val="FF0000"/>
                </a:solidFill>
                <a:latin typeface="黑体" panose="02010609060101010101" pitchFamily="49" charset="-122"/>
                <a:ea typeface="黑体" panose="02010609060101010101" pitchFamily="49" charset="-122"/>
              </a:rPr>
              <a:t>本征半导体</a:t>
            </a:r>
            <a:r>
              <a:rPr lang="zh-CN" altLang="en-US" sz="3200" dirty="0">
                <a:solidFill>
                  <a:srgbClr val="FF0000"/>
                </a:solidFill>
                <a:latin typeface="黑体" panose="02010609060101010101" pitchFamily="49" charset="-122"/>
                <a:ea typeface="黑体" panose="02010609060101010101" pitchFamily="49" charset="-122"/>
              </a:rPr>
              <a:t>及其导电性</a:t>
            </a:r>
            <a:endParaRPr lang="zh-CN" altLang="en-US" sz="3200" b="1" dirty="0">
              <a:solidFill>
                <a:srgbClr val="FF0000"/>
              </a:solidFill>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pic>
        <p:nvPicPr>
          <p:cNvPr id="100" name="图片 99"/>
          <p:cNvPicPr>
            <a:picLocks noChangeAspect="1"/>
          </p:cNvPicPr>
          <p:nvPr>
            <p:custDataLst>
              <p:tags r:id="rId1"/>
            </p:custDataLst>
          </p:nvPr>
        </p:nvPicPr>
        <p:blipFill>
          <a:blip r:embed="rId2"/>
          <a:stretch>
            <a:fillRect/>
          </a:stretch>
        </p:blipFill>
        <p:spPr>
          <a:xfrm>
            <a:off x="2988310" y="3860800"/>
            <a:ext cx="2517140" cy="2444750"/>
          </a:xfrm>
          <a:prstGeom prst="rect">
            <a:avLst/>
          </a:prstGeom>
          <a:noFill/>
          <a:ln w="9525">
            <a:noFill/>
          </a:ln>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ChangeArrowheads="1"/>
          </p:cNvSpPr>
          <p:nvPr/>
        </p:nvSpPr>
        <p:spPr bwMode="auto">
          <a:xfrm>
            <a:off x="179705" y="765175"/>
            <a:ext cx="6588125" cy="1021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dirty="0">
                <a:solidFill>
                  <a:srgbClr val="0000FF"/>
                </a:solidFill>
                <a:latin typeface="黑体" panose="02010609060101010101" pitchFamily="49" charset="-122"/>
                <a:ea typeface="黑体" panose="02010609060101010101" pitchFamily="49" charset="-122"/>
              </a:rPr>
              <a:t>五、 晶体二极管应用电路举例</a:t>
            </a:r>
            <a:r>
              <a:rPr lang="zh-CN" altLang="en-US" sz="2800" b="1" dirty="0">
                <a:solidFill>
                  <a:srgbClr val="FF0000"/>
                </a:solidFill>
              </a:rPr>
              <a:t> </a:t>
            </a:r>
            <a:endParaRPr lang="zh-CN" altLang="en-US" sz="2800" b="1" dirty="0">
              <a:solidFill>
                <a:srgbClr val="FF0000"/>
              </a:solidFill>
            </a:endParaRPr>
          </a:p>
          <a:p>
            <a:pPr algn="just" eaLnBrk="1" hangingPunct="1">
              <a:spcBef>
                <a:spcPct val="20000"/>
              </a:spcBef>
            </a:pPr>
            <a:r>
              <a:rPr lang="en-US" altLang="zh-CN" sz="2800" dirty="0" smtClean="0">
                <a:solidFill>
                  <a:srgbClr val="000000"/>
                </a:solidFill>
              </a:rPr>
              <a:t>    1. </a:t>
            </a:r>
            <a:r>
              <a:rPr lang="zh-CN" altLang="en-US" sz="2800" dirty="0" smtClean="0">
                <a:solidFill>
                  <a:srgbClr val="000000"/>
                </a:solidFill>
              </a:rPr>
              <a:t>整流电路 </a:t>
            </a:r>
            <a:endParaRPr lang="zh-CN" altLang="en-US" sz="2800" dirty="0" smtClean="0">
              <a:solidFill>
                <a:srgbClr val="000000"/>
              </a:solidFill>
            </a:endParaRPr>
          </a:p>
        </p:txBody>
      </p:sp>
      <p:sp>
        <p:nvSpPr>
          <p:cNvPr id="10244" name="Text Box 9"/>
          <p:cNvSpPr txBox="1">
            <a:spLocks noChangeArrowheads="1"/>
          </p:cNvSpPr>
          <p:nvPr/>
        </p:nvSpPr>
        <p:spPr bwMode="auto">
          <a:xfrm>
            <a:off x="2626519" y="4727421"/>
            <a:ext cx="4800600" cy="1014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dirty="0" smtClean="0">
                <a:solidFill>
                  <a:srgbClr val="000000"/>
                </a:solidFill>
              </a:rPr>
              <a:t>      </a:t>
            </a:r>
            <a:r>
              <a:rPr lang="zh-CN" altLang="en-US" dirty="0" smtClean="0">
                <a:solidFill>
                  <a:srgbClr val="FF0000"/>
                </a:solidFill>
              </a:rPr>
              <a:t>二极管半波整流电路</a:t>
            </a:r>
            <a:endParaRPr lang="zh-CN" altLang="en-US" dirty="0" smtClean="0">
              <a:solidFill>
                <a:srgbClr val="FF0000"/>
              </a:solidFill>
            </a:endParaRPr>
          </a:p>
          <a:p>
            <a:pPr eaLnBrk="1" hangingPunct="1">
              <a:spcBef>
                <a:spcPct val="50000"/>
              </a:spcBef>
            </a:pPr>
            <a:r>
              <a:rPr lang="zh-CN" altLang="en-US" dirty="0" smtClean="0">
                <a:solidFill>
                  <a:srgbClr val="FF0000"/>
                </a:solidFill>
              </a:rPr>
              <a:t>     </a:t>
            </a:r>
            <a:r>
              <a:rPr lang="en-US" altLang="zh-CN" dirty="0" smtClean="0">
                <a:solidFill>
                  <a:srgbClr val="FF0000"/>
                </a:solidFill>
              </a:rPr>
              <a:t>(</a:t>
            </a:r>
            <a:r>
              <a:rPr lang="en-US" altLang="zh-CN" i="1" dirty="0" smtClean="0">
                <a:solidFill>
                  <a:srgbClr val="FF0000"/>
                </a:solidFill>
              </a:rPr>
              <a:t>a</a:t>
            </a:r>
            <a:r>
              <a:rPr lang="en-US" altLang="zh-CN" dirty="0" smtClean="0">
                <a:solidFill>
                  <a:srgbClr val="FF0000"/>
                </a:solidFill>
              </a:rPr>
              <a:t>)</a:t>
            </a:r>
            <a:r>
              <a:rPr lang="zh-CN" altLang="en-US" dirty="0" smtClean="0">
                <a:solidFill>
                  <a:srgbClr val="FF0000"/>
                </a:solidFill>
              </a:rPr>
              <a:t>电路； </a:t>
            </a:r>
            <a:r>
              <a:rPr lang="en-US" altLang="zh-CN" dirty="0" smtClean="0">
                <a:solidFill>
                  <a:srgbClr val="FF0000"/>
                </a:solidFill>
              </a:rPr>
              <a:t>(</a:t>
            </a:r>
            <a:r>
              <a:rPr lang="en-US" altLang="zh-CN" i="1" dirty="0" smtClean="0">
                <a:solidFill>
                  <a:srgbClr val="FF0000"/>
                </a:solidFill>
              </a:rPr>
              <a:t>b</a:t>
            </a:r>
            <a:r>
              <a:rPr lang="en-US" altLang="zh-CN" dirty="0" smtClean="0">
                <a:solidFill>
                  <a:srgbClr val="FF0000"/>
                </a:solidFill>
              </a:rPr>
              <a:t>)</a:t>
            </a:r>
            <a:r>
              <a:rPr lang="zh-CN" altLang="en-US" dirty="0" smtClean="0">
                <a:solidFill>
                  <a:srgbClr val="FF0000"/>
                </a:solidFill>
              </a:rPr>
              <a:t>输出波形 </a:t>
            </a:r>
            <a:endParaRPr lang="zh-CN" altLang="en-US" dirty="0" smtClean="0">
              <a:solidFill>
                <a:srgbClr val="FF0000"/>
              </a:solidFill>
            </a:endParaRPr>
          </a:p>
        </p:txBody>
      </p:sp>
      <p:sp>
        <p:nvSpPr>
          <p:cNvPr id="2" name="灯片编号占位符 1"/>
          <p:cNvSpPr>
            <a:spLocks noGrp="1"/>
          </p:cNvSpPr>
          <p:nvPr>
            <p:ph type="sldNum" sz="quarter" idx="4"/>
          </p:nvPr>
        </p:nvSpPr>
        <p:spPr/>
        <p:txBody>
          <a:bodyPr/>
          <a:p>
            <a:fld id="{9A0DB2DC-4C9A-4742-B13C-FB6460FD3503}" type="slidenum">
              <a:rPr lang="zh-CN" altLang="zh-CN" dirty="0"/>
            </a:fld>
            <a:endParaRPr lang="zh-CN" altLang="zh-CN" dirty="0"/>
          </a:p>
        </p:txBody>
      </p:sp>
      <p:pic>
        <p:nvPicPr>
          <p:cNvPr id="3" name="图片 2"/>
          <p:cNvPicPr>
            <a:picLocks noChangeAspect="1"/>
          </p:cNvPicPr>
          <p:nvPr>
            <p:custDataLst>
              <p:tags r:id="rId1"/>
            </p:custDataLst>
          </p:nvPr>
        </p:nvPicPr>
        <p:blipFill>
          <a:blip r:embed="rId2"/>
          <a:stretch>
            <a:fillRect/>
          </a:stretch>
        </p:blipFill>
        <p:spPr>
          <a:xfrm>
            <a:off x="1188085" y="1981200"/>
            <a:ext cx="2957830" cy="2406015"/>
          </a:xfrm>
          <a:prstGeom prst="rect">
            <a:avLst/>
          </a:prstGeom>
        </p:spPr>
      </p:pic>
      <p:pic>
        <p:nvPicPr>
          <p:cNvPr id="4" name="图片 3"/>
          <p:cNvPicPr>
            <a:picLocks noChangeAspect="1"/>
          </p:cNvPicPr>
          <p:nvPr/>
        </p:nvPicPr>
        <p:blipFill>
          <a:blip r:embed="rId3"/>
          <a:stretch>
            <a:fillRect/>
          </a:stretch>
        </p:blipFill>
        <p:spPr>
          <a:xfrm>
            <a:off x="4498975" y="2073275"/>
            <a:ext cx="2900680" cy="2221865"/>
          </a:xfrm>
          <a:prstGeom prst="rect">
            <a:avLst/>
          </a:prstGeom>
        </p:spPr>
      </p:pic>
      <p:sp>
        <p:nvSpPr>
          <p:cNvPr id="5" name="文本框 4"/>
          <p:cNvSpPr txBox="1"/>
          <p:nvPr/>
        </p:nvSpPr>
        <p:spPr>
          <a:xfrm>
            <a:off x="899795" y="6165215"/>
            <a:ext cx="2990850" cy="429895"/>
          </a:xfrm>
          <a:prstGeom prst="rect">
            <a:avLst/>
          </a:prstGeom>
          <a:noFill/>
        </p:spPr>
        <p:txBody>
          <a:bodyPr wrap="none" rtlCol="0">
            <a:spAutoFit/>
          </a:bodyPr>
          <a:p>
            <a:pPr marL="0" indent="0">
              <a:lnSpc>
                <a:spcPct val="110000"/>
              </a:lnSpc>
              <a:buNone/>
            </a:pPr>
            <a:r>
              <a:rPr lang="zh-CN" altLang="en-US" sz="2000" b="1" dirty="0" smtClean="0">
                <a:latin typeface="Times New Roman" panose="02020603050405020304" pitchFamily="18" charset="0"/>
                <a:cs typeface="Times New Roman" panose="02020603050405020304" pitchFamily="18" charset="0"/>
              </a:rPr>
              <a:t>使用二极管</a:t>
            </a:r>
            <a:r>
              <a:rPr lang="zh-CN" altLang="en-US" sz="2000" b="1" dirty="0" smtClean="0">
                <a:solidFill>
                  <a:srgbClr val="FF0000"/>
                </a:solidFill>
                <a:latin typeface="Times New Roman" panose="02020603050405020304" pitchFamily="18" charset="0"/>
                <a:cs typeface="Times New Roman" panose="02020603050405020304" pitchFamily="18" charset="0"/>
              </a:rPr>
              <a:t>理想</a:t>
            </a:r>
            <a:r>
              <a:rPr lang="zh-CN" altLang="en-US" sz="2000" b="1" dirty="0" smtClean="0">
                <a:latin typeface="Times New Roman" panose="02020603050405020304" pitchFamily="18" charset="0"/>
                <a:cs typeface="Times New Roman" panose="02020603050405020304" pitchFamily="18" charset="0"/>
              </a:rPr>
              <a:t>等效模型</a:t>
            </a:r>
            <a:endParaRPr lang="zh-CN" altLang="en-US" sz="2000" b="1" dirty="0" smtClean="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6"/>
          <p:cNvSpPr txBox="1">
            <a:spLocks noChangeArrowheads="1"/>
          </p:cNvSpPr>
          <p:nvPr/>
        </p:nvSpPr>
        <p:spPr bwMode="auto">
          <a:xfrm>
            <a:off x="1332230" y="4559935"/>
            <a:ext cx="303593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smtClean="0">
                <a:solidFill>
                  <a:srgbClr val="FF0000"/>
                </a:solidFill>
              </a:rPr>
              <a:t>二极管门电路 </a:t>
            </a:r>
            <a:endParaRPr lang="zh-CN" altLang="en-US" dirty="0" smtClean="0">
              <a:solidFill>
                <a:srgbClr val="FF0000"/>
              </a:solidFill>
            </a:endParaRPr>
          </a:p>
        </p:txBody>
      </p:sp>
      <p:sp>
        <p:nvSpPr>
          <p:cNvPr id="2" name="灯片编号占位符 1"/>
          <p:cNvSpPr>
            <a:spLocks noGrp="1"/>
          </p:cNvSpPr>
          <p:nvPr>
            <p:ph type="sldNum" sz="quarter" idx="4"/>
          </p:nvPr>
        </p:nvSpPr>
        <p:spPr/>
        <p:txBody>
          <a:bodyPr/>
          <a:p>
            <a:fld id="{9A0DB2DC-4C9A-4742-B13C-FB6460FD3503}" type="slidenum">
              <a:rPr lang="zh-CN" altLang="zh-CN" dirty="0"/>
            </a:fld>
            <a:endParaRPr lang="zh-CN" altLang="zh-CN" dirty="0"/>
          </a:p>
        </p:txBody>
      </p:sp>
      <p:sp>
        <p:nvSpPr>
          <p:cNvPr id="10242" name="Rectangle 6"/>
          <p:cNvSpPr>
            <a:spLocks noChangeArrowheads="1"/>
          </p:cNvSpPr>
          <p:nvPr/>
        </p:nvSpPr>
        <p:spPr bwMode="auto">
          <a:xfrm>
            <a:off x="179705" y="1123950"/>
            <a:ext cx="65881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zh-CN" altLang="en-US" sz="2800" dirty="0" smtClean="0">
                <a:solidFill>
                  <a:srgbClr val="000000"/>
                </a:solidFill>
              </a:rPr>
              <a:t> </a:t>
            </a:r>
            <a:r>
              <a:rPr lang="en-US" altLang="zh-CN" sz="2800" dirty="0" smtClean="0">
                <a:solidFill>
                  <a:srgbClr val="000000"/>
                </a:solidFill>
                <a:sym typeface="+mn-ea"/>
              </a:rPr>
              <a:t>    </a:t>
            </a:r>
            <a:r>
              <a:rPr lang="en-US" altLang="zh-CN" sz="2800" dirty="0" smtClean="0">
                <a:solidFill>
                  <a:srgbClr val="000000"/>
                </a:solidFill>
              </a:rPr>
              <a:t>2. </a:t>
            </a:r>
            <a:r>
              <a:rPr lang="zh-CN" altLang="en-US" sz="2800" dirty="0" smtClean="0">
                <a:solidFill>
                  <a:srgbClr val="000000"/>
                </a:solidFill>
              </a:rPr>
              <a:t>门电路  </a:t>
            </a:r>
            <a:endParaRPr lang="zh-CN" altLang="en-US" sz="2800" dirty="0" smtClean="0">
              <a:solidFill>
                <a:srgbClr val="000000"/>
              </a:solidFill>
            </a:endParaRPr>
          </a:p>
        </p:txBody>
      </p:sp>
      <p:sp>
        <p:nvSpPr>
          <p:cNvPr id="3" name="文本框 2"/>
          <p:cNvSpPr txBox="1"/>
          <p:nvPr/>
        </p:nvSpPr>
        <p:spPr>
          <a:xfrm>
            <a:off x="899795" y="6165215"/>
            <a:ext cx="2990850" cy="429895"/>
          </a:xfrm>
          <a:prstGeom prst="rect">
            <a:avLst/>
          </a:prstGeom>
          <a:noFill/>
        </p:spPr>
        <p:txBody>
          <a:bodyPr wrap="none" rtlCol="0">
            <a:spAutoFit/>
          </a:bodyPr>
          <a:p>
            <a:pPr marL="0" indent="0" algn="l">
              <a:lnSpc>
                <a:spcPct val="110000"/>
              </a:lnSpc>
              <a:buNone/>
            </a:pPr>
            <a:r>
              <a:rPr lang="zh-CN" altLang="en-US" sz="2000" b="1" dirty="0" smtClean="0">
                <a:latin typeface="Times New Roman" panose="02020603050405020304" pitchFamily="18" charset="0"/>
                <a:cs typeface="Times New Roman" panose="02020603050405020304" pitchFamily="18" charset="0"/>
              </a:rPr>
              <a:t>使用二极管</a:t>
            </a:r>
            <a:r>
              <a:rPr lang="zh-CN" altLang="en-US" sz="2000" b="1" dirty="0" smtClean="0">
                <a:solidFill>
                  <a:srgbClr val="0000FF"/>
                </a:solidFill>
                <a:cs typeface="Times New Roman" panose="02020603050405020304" pitchFamily="18" charset="0"/>
                <a:sym typeface="+mn-ea"/>
              </a:rPr>
              <a:t>开关</a:t>
            </a:r>
            <a:r>
              <a:rPr lang="zh-CN" altLang="en-US" sz="2000" b="1" dirty="0" smtClean="0">
                <a:latin typeface="Times New Roman" panose="02020603050405020304" pitchFamily="18" charset="0"/>
                <a:cs typeface="Times New Roman" panose="02020603050405020304" pitchFamily="18" charset="0"/>
              </a:rPr>
              <a:t>等效模型</a:t>
            </a:r>
            <a:endParaRPr lang="zh-CN" altLang="en-US" sz="2000" b="1" dirty="0" smtClean="0">
              <a:latin typeface="Times New Roman" panose="02020603050405020304" pitchFamily="18" charset="0"/>
              <a:cs typeface="Times New Roman" panose="02020603050405020304" pitchFamily="18" charset="0"/>
            </a:endParaRPr>
          </a:p>
        </p:txBody>
      </p:sp>
      <p:sp>
        <p:nvSpPr>
          <p:cNvPr id="6" name="文本框 5"/>
          <p:cNvSpPr txBox="1"/>
          <p:nvPr/>
        </p:nvSpPr>
        <p:spPr>
          <a:xfrm>
            <a:off x="1043305" y="5113655"/>
            <a:ext cx="7798435" cy="902970"/>
          </a:xfrm>
          <a:prstGeom prst="rect">
            <a:avLst/>
          </a:prstGeom>
          <a:noFill/>
        </p:spPr>
        <p:txBody>
          <a:bodyPr wrap="square" rtlCol="0">
            <a:spAutoFit/>
          </a:bodyPr>
          <a:p>
            <a:pPr marL="0" indent="0">
              <a:lnSpc>
                <a:spcPct val="110000"/>
              </a:lnSpc>
              <a:buNone/>
            </a:pPr>
            <a:r>
              <a:rPr lang="zh-CN" altLang="en-US" sz="2400" b="1" dirty="0" smtClean="0">
                <a:latin typeface="Times New Roman" panose="02020603050405020304" pitchFamily="18" charset="0"/>
                <a:cs typeface="Times New Roman" panose="02020603050405020304" pitchFamily="18" charset="0"/>
              </a:rPr>
              <a:t>只有输入端同时是高电平时，输出端</a:t>
            </a:r>
            <a:r>
              <a:rPr lang="en-US" altLang="zh-CN" sz="2400" b="1" i="1" dirty="0" smtClean="0">
                <a:latin typeface="Times New Roman" panose="02020603050405020304" pitchFamily="18" charset="0"/>
                <a:cs typeface="Times New Roman" panose="02020603050405020304" pitchFamily="18" charset="0"/>
              </a:rPr>
              <a:t>u</a:t>
            </a:r>
            <a:r>
              <a:rPr lang="en-US" altLang="zh-CN" sz="2400" b="1" baseline="-25000" dirty="0" smtClean="0">
                <a:latin typeface="Times New Roman" panose="02020603050405020304" pitchFamily="18" charset="0"/>
                <a:cs typeface="Times New Roman" panose="02020603050405020304" pitchFamily="18" charset="0"/>
              </a:rPr>
              <a:t>o</a:t>
            </a:r>
            <a:r>
              <a:rPr lang="zh-CN" altLang="en-US" sz="2400" b="1" dirty="0" smtClean="0">
                <a:latin typeface="Times New Roman" panose="02020603050405020304" pitchFamily="18" charset="0"/>
                <a:cs typeface="Times New Roman" panose="02020603050405020304" pitchFamily="18" charset="0"/>
              </a:rPr>
              <a:t>才是高电平；</a:t>
            </a:r>
            <a:endParaRPr lang="zh-CN" altLang="en-US" sz="2400" b="1" dirty="0" smtClean="0">
              <a:latin typeface="Times New Roman" panose="02020603050405020304" pitchFamily="18" charset="0"/>
              <a:cs typeface="Times New Roman" panose="02020603050405020304" pitchFamily="18" charset="0"/>
            </a:endParaRPr>
          </a:p>
          <a:p>
            <a:pPr marL="0" indent="0">
              <a:lnSpc>
                <a:spcPct val="110000"/>
              </a:lnSpc>
              <a:buNone/>
            </a:pPr>
            <a:r>
              <a:rPr lang="zh-CN" altLang="en-US" sz="2400" b="1" dirty="0" smtClean="0">
                <a:latin typeface="Times New Roman" panose="02020603050405020304" pitchFamily="18" charset="0"/>
                <a:cs typeface="Times New Roman" panose="02020603050405020304" pitchFamily="18" charset="0"/>
              </a:rPr>
              <a:t>只要一个输入端是低电平，输出端</a:t>
            </a:r>
            <a:r>
              <a:rPr lang="en-US" altLang="zh-CN" b="1" i="1" dirty="0" smtClean="0">
                <a:cs typeface="Times New Roman" panose="02020603050405020304" pitchFamily="18" charset="0"/>
                <a:sym typeface="+mn-ea"/>
              </a:rPr>
              <a:t>u</a:t>
            </a:r>
            <a:r>
              <a:rPr lang="en-US" altLang="zh-CN" b="1" baseline="-25000" dirty="0" smtClean="0">
                <a:cs typeface="Times New Roman" panose="02020603050405020304" pitchFamily="18" charset="0"/>
                <a:sym typeface="+mn-ea"/>
              </a:rPr>
              <a:t>o</a:t>
            </a:r>
            <a:r>
              <a:rPr lang="zh-CN" altLang="en-US" sz="2400" b="1" dirty="0" smtClean="0">
                <a:latin typeface="Times New Roman" panose="02020603050405020304" pitchFamily="18" charset="0"/>
                <a:cs typeface="Times New Roman" panose="02020603050405020304" pitchFamily="18" charset="0"/>
              </a:rPr>
              <a:t>就被钳位在低电平。</a:t>
            </a:r>
            <a:endParaRPr lang="zh-CN" altLang="en-US" sz="2400" b="1" dirty="0" smtClean="0">
              <a:latin typeface="Times New Roman" panose="02020603050405020304" pitchFamily="18" charset="0"/>
              <a:cs typeface="Times New Roman" panose="02020603050405020304" pitchFamily="18" charset="0"/>
            </a:endParaRPr>
          </a:p>
        </p:txBody>
      </p:sp>
      <p:grpSp>
        <p:nvGrpSpPr>
          <p:cNvPr id="8" name="组合 7"/>
          <p:cNvGrpSpPr/>
          <p:nvPr/>
        </p:nvGrpSpPr>
        <p:grpSpPr>
          <a:xfrm>
            <a:off x="756285" y="1823720"/>
            <a:ext cx="3653790" cy="2733040"/>
            <a:chOff x="1191" y="2872"/>
            <a:chExt cx="5754" cy="4304"/>
          </a:xfrm>
        </p:grpSpPr>
        <p:pic>
          <p:nvPicPr>
            <p:cNvPr id="4" name="图片 3"/>
            <p:cNvPicPr>
              <a:picLocks noChangeAspect="1"/>
            </p:cNvPicPr>
            <p:nvPr/>
          </p:nvPicPr>
          <p:blipFill>
            <a:blip r:embed="rId1"/>
            <a:stretch>
              <a:fillRect/>
            </a:stretch>
          </p:blipFill>
          <p:spPr>
            <a:xfrm>
              <a:off x="1417" y="2872"/>
              <a:ext cx="5528" cy="4305"/>
            </a:xfrm>
            <a:prstGeom prst="rect">
              <a:avLst/>
            </a:prstGeom>
          </p:spPr>
        </p:pic>
        <p:sp>
          <p:nvSpPr>
            <p:cNvPr id="7" name="文本框 6"/>
            <p:cNvSpPr txBox="1"/>
            <p:nvPr/>
          </p:nvSpPr>
          <p:spPr>
            <a:xfrm>
              <a:off x="1191" y="4713"/>
              <a:ext cx="1174" cy="623"/>
            </a:xfrm>
            <a:prstGeom prst="rect">
              <a:avLst/>
            </a:prstGeom>
            <a:solidFill>
              <a:schemeClr val="bg1"/>
            </a:solidFill>
          </p:spPr>
          <p:txBody>
            <a:bodyPr wrap="square" rtlCol="0">
              <a:spAutoFit/>
            </a:bodyPr>
            <a:p>
              <a:pPr marL="0" indent="0" algn="r">
                <a:lnSpc>
                  <a:spcPct val="110000"/>
                </a:lnSpc>
                <a:buNone/>
              </a:pPr>
              <a:r>
                <a:rPr lang="en-US" altLang="zh-CN" sz="1800" dirty="0" smtClean="0">
                  <a:latin typeface="Times New Roman" panose="02020603050405020304" pitchFamily="18" charset="0"/>
                  <a:cs typeface="Times New Roman" panose="02020603050405020304" pitchFamily="18" charset="0"/>
                </a:rPr>
                <a:t>+3V</a:t>
              </a:r>
              <a:endParaRPr lang="en-US" altLang="zh-CN" sz="1800" dirty="0" smtClean="0">
                <a:latin typeface="Times New Roman" panose="02020603050405020304" pitchFamily="18" charset="0"/>
                <a:cs typeface="Times New Roman" panose="02020603050405020304" pitchFamily="18" charset="0"/>
              </a:endParaRPr>
            </a:p>
          </p:txBody>
        </p:sp>
      </p:grpSp>
      <p:sp>
        <p:nvSpPr>
          <p:cNvPr id="9" name="文本框 8"/>
          <p:cNvSpPr txBox="1"/>
          <p:nvPr/>
        </p:nvSpPr>
        <p:spPr>
          <a:xfrm>
            <a:off x="739775" y="3019425"/>
            <a:ext cx="745490" cy="395605"/>
          </a:xfrm>
          <a:prstGeom prst="rect">
            <a:avLst/>
          </a:prstGeom>
          <a:solidFill>
            <a:schemeClr val="bg1"/>
          </a:solidFill>
        </p:spPr>
        <p:txBody>
          <a:bodyPr wrap="square" rtlCol="0">
            <a:spAutoFit/>
          </a:bodyPr>
          <a:p>
            <a:pPr marL="0" indent="0" algn="r">
              <a:lnSpc>
                <a:spcPct val="110000"/>
              </a:lnSpc>
              <a:buNone/>
            </a:pPr>
            <a:r>
              <a:rPr lang="en-US" altLang="zh-CN" sz="1800" dirty="0" smtClean="0">
                <a:latin typeface="Times New Roman" panose="02020603050405020304" pitchFamily="18" charset="0"/>
                <a:cs typeface="Times New Roman" panose="02020603050405020304" pitchFamily="18" charset="0"/>
              </a:rPr>
              <a:t>+3V</a:t>
            </a:r>
            <a:endParaRPr lang="en-US" altLang="zh-CN" sz="1800" dirty="0" smtClean="0">
              <a:latin typeface="Times New Roman" panose="02020603050405020304" pitchFamily="18" charset="0"/>
              <a:cs typeface="Times New Roman" panose="02020603050405020304" pitchFamily="18" charset="0"/>
            </a:endParaRPr>
          </a:p>
        </p:txBody>
      </p:sp>
      <p:grpSp>
        <p:nvGrpSpPr>
          <p:cNvPr id="14" name="组合 13"/>
          <p:cNvGrpSpPr/>
          <p:nvPr/>
        </p:nvGrpSpPr>
        <p:grpSpPr>
          <a:xfrm>
            <a:off x="4408170" y="1802130"/>
            <a:ext cx="3493135" cy="2776220"/>
            <a:chOff x="6942" y="2838"/>
            <a:chExt cx="5501" cy="4372"/>
          </a:xfrm>
        </p:grpSpPr>
        <p:pic>
          <p:nvPicPr>
            <p:cNvPr id="5" name="图片 4"/>
            <p:cNvPicPr>
              <a:picLocks noChangeAspect="1"/>
            </p:cNvPicPr>
            <p:nvPr/>
          </p:nvPicPr>
          <p:blipFill>
            <a:blip r:embed="rId2"/>
            <a:stretch>
              <a:fillRect/>
            </a:stretch>
          </p:blipFill>
          <p:spPr>
            <a:xfrm>
              <a:off x="7313" y="2838"/>
              <a:ext cx="5130" cy="4373"/>
            </a:xfrm>
            <a:prstGeom prst="rect">
              <a:avLst/>
            </a:prstGeom>
          </p:spPr>
        </p:pic>
        <p:sp>
          <p:nvSpPr>
            <p:cNvPr id="10" name="文本框 9"/>
            <p:cNvSpPr txBox="1"/>
            <p:nvPr/>
          </p:nvSpPr>
          <p:spPr>
            <a:xfrm>
              <a:off x="6942" y="4861"/>
              <a:ext cx="1174" cy="623"/>
            </a:xfrm>
            <a:prstGeom prst="rect">
              <a:avLst/>
            </a:prstGeom>
            <a:solidFill>
              <a:schemeClr val="bg1"/>
            </a:solidFill>
          </p:spPr>
          <p:txBody>
            <a:bodyPr wrap="square" rtlCol="0">
              <a:spAutoFit/>
            </a:bodyPr>
            <a:p>
              <a:pPr marL="0" indent="0" algn="r">
                <a:lnSpc>
                  <a:spcPct val="110000"/>
                </a:lnSpc>
                <a:buNone/>
              </a:pPr>
              <a:r>
                <a:rPr lang="en-US" altLang="zh-CN" sz="1800" dirty="0" smtClean="0">
                  <a:latin typeface="Times New Roman" panose="02020603050405020304" pitchFamily="18" charset="0"/>
                  <a:cs typeface="Times New Roman" panose="02020603050405020304" pitchFamily="18" charset="0"/>
                </a:rPr>
                <a:t>+3V</a:t>
              </a:r>
              <a:endParaRPr lang="en-US" altLang="zh-CN" sz="1800" dirty="0" smtClean="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8030" y="4845"/>
              <a:ext cx="240" cy="255"/>
            </a:xfrm>
            <a:prstGeom prst="rect">
              <a:avLst/>
            </a:prstGeom>
          </p:spPr>
        </p:pic>
        <p:sp>
          <p:nvSpPr>
            <p:cNvPr id="12" name="文本框 11"/>
            <p:cNvSpPr txBox="1"/>
            <p:nvPr/>
          </p:nvSpPr>
          <p:spPr>
            <a:xfrm>
              <a:off x="9817" y="4228"/>
              <a:ext cx="903" cy="492"/>
            </a:xfrm>
            <a:prstGeom prst="rect">
              <a:avLst/>
            </a:prstGeom>
            <a:solidFill>
              <a:schemeClr val="bg1"/>
            </a:solidFill>
          </p:spPr>
          <p:txBody>
            <a:bodyPr wrap="square" rtlCol="0">
              <a:spAutoFit/>
            </a:bodyPr>
            <a:p>
              <a:pPr marL="0" indent="0" algn="l">
                <a:lnSpc>
                  <a:spcPct val="80000"/>
                </a:lnSpc>
                <a:spcBef>
                  <a:spcPts val="0"/>
                </a:spcBef>
                <a:spcAft>
                  <a:spcPts val="0"/>
                </a:spcAft>
                <a:buNone/>
              </a:pPr>
              <a:r>
                <a:rPr lang="en-US" altLang="zh-CN" sz="1800" dirty="0" smtClean="0">
                  <a:latin typeface="Times New Roman" panose="02020603050405020304" pitchFamily="18" charset="0"/>
                  <a:cs typeface="Times New Roman" panose="02020603050405020304" pitchFamily="18" charset="0"/>
                </a:rPr>
                <a:t>2V</a:t>
              </a:r>
              <a:endParaRPr lang="en-US" altLang="zh-CN" sz="1800" dirty="0" smtClean="0">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1267"/>
                                        </p:tgtEl>
                                        <p:attrNameLst>
                                          <p:attrName>style.visibility</p:attrName>
                                        </p:attrNameLst>
                                      </p:cBhvr>
                                      <p:to>
                                        <p:strVal val="visible"/>
                                      </p:to>
                                    </p:set>
                                    <p:animEffect transition="in" filter="blinds(horizontal)">
                                      <p:cBhvr>
                                        <p:cTn id="16"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26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6"/>
          <p:cNvSpPr txBox="1">
            <a:spLocks noChangeArrowheads="1"/>
          </p:cNvSpPr>
          <p:nvPr/>
        </p:nvSpPr>
        <p:spPr bwMode="auto">
          <a:xfrm>
            <a:off x="2843213" y="4941888"/>
            <a:ext cx="4114800"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smtClean="0">
                <a:solidFill>
                  <a:srgbClr val="FF0000"/>
                </a:solidFill>
              </a:rPr>
              <a:t>      </a:t>
            </a:r>
            <a:r>
              <a:rPr lang="zh-CN" altLang="en-US" smtClean="0">
                <a:solidFill>
                  <a:srgbClr val="FF0000"/>
                </a:solidFill>
              </a:rPr>
              <a:t>二极管限幅电路</a:t>
            </a:r>
            <a:endParaRPr lang="zh-CN" altLang="en-US" smtClean="0">
              <a:solidFill>
                <a:srgbClr val="FF0000"/>
              </a:solidFill>
            </a:endParaRPr>
          </a:p>
          <a:p>
            <a:pPr eaLnBrk="1" hangingPunct="1">
              <a:spcBef>
                <a:spcPct val="50000"/>
              </a:spcBef>
            </a:pPr>
            <a:r>
              <a:rPr lang="zh-CN" altLang="en-US" smtClean="0">
                <a:solidFill>
                  <a:srgbClr val="FF0000"/>
                </a:solidFill>
              </a:rPr>
              <a:t>      </a:t>
            </a:r>
            <a:r>
              <a:rPr lang="en-US" altLang="zh-CN" smtClean="0">
                <a:solidFill>
                  <a:srgbClr val="FF0000"/>
                </a:solidFill>
              </a:rPr>
              <a:t>(a)</a:t>
            </a:r>
            <a:r>
              <a:rPr lang="zh-CN" altLang="en-US" smtClean="0">
                <a:solidFill>
                  <a:srgbClr val="FF0000"/>
                </a:solidFill>
              </a:rPr>
              <a:t>电路</a:t>
            </a:r>
            <a:r>
              <a:rPr lang="en-US" altLang="zh-CN" smtClean="0">
                <a:solidFill>
                  <a:srgbClr val="FF0000"/>
                </a:solidFill>
              </a:rPr>
              <a:t>;  (b)</a:t>
            </a:r>
            <a:r>
              <a:rPr lang="zh-CN" altLang="en-US" smtClean="0">
                <a:solidFill>
                  <a:srgbClr val="FF0000"/>
                </a:solidFill>
              </a:rPr>
              <a:t>波形 </a:t>
            </a:r>
            <a:endParaRPr lang="zh-CN" altLang="en-US" smtClean="0">
              <a:solidFill>
                <a:srgbClr val="FF0000"/>
              </a:solidFill>
            </a:endParaRPr>
          </a:p>
        </p:txBody>
      </p:sp>
      <p:sp>
        <p:nvSpPr>
          <p:cNvPr id="2" name="灯片编号占位符 1"/>
          <p:cNvSpPr>
            <a:spLocks noGrp="1"/>
          </p:cNvSpPr>
          <p:nvPr>
            <p:ph type="sldNum" sz="quarter" idx="4"/>
          </p:nvPr>
        </p:nvSpPr>
        <p:spPr/>
        <p:txBody>
          <a:bodyPr/>
          <a:p>
            <a:fld id="{9A0DB2DC-4C9A-4742-B13C-FB6460FD3503}" type="slidenum">
              <a:rPr lang="zh-CN" altLang="zh-CN" dirty="0"/>
            </a:fld>
            <a:endParaRPr lang="zh-CN" altLang="zh-CN" dirty="0"/>
          </a:p>
        </p:txBody>
      </p:sp>
      <p:sp>
        <p:nvSpPr>
          <p:cNvPr id="10242" name="Rectangle 6"/>
          <p:cNvSpPr>
            <a:spLocks noChangeArrowheads="1"/>
          </p:cNvSpPr>
          <p:nvPr/>
        </p:nvSpPr>
        <p:spPr bwMode="auto">
          <a:xfrm>
            <a:off x="179705" y="1123950"/>
            <a:ext cx="6588125" cy="734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zh-CN" altLang="en-US" sz="2800" dirty="0" smtClean="0">
                <a:solidFill>
                  <a:srgbClr val="000000"/>
                </a:solidFill>
              </a:rPr>
              <a:t> </a:t>
            </a:r>
            <a:r>
              <a:rPr lang="en-US" altLang="zh-CN" sz="2800" dirty="0" smtClean="0">
                <a:solidFill>
                  <a:srgbClr val="000000"/>
                </a:solidFill>
                <a:sym typeface="+mn-ea"/>
              </a:rPr>
              <a:t>    </a:t>
            </a:r>
            <a:r>
              <a:rPr lang="en-US" altLang="zh-CN" sz="2800" dirty="0" smtClean="0">
                <a:solidFill>
                  <a:srgbClr val="000000"/>
                </a:solidFill>
              </a:rPr>
              <a:t>3. </a:t>
            </a:r>
            <a:r>
              <a:rPr lang="zh-CN" altLang="en-US" sz="2800" dirty="0" smtClean="0">
                <a:solidFill>
                  <a:srgbClr val="000000"/>
                </a:solidFill>
              </a:rPr>
              <a:t>二极管限幅电路 </a:t>
            </a:r>
            <a:endParaRPr lang="zh-CN" altLang="en-US" sz="2800" dirty="0" smtClean="0">
              <a:solidFill>
                <a:srgbClr val="000000"/>
              </a:solidFill>
            </a:endParaRPr>
          </a:p>
        </p:txBody>
      </p:sp>
      <p:pic>
        <p:nvPicPr>
          <p:cNvPr id="3" name="图片 2"/>
          <p:cNvPicPr>
            <a:picLocks noChangeAspect="1"/>
          </p:cNvPicPr>
          <p:nvPr/>
        </p:nvPicPr>
        <p:blipFill>
          <a:blip r:embed="rId1"/>
          <a:stretch>
            <a:fillRect/>
          </a:stretch>
        </p:blipFill>
        <p:spPr>
          <a:xfrm>
            <a:off x="683895" y="2011680"/>
            <a:ext cx="3448050" cy="2576830"/>
          </a:xfrm>
          <a:prstGeom prst="rect">
            <a:avLst/>
          </a:prstGeom>
        </p:spPr>
      </p:pic>
      <p:pic>
        <p:nvPicPr>
          <p:cNvPr id="4" name="图片 3"/>
          <p:cNvPicPr>
            <a:picLocks noChangeAspect="1"/>
          </p:cNvPicPr>
          <p:nvPr/>
        </p:nvPicPr>
        <p:blipFill>
          <a:blip r:embed="rId2"/>
          <a:stretch>
            <a:fillRect/>
          </a:stretch>
        </p:blipFill>
        <p:spPr>
          <a:xfrm>
            <a:off x="4140200" y="1772920"/>
            <a:ext cx="3867150" cy="2767330"/>
          </a:xfrm>
          <a:prstGeom prst="rect">
            <a:avLst/>
          </a:prstGeom>
        </p:spPr>
      </p:pic>
      <p:sp>
        <p:nvSpPr>
          <p:cNvPr id="5" name="文本框 4"/>
          <p:cNvSpPr txBox="1"/>
          <p:nvPr/>
        </p:nvSpPr>
        <p:spPr>
          <a:xfrm>
            <a:off x="899795" y="6165215"/>
            <a:ext cx="2990850" cy="429895"/>
          </a:xfrm>
          <a:prstGeom prst="rect">
            <a:avLst/>
          </a:prstGeom>
          <a:noFill/>
        </p:spPr>
        <p:txBody>
          <a:bodyPr wrap="none" rtlCol="0">
            <a:spAutoFit/>
          </a:bodyPr>
          <a:p>
            <a:pPr marL="0" indent="0">
              <a:lnSpc>
                <a:spcPct val="110000"/>
              </a:lnSpc>
              <a:buNone/>
            </a:pPr>
            <a:r>
              <a:rPr lang="zh-CN" altLang="en-US" sz="2000" b="1" dirty="0" smtClean="0">
                <a:latin typeface="Times New Roman" panose="02020603050405020304" pitchFamily="18" charset="0"/>
                <a:cs typeface="Times New Roman" panose="02020603050405020304" pitchFamily="18" charset="0"/>
              </a:rPr>
              <a:t>使用二极管</a:t>
            </a:r>
            <a:r>
              <a:rPr lang="zh-CN" altLang="en-US" sz="2000" b="1" dirty="0" smtClean="0">
                <a:solidFill>
                  <a:srgbClr val="0000FF"/>
                </a:solidFill>
                <a:latin typeface="Times New Roman" panose="02020603050405020304" pitchFamily="18" charset="0"/>
                <a:cs typeface="Times New Roman" panose="02020603050405020304" pitchFamily="18" charset="0"/>
              </a:rPr>
              <a:t>开关</a:t>
            </a:r>
            <a:r>
              <a:rPr lang="zh-CN" altLang="en-US" sz="2000" b="1" dirty="0" smtClean="0">
                <a:latin typeface="Times New Roman" panose="02020603050405020304" pitchFamily="18" charset="0"/>
                <a:cs typeface="Times New Roman" panose="02020603050405020304" pitchFamily="18" charset="0"/>
              </a:rPr>
              <a:t>等效模型</a:t>
            </a:r>
            <a:endParaRPr lang="zh-CN" altLang="en-US" sz="2000" b="1" dirty="0" smtClean="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3074"/>
          <p:cNvSpPr txBox="1">
            <a:spLocks noChangeArrowheads="1"/>
          </p:cNvSpPr>
          <p:nvPr/>
        </p:nvSpPr>
        <p:spPr bwMode="auto">
          <a:xfrm>
            <a:off x="191770" y="806450"/>
            <a:ext cx="5287010" cy="5835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r>
              <a:rPr lang="en-US" altLang="zh-CN" sz="3200" b="1" dirty="0" smtClean="0">
                <a:solidFill>
                  <a:srgbClr val="FF0000"/>
                </a:solidFill>
              </a:rPr>
              <a:t>1.3.5 </a:t>
            </a:r>
            <a:r>
              <a:rPr lang="zh-CN" altLang="en-US" sz="3200" dirty="0">
                <a:solidFill>
                  <a:srgbClr val="FF0000"/>
                </a:solidFill>
                <a:latin typeface="黑体" panose="02010609060101010101" pitchFamily="49" charset="-122"/>
                <a:ea typeface="黑体" panose="02010609060101010101" pitchFamily="49" charset="-122"/>
              </a:rPr>
              <a:t>半导体二极管的型号</a:t>
            </a:r>
            <a:endParaRPr lang="zh-CN" altLang="en-US" sz="3200" dirty="0">
              <a:solidFill>
                <a:srgbClr val="FF0000"/>
              </a:solidFill>
              <a:latin typeface="黑体" panose="02010609060101010101" pitchFamily="49" charset="-122"/>
              <a:ea typeface="黑体" panose="02010609060101010101" pitchFamily="49" charset="-122"/>
            </a:endParaRPr>
          </a:p>
        </p:txBody>
      </p:sp>
      <p:sp>
        <p:nvSpPr>
          <p:cNvPr id="4099" name="Text Box 3075"/>
          <p:cNvSpPr txBox="1">
            <a:spLocks noChangeArrowheads="1"/>
          </p:cNvSpPr>
          <p:nvPr/>
        </p:nvSpPr>
        <p:spPr bwMode="auto">
          <a:xfrm>
            <a:off x="787400" y="2057400"/>
            <a:ext cx="7296150" cy="519113"/>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smtClean="0">
                <a:solidFill>
                  <a:srgbClr val="000000"/>
                </a:solidFill>
              </a:rPr>
              <a:t>国家标准对半导体器件型号的命名举例如下：</a:t>
            </a:r>
            <a:endParaRPr lang="zh-CN" altLang="en-US" sz="2800" smtClean="0">
              <a:solidFill>
                <a:srgbClr val="000000"/>
              </a:solidFill>
            </a:endParaRPr>
          </a:p>
        </p:txBody>
      </p:sp>
      <p:graphicFrame>
        <p:nvGraphicFramePr>
          <p:cNvPr id="7186" name="Object 3090"/>
          <p:cNvGraphicFramePr>
            <a:graphicFrameLocks noChangeAspect="1"/>
          </p:cNvGraphicFramePr>
          <p:nvPr/>
        </p:nvGraphicFramePr>
        <p:xfrm>
          <a:off x="533400" y="2838450"/>
          <a:ext cx="8153400" cy="2647950"/>
        </p:xfrm>
        <a:graphic>
          <a:graphicData uri="http://schemas.openxmlformats.org/presentationml/2006/ole">
            <mc:AlternateContent xmlns:mc="http://schemas.openxmlformats.org/markup-compatibility/2006">
              <mc:Choice xmlns:v="urn:schemas-microsoft-com:vml" Requires="v">
                <p:oleObj spid="_x0000_s37145" name="BMP 图象" r:id="rId1" imgW="8373745" imgH="2918460" progId="Paint.Picture">
                  <p:embed/>
                </p:oleObj>
              </mc:Choice>
              <mc:Fallback>
                <p:oleObj name="BMP 图象" r:id="rId1" imgW="8373745" imgH="2918460" progId="Paint.Picture">
                  <p:embed/>
                  <p:pic>
                    <p:nvPicPr>
                      <p:cNvPr id="0" name="图片 371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838450"/>
                        <a:ext cx="8153400" cy="264795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7" name="Object 3091"/>
          <p:cNvGraphicFramePr>
            <a:graphicFrameLocks noChangeAspect="1"/>
          </p:cNvGraphicFramePr>
          <p:nvPr/>
        </p:nvGraphicFramePr>
        <p:xfrm>
          <a:off x="533400" y="2838450"/>
          <a:ext cx="8153400" cy="2647950"/>
        </p:xfrm>
        <a:graphic>
          <a:graphicData uri="http://schemas.openxmlformats.org/presentationml/2006/ole">
            <mc:AlternateContent xmlns:mc="http://schemas.openxmlformats.org/markup-compatibility/2006">
              <mc:Choice xmlns:v="urn:schemas-microsoft-com:vml" Requires="v">
                <p:oleObj spid="_x0000_s37146" name="BMP 图象" r:id="rId3" imgW="8373745" imgH="2918460" progId="Paint.Picture">
                  <p:embed/>
                </p:oleObj>
              </mc:Choice>
              <mc:Fallback>
                <p:oleObj name="BMP 图象" r:id="rId3" imgW="8373745" imgH="2918460" progId="Paint.Picture">
                  <p:embed/>
                  <p:pic>
                    <p:nvPicPr>
                      <p:cNvPr id="0" name="图片 371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838450"/>
                        <a:ext cx="8153400" cy="264795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8" name="Object 3092"/>
          <p:cNvGraphicFramePr>
            <a:graphicFrameLocks noChangeAspect="1"/>
          </p:cNvGraphicFramePr>
          <p:nvPr/>
        </p:nvGraphicFramePr>
        <p:xfrm>
          <a:off x="533400" y="2838450"/>
          <a:ext cx="8153400" cy="2647950"/>
        </p:xfrm>
        <a:graphic>
          <a:graphicData uri="http://schemas.openxmlformats.org/presentationml/2006/ole">
            <mc:AlternateContent xmlns:mc="http://schemas.openxmlformats.org/markup-compatibility/2006">
              <mc:Choice xmlns:v="urn:schemas-microsoft-com:vml" Requires="v">
                <p:oleObj spid="_x0000_s37147" name="BMP 图象" r:id="rId5" imgW="8373745" imgH="2918460" progId="Paint.Picture">
                  <p:embed/>
                </p:oleObj>
              </mc:Choice>
              <mc:Fallback>
                <p:oleObj name="BMP 图象" r:id="rId5" imgW="8373745" imgH="2918460" progId="Paint.Picture">
                  <p:embed/>
                  <p:pic>
                    <p:nvPicPr>
                      <p:cNvPr id="0" name="图片 371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2838450"/>
                        <a:ext cx="8153400" cy="264795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7186"/>
                                        </p:tgtEl>
                                        <p:attrNameLst>
                                          <p:attrName>style.visibility</p:attrName>
                                        </p:attrNameLst>
                                      </p:cBhvr>
                                      <p:to>
                                        <p:strVal val="visible"/>
                                      </p:to>
                                    </p:set>
                                    <p:animEffect transition="in" filter="blinds(vertical)">
                                      <p:cBhvr>
                                        <p:cTn id="7" dur="500"/>
                                        <p:tgtEl>
                                          <p:spTgt spid="718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7187"/>
                                        </p:tgtEl>
                                        <p:attrNameLst>
                                          <p:attrName>style.visibility</p:attrName>
                                        </p:attrNameLst>
                                      </p:cBhvr>
                                      <p:to>
                                        <p:strVal val="visible"/>
                                      </p:to>
                                    </p:set>
                                    <p:animEffect transition="in" filter="blinds(vertical)">
                                      <p:cBhvr>
                                        <p:cTn id="12" dur="500"/>
                                        <p:tgtEl>
                                          <p:spTgt spid="718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7188"/>
                                        </p:tgtEl>
                                        <p:attrNameLst>
                                          <p:attrName>style.visibility</p:attrName>
                                        </p:attrNameLst>
                                      </p:cBhvr>
                                      <p:to>
                                        <p:strVal val="visible"/>
                                      </p:to>
                                    </p:set>
                                    <p:animEffect transition="in" filter="blinds(vertical)">
                                      <p:cBhvr>
                                        <p:cTn id="17" dur="500"/>
                                        <p:tgtEl>
                                          <p:spTgt spid="7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107315" y="734695"/>
            <a:ext cx="3761105" cy="5835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dirty="0" smtClean="0">
                <a:solidFill>
                  <a:srgbClr val="FF0000"/>
                </a:solidFill>
              </a:rPr>
              <a:t>1.3.6 </a:t>
            </a:r>
            <a:r>
              <a:rPr lang="zh-CN" altLang="en-US" sz="3200" b="1" dirty="0">
                <a:solidFill>
                  <a:srgbClr val="FF0000"/>
                </a:solidFill>
                <a:latin typeface="黑体" panose="02010609060101010101" pitchFamily="49" charset="-122"/>
                <a:ea typeface="黑体" panose="02010609060101010101" pitchFamily="49" charset="-122"/>
              </a:rPr>
              <a:t>稳压二极管</a:t>
            </a:r>
            <a:endParaRPr lang="zh-CN" altLang="en-US" sz="3200" b="1" dirty="0">
              <a:solidFill>
                <a:srgbClr val="FF0000"/>
              </a:solidFill>
              <a:latin typeface="黑体" panose="02010609060101010101" pitchFamily="49" charset="-122"/>
              <a:ea typeface="黑体" panose="02010609060101010101" pitchFamily="49" charset="-122"/>
            </a:endParaRPr>
          </a:p>
        </p:txBody>
      </p:sp>
      <p:sp>
        <p:nvSpPr>
          <p:cNvPr id="4099" name="Text Box 3"/>
          <p:cNvSpPr txBox="1">
            <a:spLocks noChangeArrowheads="1"/>
          </p:cNvSpPr>
          <p:nvPr/>
        </p:nvSpPr>
        <p:spPr bwMode="auto">
          <a:xfrm>
            <a:off x="467995" y="1273810"/>
            <a:ext cx="8263890" cy="186372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sz="2000" dirty="0" smtClean="0">
                <a:solidFill>
                  <a:srgbClr val="000000"/>
                </a:solidFill>
              </a:rPr>
              <a:t>        </a:t>
            </a:r>
            <a:r>
              <a:rPr lang="zh-CN" altLang="en-US" dirty="0" smtClean="0">
                <a:solidFill>
                  <a:srgbClr val="000000"/>
                </a:solidFill>
              </a:rPr>
              <a:t>稳压二极管是应用在</a:t>
            </a:r>
            <a:r>
              <a:rPr lang="zh-CN" altLang="en-US" b="1" dirty="0" smtClean="0">
                <a:solidFill>
                  <a:srgbClr val="FF0000"/>
                </a:solidFill>
              </a:rPr>
              <a:t>反向击穿区</a:t>
            </a:r>
            <a:r>
              <a:rPr lang="zh-CN" altLang="en-US" dirty="0" smtClean="0">
                <a:solidFill>
                  <a:srgbClr val="000000"/>
                </a:solidFill>
              </a:rPr>
              <a:t>的特殊硅二极管。</a:t>
            </a:r>
            <a:endParaRPr lang="zh-CN" altLang="en-US" dirty="0" smtClean="0">
              <a:solidFill>
                <a:srgbClr val="000000"/>
              </a:solidFill>
            </a:endParaRPr>
          </a:p>
          <a:p>
            <a:pPr>
              <a:lnSpc>
                <a:spcPct val="120000"/>
              </a:lnSpc>
            </a:pPr>
            <a:r>
              <a:rPr lang="zh-CN" altLang="en-US" dirty="0" smtClean="0">
                <a:solidFill>
                  <a:srgbClr val="000000"/>
                </a:solidFill>
              </a:rPr>
              <a:t>稳压二极管的伏安特性曲线与硅二极管的伏安特性曲线完全一样，稳压二极管伏安特性曲线的反向区、符号和典型应用电路如图所示。</a:t>
            </a:r>
            <a:endParaRPr lang="zh-CN" altLang="en-US" dirty="0" smtClean="0">
              <a:solidFill>
                <a:srgbClr val="0000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
        <p:nvSpPr>
          <p:cNvPr id="5124" name="Text Box 16"/>
          <p:cNvSpPr txBox="1">
            <a:spLocks noChangeArrowheads="1"/>
          </p:cNvSpPr>
          <p:nvPr/>
        </p:nvSpPr>
        <p:spPr bwMode="auto">
          <a:xfrm>
            <a:off x="1496060" y="6411913"/>
            <a:ext cx="6920865" cy="39878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dirty="0">
                <a:solidFill>
                  <a:srgbClr val="FF3300"/>
                </a:solidFill>
                <a:sym typeface="+mn-ea"/>
              </a:rPr>
              <a:t>稳压二极管的</a:t>
            </a:r>
            <a:r>
              <a:rPr lang="en-US" altLang="zh-CN" sz="2000" dirty="0">
                <a:solidFill>
                  <a:srgbClr val="FF3300"/>
                </a:solidFill>
                <a:sym typeface="+mn-ea"/>
              </a:rPr>
              <a:t> </a:t>
            </a:r>
            <a:r>
              <a:rPr lang="en-US" altLang="zh-CN" sz="2000" smtClean="0">
                <a:solidFill>
                  <a:srgbClr val="FF3300"/>
                </a:solidFill>
              </a:rPr>
              <a:t>(a)</a:t>
            </a:r>
            <a:r>
              <a:rPr lang="zh-CN" altLang="en-US" sz="2000" smtClean="0">
                <a:solidFill>
                  <a:srgbClr val="FF3300"/>
                </a:solidFill>
              </a:rPr>
              <a:t>符号   </a:t>
            </a:r>
            <a:r>
              <a:rPr lang="en-US" altLang="zh-CN" sz="2000" smtClean="0">
                <a:solidFill>
                  <a:srgbClr val="FF3300"/>
                </a:solidFill>
              </a:rPr>
              <a:t>(b) </a:t>
            </a:r>
            <a:r>
              <a:rPr lang="zh-CN" altLang="en-US" sz="2000" dirty="0">
                <a:solidFill>
                  <a:srgbClr val="FF3300"/>
                </a:solidFill>
                <a:sym typeface="+mn-ea"/>
              </a:rPr>
              <a:t>伏安特性曲线图</a:t>
            </a:r>
            <a:r>
              <a:rPr lang="zh-CN" altLang="en-US" sz="2000" smtClean="0">
                <a:solidFill>
                  <a:srgbClr val="FF3300"/>
                </a:solidFill>
              </a:rPr>
              <a:t>   </a:t>
            </a:r>
            <a:r>
              <a:rPr lang="en-US" altLang="zh-CN" sz="2000" smtClean="0">
                <a:solidFill>
                  <a:srgbClr val="FF3300"/>
                </a:solidFill>
              </a:rPr>
              <a:t>(c)</a:t>
            </a:r>
            <a:r>
              <a:rPr lang="zh-CN" altLang="en-US" sz="2000" smtClean="0">
                <a:solidFill>
                  <a:srgbClr val="FF3300"/>
                </a:solidFill>
              </a:rPr>
              <a:t>应用电路</a:t>
            </a:r>
            <a:endParaRPr lang="zh-CN" altLang="en-US" sz="2000" smtClean="0">
              <a:solidFill>
                <a:srgbClr val="000000"/>
              </a:solidFill>
            </a:endParaRPr>
          </a:p>
        </p:txBody>
      </p:sp>
      <p:grpSp>
        <p:nvGrpSpPr>
          <p:cNvPr id="9248" name="Group 32"/>
          <p:cNvGrpSpPr/>
          <p:nvPr/>
        </p:nvGrpSpPr>
        <p:grpSpPr bwMode="auto">
          <a:xfrm>
            <a:off x="4643755" y="2816860"/>
            <a:ext cx="3562985" cy="3550530"/>
            <a:chOff x="1296" y="288"/>
            <a:chExt cx="2400" cy="2391"/>
          </a:xfrm>
        </p:grpSpPr>
        <p:graphicFrame>
          <p:nvGraphicFramePr>
            <p:cNvPr id="5135" name="Object 12"/>
            <p:cNvGraphicFramePr>
              <a:graphicFrameLocks noChangeAspect="1"/>
            </p:cNvGraphicFramePr>
            <p:nvPr/>
          </p:nvGraphicFramePr>
          <p:xfrm>
            <a:off x="1296" y="288"/>
            <a:ext cx="2400" cy="2332"/>
          </p:xfrm>
          <a:graphic>
            <a:graphicData uri="http://schemas.openxmlformats.org/presentationml/2006/ole">
              <mc:AlternateContent xmlns:mc="http://schemas.openxmlformats.org/markup-compatibility/2006">
                <mc:Choice xmlns:v="urn:schemas-microsoft-com:vml" Requires="v">
                  <p:oleObj spid="_x0000_s41241" name="BMP 图象" r:id="rId1" imgW="2458085" imgH="2546350" progId="Paint.Picture">
                    <p:embed/>
                  </p:oleObj>
                </mc:Choice>
                <mc:Fallback>
                  <p:oleObj name="BMP 图象" r:id="rId1" imgW="2458085" imgH="2546350" progId="Paint.Picture">
                    <p:embed/>
                    <p:pic>
                      <p:nvPicPr>
                        <p:cNvPr id="0" name="图片 412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 y="288"/>
                          <a:ext cx="2400" cy="2332"/>
                        </a:xfrm>
                        <a:prstGeom prst="rect">
                          <a:avLst/>
                        </a:prstGeom>
                        <a:noFill/>
                        <a:ln w="38100">
                          <a:pattFill prst="pct90">
                            <a:fgClr>
                              <a:srgbClr val="FF00FF"/>
                            </a:fgClr>
                            <a:bgClr>
                              <a:srgbClr val="66FF99"/>
                            </a:bgClr>
                          </a:patt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8100000" algn="ctr" rotWithShape="0">
                                  <a:schemeClr val="tx2"/>
                                </a:outerShdw>
                              </a:effectLst>
                            </a14:hiddenEffects>
                          </a:ext>
                        </a:extLst>
                      </p:spPr>
                    </p:pic>
                  </p:oleObj>
                </mc:Fallback>
              </mc:AlternateContent>
            </a:graphicData>
          </a:graphic>
        </p:graphicFrame>
        <p:sp>
          <p:nvSpPr>
            <p:cNvPr id="5136" name="Text Box 18"/>
            <p:cNvSpPr txBox="1">
              <a:spLocks noChangeArrowheads="1"/>
            </p:cNvSpPr>
            <p:nvPr/>
          </p:nvSpPr>
          <p:spPr bwMode="auto">
            <a:xfrm>
              <a:off x="2419" y="2410"/>
              <a:ext cx="302" cy="269"/>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smtClean="0">
                  <a:solidFill>
                    <a:srgbClr val="000000"/>
                  </a:solidFill>
                </a:rPr>
                <a:t>(b)</a:t>
              </a:r>
              <a:endParaRPr lang="en-US" altLang="zh-CN" sz="2000" smtClean="0">
                <a:solidFill>
                  <a:srgbClr val="000000"/>
                </a:solidFill>
              </a:endParaRPr>
            </a:p>
          </p:txBody>
        </p:sp>
      </p:grpSp>
      <p:grpSp>
        <p:nvGrpSpPr>
          <p:cNvPr id="9251" name="Group 35"/>
          <p:cNvGrpSpPr/>
          <p:nvPr/>
        </p:nvGrpSpPr>
        <p:grpSpPr bwMode="auto">
          <a:xfrm>
            <a:off x="1799590" y="4817110"/>
            <a:ext cx="2217420" cy="1571922"/>
            <a:chOff x="3383" y="1971"/>
            <a:chExt cx="1542" cy="1129"/>
          </a:xfrm>
        </p:grpSpPr>
        <p:graphicFrame>
          <p:nvGraphicFramePr>
            <p:cNvPr id="5133" name="Object 10"/>
            <p:cNvGraphicFramePr>
              <a:graphicFrameLocks noChangeAspect="1"/>
            </p:cNvGraphicFramePr>
            <p:nvPr/>
          </p:nvGraphicFramePr>
          <p:xfrm>
            <a:off x="3383" y="1971"/>
            <a:ext cx="1542" cy="1082"/>
          </p:xfrm>
          <a:graphic>
            <a:graphicData uri="http://schemas.openxmlformats.org/presentationml/2006/ole">
              <mc:AlternateContent xmlns:mc="http://schemas.openxmlformats.org/markup-compatibility/2006">
                <mc:Choice xmlns:v="urn:schemas-microsoft-com:vml" Requires="v">
                  <p:oleObj spid="_x0000_s41242" name="BMP 图象" r:id="rId3" imgW="1085850" imgH="762000" progId="Paint.Picture">
                    <p:embed/>
                  </p:oleObj>
                </mc:Choice>
                <mc:Fallback>
                  <p:oleObj name="BMP 图象" r:id="rId3" imgW="1085850" imgH="762000" progId="Paint.Picture">
                    <p:embed/>
                    <p:pic>
                      <p:nvPicPr>
                        <p:cNvPr id="0" name="图片 412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 y="1971"/>
                          <a:ext cx="1542" cy="1082"/>
                        </a:xfrm>
                        <a:prstGeom prst="rect">
                          <a:avLst/>
                        </a:prstGeom>
                        <a:noFill/>
                        <a:ln w="38100">
                          <a:pattFill prst="pct90">
                            <a:fgClr>
                              <a:srgbClr val="FF00FF"/>
                            </a:fgClr>
                            <a:bgClr>
                              <a:srgbClr val="66FF99"/>
                            </a:bgClr>
                          </a:pattFill>
                          <a:miter lim="800000"/>
                          <a:headEnd/>
                          <a:tailEnd/>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AF507438-7753-43E0-B8FC-AC1667EBCBE1}">
                            <a14:hiddenEffects xmlns:a14="http://schemas.microsoft.com/office/drawing/2010/main">
                              <a:effectLst>
                                <a:outerShdw dist="107763" dir="8100000" algn="ctr" rotWithShape="0">
                                  <a:schemeClr val="tx2"/>
                                </a:outerShdw>
                              </a:effectLst>
                            </a14:hiddenEffects>
                          </a:ext>
                        </a:extLst>
                      </p:spPr>
                    </p:pic>
                  </p:oleObj>
                </mc:Fallback>
              </mc:AlternateContent>
            </a:graphicData>
          </a:graphic>
        </p:graphicFrame>
        <p:sp>
          <p:nvSpPr>
            <p:cNvPr id="5134" name="Text Box 19"/>
            <p:cNvSpPr txBox="1">
              <a:spLocks noChangeArrowheads="1"/>
            </p:cNvSpPr>
            <p:nvPr/>
          </p:nvSpPr>
          <p:spPr bwMode="auto">
            <a:xfrm>
              <a:off x="3978" y="2814"/>
              <a:ext cx="293" cy="286"/>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smtClean="0">
                  <a:solidFill>
                    <a:srgbClr val="000000"/>
                  </a:solidFill>
                </a:rPr>
                <a:t>(c)</a:t>
              </a:r>
              <a:endParaRPr lang="en-US" altLang="zh-CN" sz="2000" smtClean="0">
                <a:solidFill>
                  <a:srgbClr val="000000"/>
                </a:solidFill>
              </a:endParaRPr>
            </a:p>
          </p:txBody>
        </p:sp>
      </p:grpSp>
      <p:grpSp>
        <p:nvGrpSpPr>
          <p:cNvPr id="9249" name="Group 33"/>
          <p:cNvGrpSpPr/>
          <p:nvPr/>
        </p:nvGrpSpPr>
        <p:grpSpPr bwMode="auto">
          <a:xfrm>
            <a:off x="2555875" y="2816860"/>
            <a:ext cx="1461135" cy="1710690"/>
            <a:chOff x="3871" y="720"/>
            <a:chExt cx="1025" cy="1190"/>
          </a:xfrm>
        </p:grpSpPr>
        <p:graphicFrame>
          <p:nvGraphicFramePr>
            <p:cNvPr id="5131" name="Object 11"/>
            <p:cNvGraphicFramePr>
              <a:graphicFrameLocks noChangeAspect="1"/>
            </p:cNvGraphicFramePr>
            <p:nvPr/>
          </p:nvGraphicFramePr>
          <p:xfrm>
            <a:off x="3871" y="720"/>
            <a:ext cx="1025" cy="1190"/>
          </p:xfrm>
          <a:graphic>
            <a:graphicData uri="http://schemas.openxmlformats.org/presentationml/2006/ole">
              <mc:AlternateContent xmlns:mc="http://schemas.openxmlformats.org/markup-compatibility/2006">
                <mc:Choice xmlns:v="urn:schemas-microsoft-com:vml" Requires="v">
                  <p:oleObj spid="_x0000_s41243" name="BMP 图象" r:id="rId5" imgW="885825" imgH="1028700" progId="Paint.Picture">
                    <p:embed/>
                  </p:oleObj>
                </mc:Choice>
                <mc:Fallback>
                  <p:oleObj name="BMP 图象" r:id="rId5" imgW="885825" imgH="1028700" progId="Paint.Picture">
                    <p:embed/>
                    <p:pic>
                      <p:nvPicPr>
                        <p:cNvPr id="0" name="图片 412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1" y="720"/>
                          <a:ext cx="1025" cy="1190"/>
                        </a:xfrm>
                        <a:prstGeom prst="rect">
                          <a:avLst/>
                        </a:prstGeom>
                        <a:noFill/>
                        <a:ln w="38100">
                          <a:pattFill prst="pct90">
                            <a:fgClr>
                              <a:srgbClr val="FF00FF"/>
                            </a:fgClr>
                            <a:bgClr>
                              <a:srgbClr val="66FF99"/>
                            </a:bgClr>
                          </a:patt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8100000" algn="ctr" rotWithShape="0">
                                  <a:schemeClr val="tx2"/>
                                </a:outerShdw>
                              </a:effectLst>
                            </a14:hiddenEffects>
                          </a:ext>
                        </a:extLst>
                      </p:spPr>
                    </p:pic>
                  </p:oleObj>
                </mc:Fallback>
              </mc:AlternateContent>
            </a:graphicData>
          </a:graphic>
        </p:graphicFrame>
        <p:sp>
          <p:nvSpPr>
            <p:cNvPr id="5132" name="Text Box 17"/>
            <p:cNvSpPr txBox="1">
              <a:spLocks noChangeArrowheads="1"/>
            </p:cNvSpPr>
            <p:nvPr/>
          </p:nvSpPr>
          <p:spPr bwMode="auto">
            <a:xfrm>
              <a:off x="4207" y="1618"/>
              <a:ext cx="293" cy="277"/>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smtClean="0">
                  <a:solidFill>
                    <a:srgbClr val="000000"/>
                  </a:solidFill>
                </a:rPr>
                <a:t>(a)</a:t>
              </a:r>
              <a:endParaRPr lang="en-US" altLang="zh-CN" sz="2000" smtClean="0">
                <a:solidFill>
                  <a:srgbClr val="000000"/>
                </a:solidFill>
              </a:endParaRPr>
            </a:p>
          </p:txBody>
        </p:sp>
      </p:grpSp>
      <p:sp>
        <p:nvSpPr>
          <p:cNvPr id="3" name="圆角矩形 2"/>
          <p:cNvSpPr/>
          <p:nvPr/>
        </p:nvSpPr>
        <p:spPr>
          <a:xfrm>
            <a:off x="2412365" y="4743450"/>
            <a:ext cx="791845" cy="648335"/>
          </a:xfrm>
          <a:prstGeom prst="roundRect">
            <a:avLst/>
          </a:prstGeom>
          <a:solidFill>
            <a:srgbClr val="FFFF00">
              <a:alpha val="34000"/>
            </a:srgbClr>
          </a:solidFill>
          <a:ln>
            <a:solidFill>
              <a:srgbClr val="FF0000">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圆角矩形标注 4"/>
          <p:cNvSpPr/>
          <p:nvPr/>
        </p:nvSpPr>
        <p:spPr>
          <a:xfrm>
            <a:off x="828040" y="3951605"/>
            <a:ext cx="1296035" cy="575945"/>
          </a:xfrm>
          <a:prstGeom prst="wedgeRoundRectCallout">
            <a:avLst>
              <a:gd name="adj1" fmla="val 68226"/>
              <a:gd name="adj2" fmla="val 85060"/>
              <a:gd name="adj3" fmla="val 1666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a:solidFill>
                  <a:srgbClr val="0000FF"/>
                </a:solidFill>
              </a:rPr>
              <a:t>限流电阻</a:t>
            </a:r>
            <a:endParaRPr lang="zh-CN" altLang="en-US" sz="2000" b="1">
              <a:solidFill>
                <a:srgbClr val="0000FF"/>
              </a:solidFill>
            </a:endParaRPr>
          </a:p>
        </p:txBody>
      </p:sp>
      <p:sp>
        <p:nvSpPr>
          <p:cNvPr id="6" name="圆角矩形 5"/>
          <p:cNvSpPr/>
          <p:nvPr/>
        </p:nvSpPr>
        <p:spPr>
          <a:xfrm>
            <a:off x="3225165" y="5246370"/>
            <a:ext cx="791845" cy="648335"/>
          </a:xfrm>
          <a:prstGeom prst="roundRect">
            <a:avLst/>
          </a:prstGeom>
          <a:solidFill>
            <a:srgbClr val="FFFF00">
              <a:alpha val="34000"/>
            </a:srgbClr>
          </a:solidFill>
          <a:ln>
            <a:solidFill>
              <a:srgbClr val="FF0000">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3074"/>
          <p:cNvSpPr txBox="1">
            <a:spLocks noChangeArrowheads="1"/>
          </p:cNvSpPr>
          <p:nvPr/>
        </p:nvSpPr>
        <p:spPr bwMode="auto">
          <a:xfrm>
            <a:off x="539552" y="764668"/>
            <a:ext cx="8001000" cy="111760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dirty="0" smtClean="0">
                <a:solidFill>
                  <a:srgbClr val="000000"/>
                </a:solidFill>
              </a:rPr>
              <a:t>         </a:t>
            </a:r>
            <a:r>
              <a:rPr lang="zh-CN" altLang="en-US" sz="2800" dirty="0" smtClean="0">
                <a:solidFill>
                  <a:srgbClr val="000000"/>
                </a:solidFill>
              </a:rPr>
              <a:t>从稳压二极管的伏安特性曲线上可以确定稳压二极管的参数。</a:t>
            </a:r>
            <a:endParaRPr lang="zh-CN" altLang="en-US" sz="2800" dirty="0" smtClean="0">
              <a:solidFill>
                <a:srgbClr val="000000"/>
              </a:solidFill>
            </a:endParaRPr>
          </a:p>
        </p:txBody>
      </p:sp>
      <p:sp>
        <p:nvSpPr>
          <p:cNvPr id="10244" name="Text Box 3076"/>
          <p:cNvSpPr txBox="1">
            <a:spLocks noChangeArrowheads="1"/>
          </p:cNvSpPr>
          <p:nvPr/>
        </p:nvSpPr>
        <p:spPr bwMode="auto">
          <a:xfrm>
            <a:off x="644027" y="1994059"/>
            <a:ext cx="2797175" cy="52197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dirty="0">
                <a:solidFill>
                  <a:srgbClr val="0000FF"/>
                </a:solidFill>
                <a:latin typeface="黑体" panose="02010609060101010101" pitchFamily="49" charset="-122"/>
                <a:ea typeface="黑体" panose="02010609060101010101" pitchFamily="49" charset="-122"/>
              </a:rPr>
              <a:t>(1) 稳定电压</a:t>
            </a:r>
            <a:r>
              <a:rPr lang="en-US" altLang="zh-CN" sz="2800" b="1" i="1" dirty="0">
                <a:solidFill>
                  <a:srgbClr val="FF0000"/>
                </a:solidFill>
              </a:rPr>
              <a:t>V</a:t>
            </a:r>
            <a:r>
              <a:rPr lang="en-US" altLang="zh-CN" sz="2800" b="1" baseline="-25000" dirty="0">
                <a:solidFill>
                  <a:srgbClr val="FF0000"/>
                </a:solidFill>
              </a:rPr>
              <a:t>Z</a:t>
            </a:r>
            <a:r>
              <a:rPr lang="en-US" altLang="zh-CN" sz="2800" b="1" dirty="0">
                <a:solidFill>
                  <a:srgbClr val="FF0000"/>
                </a:solidFill>
              </a:rPr>
              <a:t> </a:t>
            </a:r>
            <a:endParaRPr lang="en-US" altLang="zh-CN" sz="2800" b="1" dirty="0">
              <a:solidFill>
                <a:srgbClr val="FF0000"/>
              </a:solidFill>
            </a:endParaRPr>
          </a:p>
        </p:txBody>
      </p:sp>
      <p:sp>
        <p:nvSpPr>
          <p:cNvPr id="10247" name="Text Box 3079"/>
          <p:cNvSpPr txBox="1">
            <a:spLocks noChangeArrowheads="1"/>
          </p:cNvSpPr>
          <p:nvPr/>
        </p:nvSpPr>
        <p:spPr bwMode="auto">
          <a:xfrm>
            <a:off x="644027" y="4032680"/>
            <a:ext cx="2698115" cy="52197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dirty="0">
                <a:solidFill>
                  <a:srgbClr val="0000FF"/>
                </a:solidFill>
                <a:latin typeface="黑体" panose="02010609060101010101" pitchFamily="49" charset="-122"/>
                <a:ea typeface="黑体" panose="02010609060101010101" pitchFamily="49" charset="-122"/>
              </a:rPr>
              <a:t>(2) 动态电阻</a:t>
            </a:r>
            <a:r>
              <a:rPr lang="en-US" altLang="zh-CN" sz="2800" b="1" i="1" dirty="0" err="1" smtClean="0">
                <a:solidFill>
                  <a:srgbClr val="FF0000"/>
                </a:solidFill>
              </a:rPr>
              <a:t>r</a:t>
            </a:r>
            <a:r>
              <a:rPr lang="en-US" altLang="zh-CN" sz="2800" b="1" baseline="-25000" dirty="0" err="1" smtClean="0">
                <a:solidFill>
                  <a:srgbClr val="FF0000"/>
                </a:solidFill>
              </a:rPr>
              <a:t>Z</a:t>
            </a:r>
            <a:r>
              <a:rPr lang="en-US" altLang="zh-CN" sz="2800" b="1" dirty="0" smtClean="0">
                <a:solidFill>
                  <a:srgbClr val="FF0000"/>
                </a:solidFill>
              </a:rPr>
              <a:t> </a:t>
            </a:r>
            <a:endParaRPr lang="en-US" altLang="zh-CN" sz="2800" b="1" dirty="0">
              <a:solidFill>
                <a:srgbClr val="FF0000"/>
              </a:solidFill>
            </a:endParaRPr>
          </a:p>
        </p:txBody>
      </p:sp>
      <p:sp>
        <p:nvSpPr>
          <p:cNvPr id="10251" name="Text Box 3083"/>
          <p:cNvSpPr txBox="1">
            <a:spLocks noChangeArrowheads="1"/>
          </p:cNvSpPr>
          <p:nvPr/>
        </p:nvSpPr>
        <p:spPr bwMode="auto">
          <a:xfrm>
            <a:off x="541713" y="2561747"/>
            <a:ext cx="4894383" cy="138499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dirty="0" smtClean="0">
                <a:solidFill>
                  <a:srgbClr val="000000"/>
                </a:solidFill>
              </a:rPr>
              <a:t>        </a:t>
            </a:r>
            <a:r>
              <a:rPr lang="zh-CN" altLang="en-US" sz="2800" dirty="0" smtClean="0">
                <a:solidFill>
                  <a:schemeClr val="tx1"/>
                </a:solidFill>
              </a:rPr>
              <a:t>在规定的稳压管反向工作</a:t>
            </a:r>
            <a:endParaRPr lang="en-US" altLang="zh-CN" sz="2800" dirty="0" smtClean="0">
              <a:solidFill>
                <a:schemeClr val="tx1"/>
              </a:solidFill>
            </a:endParaRPr>
          </a:p>
          <a:p>
            <a:r>
              <a:rPr lang="zh-CN" altLang="en-US" sz="2800" dirty="0" smtClean="0">
                <a:solidFill>
                  <a:schemeClr val="tx1"/>
                </a:solidFill>
              </a:rPr>
              <a:t>电流</a:t>
            </a:r>
            <a:r>
              <a:rPr lang="en-US" altLang="zh-CN" sz="2800" i="1" dirty="0" smtClean="0">
                <a:solidFill>
                  <a:schemeClr val="tx1"/>
                </a:solidFill>
              </a:rPr>
              <a:t>I</a:t>
            </a:r>
            <a:r>
              <a:rPr lang="en-US" altLang="zh-CN" sz="2800" baseline="-25000" dirty="0" smtClean="0">
                <a:solidFill>
                  <a:schemeClr val="tx1"/>
                </a:solidFill>
              </a:rPr>
              <a:t>Z</a:t>
            </a:r>
            <a:r>
              <a:rPr lang="zh-CN" altLang="en-US" sz="2800" dirty="0" smtClean="0">
                <a:solidFill>
                  <a:schemeClr val="tx1"/>
                </a:solidFill>
              </a:rPr>
              <a:t>下，所对应的反向工作</a:t>
            </a:r>
            <a:endParaRPr lang="en-US" altLang="zh-CN" sz="2800" dirty="0" smtClean="0">
              <a:solidFill>
                <a:schemeClr val="tx1"/>
              </a:solidFill>
            </a:endParaRPr>
          </a:p>
          <a:p>
            <a:r>
              <a:rPr lang="zh-CN" altLang="en-US" sz="2800" dirty="0" smtClean="0">
                <a:solidFill>
                  <a:schemeClr val="tx1"/>
                </a:solidFill>
              </a:rPr>
              <a:t>电压。</a:t>
            </a:r>
            <a:endParaRPr lang="zh-CN" altLang="en-US" sz="2800" dirty="0" smtClean="0">
              <a:solidFill>
                <a:schemeClr val="tx1"/>
              </a:solidFill>
            </a:endParaRPr>
          </a:p>
        </p:txBody>
      </p:sp>
      <p:sp>
        <p:nvSpPr>
          <p:cNvPr id="10252" name="Text Box 3084"/>
          <p:cNvSpPr txBox="1">
            <a:spLocks noChangeArrowheads="1"/>
          </p:cNvSpPr>
          <p:nvPr/>
        </p:nvSpPr>
        <p:spPr bwMode="auto">
          <a:xfrm>
            <a:off x="584005" y="4652883"/>
            <a:ext cx="7772400" cy="214312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dirty="0" smtClean="0">
                <a:solidFill>
                  <a:srgbClr val="000000"/>
                </a:solidFill>
              </a:rPr>
              <a:t>      </a:t>
            </a:r>
            <a:r>
              <a:rPr lang="en-US" altLang="zh-CN" dirty="0" smtClean="0">
                <a:solidFill>
                  <a:schemeClr val="tx1"/>
                </a:solidFill>
              </a:rPr>
              <a:t> </a:t>
            </a:r>
            <a:r>
              <a:rPr lang="zh-CN" altLang="en-US" sz="2800" dirty="0" smtClean="0">
                <a:solidFill>
                  <a:schemeClr val="tx1"/>
                </a:solidFill>
              </a:rPr>
              <a:t>其概念与一般二极管的动态电阻相同，只不过稳压二极管的动态电阻是从它的反向特性上求取的。 </a:t>
            </a:r>
            <a:r>
              <a:rPr lang="en-US" altLang="zh-CN" sz="2800" i="1" dirty="0" err="1" smtClean="0">
                <a:solidFill>
                  <a:schemeClr val="tx1"/>
                </a:solidFill>
              </a:rPr>
              <a:t>r</a:t>
            </a:r>
            <a:r>
              <a:rPr lang="en-US" altLang="zh-CN" sz="2800" baseline="-25000" dirty="0" err="1" smtClean="0">
                <a:solidFill>
                  <a:schemeClr val="tx1"/>
                </a:solidFill>
              </a:rPr>
              <a:t>Z</a:t>
            </a:r>
            <a:r>
              <a:rPr lang="zh-CN" altLang="en-US" sz="2800" dirty="0" smtClean="0">
                <a:solidFill>
                  <a:schemeClr val="tx1"/>
                </a:solidFill>
              </a:rPr>
              <a:t>愈小，反映稳压管的击穿特性愈陡。</a:t>
            </a:r>
            <a:endParaRPr lang="zh-CN" altLang="en-US" sz="2800" dirty="0" smtClean="0">
              <a:solidFill>
                <a:schemeClr val="tx1"/>
              </a:solidFill>
            </a:endParaRPr>
          </a:p>
          <a:p>
            <a:pPr>
              <a:lnSpc>
                <a:spcPct val="120000"/>
              </a:lnSpc>
            </a:pPr>
            <a:r>
              <a:rPr lang="zh-CN" altLang="en-US" sz="2800" dirty="0" smtClean="0">
                <a:solidFill>
                  <a:schemeClr val="tx1"/>
                </a:solidFill>
              </a:rPr>
              <a:t>                                </a:t>
            </a:r>
            <a:r>
              <a:rPr lang="en-US" altLang="zh-CN" sz="2800" i="1" dirty="0" err="1" smtClean="0">
                <a:solidFill>
                  <a:schemeClr val="tx1"/>
                </a:solidFill>
              </a:rPr>
              <a:t>r</a:t>
            </a:r>
            <a:r>
              <a:rPr lang="en-US" altLang="zh-CN" sz="2800" baseline="-25000" dirty="0" err="1" smtClean="0">
                <a:solidFill>
                  <a:schemeClr val="tx1"/>
                </a:solidFill>
              </a:rPr>
              <a:t>Z</a:t>
            </a:r>
            <a:r>
              <a:rPr lang="en-US" altLang="zh-CN" sz="2800" dirty="0" smtClean="0">
                <a:solidFill>
                  <a:schemeClr val="tx1"/>
                </a:solidFill>
              </a:rPr>
              <a:t> =</a:t>
            </a:r>
            <a:r>
              <a:rPr lang="en-US" altLang="zh-CN" sz="2800" dirty="0" smtClean="0">
                <a:solidFill>
                  <a:schemeClr val="tx1"/>
                </a:solidFill>
                <a:sym typeface="Symbol" panose="05050102010706020507" pitchFamily="18" charset="2"/>
              </a:rPr>
              <a:t></a:t>
            </a:r>
            <a:r>
              <a:rPr lang="en-US" altLang="zh-CN" sz="2800" i="1" dirty="0" smtClean="0">
                <a:solidFill>
                  <a:schemeClr val="tx1"/>
                </a:solidFill>
              </a:rPr>
              <a:t>V</a:t>
            </a:r>
            <a:r>
              <a:rPr lang="en-US" altLang="zh-CN" sz="2800" baseline="-25000" dirty="0" smtClean="0">
                <a:solidFill>
                  <a:schemeClr val="tx1"/>
                </a:solidFill>
              </a:rPr>
              <a:t>Z </a:t>
            </a:r>
            <a:r>
              <a:rPr lang="en-US" altLang="zh-CN" sz="2800" dirty="0" smtClean="0">
                <a:solidFill>
                  <a:schemeClr val="tx1"/>
                </a:solidFill>
              </a:rPr>
              <a:t>/</a:t>
            </a:r>
            <a:r>
              <a:rPr lang="en-US" altLang="zh-CN" sz="2800" dirty="0" smtClean="0">
                <a:solidFill>
                  <a:schemeClr val="tx1"/>
                </a:solidFill>
                <a:sym typeface="Symbol" panose="05050102010706020507" pitchFamily="18" charset="2"/>
              </a:rPr>
              <a:t></a:t>
            </a:r>
            <a:r>
              <a:rPr lang="en-US" altLang="zh-CN" sz="2800" i="1" dirty="0" smtClean="0">
                <a:solidFill>
                  <a:schemeClr val="tx1"/>
                </a:solidFill>
              </a:rPr>
              <a:t>I</a:t>
            </a:r>
            <a:r>
              <a:rPr lang="en-US" altLang="zh-CN" sz="2800" baseline="-25000" dirty="0" smtClean="0">
                <a:solidFill>
                  <a:schemeClr val="tx1"/>
                </a:solidFill>
              </a:rPr>
              <a:t>Z</a:t>
            </a:r>
            <a:endParaRPr lang="en-US" altLang="zh-CN" sz="2800" baseline="-25000" dirty="0" smtClean="0">
              <a:solidFill>
                <a:schemeClr val="tx1"/>
              </a:solidFill>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grpSp>
        <p:nvGrpSpPr>
          <p:cNvPr id="4" name="组合 3"/>
          <p:cNvGrpSpPr/>
          <p:nvPr/>
        </p:nvGrpSpPr>
        <p:grpSpPr>
          <a:xfrm>
            <a:off x="5363845" y="1341120"/>
            <a:ext cx="3401060" cy="3239770"/>
            <a:chOff x="8447" y="2112"/>
            <a:chExt cx="5356" cy="5102"/>
          </a:xfrm>
        </p:grpSpPr>
        <p:graphicFrame>
          <p:nvGraphicFramePr>
            <p:cNvPr id="10258" name="Object 3090"/>
            <p:cNvGraphicFramePr>
              <a:graphicFrameLocks noChangeAspect="1"/>
            </p:cNvGraphicFramePr>
            <p:nvPr/>
          </p:nvGraphicFramePr>
          <p:xfrm>
            <a:off x="8447" y="2112"/>
            <a:ext cx="5357" cy="5103"/>
          </p:xfrm>
          <a:graphic>
            <a:graphicData uri="http://schemas.openxmlformats.org/presentationml/2006/ole">
              <mc:AlternateContent xmlns:mc="http://schemas.openxmlformats.org/markup-compatibility/2006">
                <mc:Choice xmlns:v="urn:schemas-microsoft-com:vml" Requires="v">
                  <p:oleObj spid="_x0000_s42079" name="位图图像" r:id="rId1" imgW="1905000" imgH="1973580" progId="Paint.Picture">
                    <p:embed/>
                  </p:oleObj>
                </mc:Choice>
                <mc:Fallback>
                  <p:oleObj name="位图图像" r:id="rId1" imgW="1905000" imgH="1973580" progId="Paint.Picture">
                    <p:embed/>
                    <p:pic>
                      <p:nvPicPr>
                        <p:cNvPr id="0" name="图片 4207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7" y="2112"/>
                          <a:ext cx="5357" cy="5103"/>
                        </a:xfrm>
                        <a:prstGeom prst="rect">
                          <a:avLst/>
                        </a:prstGeom>
                        <a:noFill/>
                        <a:ln w="38100">
                          <a:pattFill prst="pct90">
                            <a:fgClr>
                              <a:srgbClr val="FF00FF"/>
                            </a:fgClr>
                            <a:bgClr>
                              <a:srgbClr val="66FF99"/>
                            </a:bgClr>
                          </a:pattFill>
                          <a:miter lim="800000"/>
                          <a:headEnd/>
                          <a:tailEnd/>
                        </a:ln>
                        <a:effectLst/>
                      </p:spPr>
                    </p:pic>
                  </p:oleObj>
                </mc:Fallback>
              </mc:AlternateContent>
            </a:graphicData>
          </a:graphic>
        </p:graphicFrame>
        <p:pic>
          <p:nvPicPr>
            <p:cNvPr id="3" name="图片 2"/>
            <p:cNvPicPr>
              <a:picLocks noChangeAspect="1"/>
            </p:cNvPicPr>
            <p:nvPr/>
          </p:nvPicPr>
          <p:blipFill>
            <a:blip r:embed="rId3"/>
            <a:stretch>
              <a:fillRect/>
            </a:stretch>
          </p:blipFill>
          <p:spPr>
            <a:xfrm>
              <a:off x="11208" y="4906"/>
              <a:ext cx="787" cy="34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blinds(horizontal)">
                                      <p:cBhvr>
                                        <p:cTn id="7" dur="500"/>
                                        <p:tgtEl>
                                          <p:spTgt spid="1024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251"/>
                                        </p:tgtEl>
                                        <p:attrNameLst>
                                          <p:attrName>style.visibility</p:attrName>
                                        </p:attrNameLst>
                                      </p:cBhvr>
                                      <p:to>
                                        <p:strVal val="visible"/>
                                      </p:to>
                                    </p:set>
                                    <p:animEffect transition="in" filter="blinds(horizontal)">
                                      <p:cBhvr>
                                        <p:cTn id="12" dur="500"/>
                                        <p:tgtEl>
                                          <p:spTgt spid="1025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247"/>
                                        </p:tgtEl>
                                        <p:attrNameLst>
                                          <p:attrName>style.visibility</p:attrName>
                                        </p:attrNameLst>
                                      </p:cBhvr>
                                      <p:to>
                                        <p:strVal val="visible"/>
                                      </p:to>
                                    </p:set>
                                    <p:animEffect transition="in" filter="blinds(horizontal)">
                                      <p:cBhvr>
                                        <p:cTn id="17" dur="500"/>
                                        <p:tgtEl>
                                          <p:spTgt spid="1024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252"/>
                                        </p:tgtEl>
                                        <p:attrNameLst>
                                          <p:attrName>style.visibility</p:attrName>
                                        </p:attrNameLst>
                                      </p:cBhvr>
                                      <p:to>
                                        <p:strVal val="visible"/>
                                      </p:to>
                                    </p:set>
                                    <p:animEffect transition="in" filter="blinds(horizontal)">
                                      <p:cBhvr>
                                        <p:cTn id="22" dur="500"/>
                                        <p:tgtEl>
                                          <p:spTgt spid="10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bldLvl="0" animBg="1" autoUpdateAnimBg="0"/>
      <p:bldP spid="10247" grpId="0" bldLvl="0" animBg="1" autoUpdateAnimBg="0"/>
      <p:bldP spid="10251" grpId="0" bldLvl="0" animBg="1" autoUpdateAnimBg="0"/>
      <p:bldP spid="10252" grpId="0" bldLvl="0" animBg="1"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
        <p:nvSpPr>
          <p:cNvPr id="7170" name="Text Box 2"/>
          <p:cNvSpPr txBox="1">
            <a:spLocks noChangeArrowheads="1"/>
          </p:cNvSpPr>
          <p:nvPr/>
        </p:nvSpPr>
        <p:spPr bwMode="auto">
          <a:xfrm>
            <a:off x="152400" y="613569"/>
            <a:ext cx="3795395" cy="52197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dirty="0">
                <a:solidFill>
                  <a:srgbClr val="0000FF"/>
                </a:solidFill>
                <a:latin typeface="黑体" panose="02010609060101010101" pitchFamily="49" charset="-122"/>
                <a:ea typeface="黑体" panose="02010609060101010101" pitchFamily="49" charset="-122"/>
              </a:rPr>
              <a:t>(3) 最大耗散功率</a:t>
            </a:r>
            <a:r>
              <a:rPr lang="zh-CN" altLang="en-US" sz="2800" b="1" dirty="0">
                <a:solidFill>
                  <a:srgbClr val="FF0000"/>
                </a:solidFill>
              </a:rPr>
              <a:t> </a:t>
            </a:r>
            <a:r>
              <a:rPr lang="en-US" altLang="zh-CN" sz="2800" b="1" i="1" dirty="0">
                <a:solidFill>
                  <a:srgbClr val="FF0000"/>
                </a:solidFill>
              </a:rPr>
              <a:t>P</a:t>
            </a:r>
            <a:r>
              <a:rPr lang="en-US" altLang="zh-CN" sz="2800" b="1" baseline="-25000" dirty="0">
                <a:solidFill>
                  <a:srgbClr val="FF0000"/>
                </a:solidFill>
              </a:rPr>
              <a:t>ZM</a:t>
            </a:r>
            <a:r>
              <a:rPr lang="en-US" altLang="zh-CN" sz="2800" b="1" dirty="0">
                <a:solidFill>
                  <a:srgbClr val="FF0000"/>
                </a:solidFill>
              </a:rPr>
              <a:t> </a:t>
            </a:r>
            <a:endParaRPr lang="en-US" altLang="zh-CN" sz="2800" b="1" dirty="0">
              <a:solidFill>
                <a:srgbClr val="FF0000"/>
              </a:solidFill>
            </a:endParaRPr>
          </a:p>
        </p:txBody>
      </p:sp>
      <p:sp>
        <p:nvSpPr>
          <p:cNvPr id="11267" name="Text Box 3"/>
          <p:cNvSpPr txBox="1">
            <a:spLocks noChangeArrowheads="1"/>
          </p:cNvSpPr>
          <p:nvPr/>
        </p:nvSpPr>
        <p:spPr bwMode="auto">
          <a:xfrm>
            <a:off x="353060" y="1128078"/>
            <a:ext cx="8432165" cy="1641475"/>
          </a:xfrm>
          <a:prstGeom prst="rect">
            <a:avLst/>
          </a:prstGeom>
          <a:gradFill rotWithShape="0">
            <a:gsLst>
              <a:gs pos="0">
                <a:srgbClr val="FFFFFF"/>
              </a:gs>
              <a:gs pos="100000">
                <a:srgbClr val="99FFCC"/>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smtClean="0">
                <a:solidFill>
                  <a:srgbClr val="000000"/>
                </a:solidFill>
              </a:rPr>
              <a:t>        </a:t>
            </a:r>
            <a:r>
              <a:rPr lang="zh-CN" altLang="en-US" sz="2800" smtClean="0">
                <a:solidFill>
                  <a:srgbClr val="003300"/>
                </a:solidFill>
              </a:rPr>
              <a:t>稳压管的最大功率损耗取决于</a:t>
            </a:r>
            <a:r>
              <a:rPr lang="en-US" altLang="zh-CN" sz="2800" smtClean="0">
                <a:solidFill>
                  <a:srgbClr val="003300"/>
                </a:solidFill>
              </a:rPr>
              <a:t>PN</a:t>
            </a:r>
            <a:r>
              <a:rPr lang="zh-CN" altLang="en-US" sz="2800" smtClean="0">
                <a:solidFill>
                  <a:srgbClr val="003300"/>
                </a:solidFill>
              </a:rPr>
              <a:t>结的面积和散热等条件。反向工作时</a:t>
            </a:r>
            <a:r>
              <a:rPr lang="en-US" altLang="zh-CN" sz="2800" smtClean="0">
                <a:solidFill>
                  <a:srgbClr val="003300"/>
                </a:solidFill>
              </a:rPr>
              <a:t>PN</a:t>
            </a:r>
            <a:r>
              <a:rPr lang="zh-CN" altLang="en-US" sz="2800" smtClean="0">
                <a:solidFill>
                  <a:srgbClr val="003300"/>
                </a:solidFill>
              </a:rPr>
              <a:t>结的功率损耗为</a:t>
            </a:r>
            <a:r>
              <a:rPr lang="zh-CN" altLang="en-US" sz="2800" i="1" baseline="-25000" smtClean="0">
                <a:solidFill>
                  <a:srgbClr val="003300"/>
                </a:solidFill>
              </a:rPr>
              <a:t> </a:t>
            </a:r>
            <a:r>
              <a:rPr lang="en-US" altLang="zh-CN" sz="2800" i="1" smtClean="0">
                <a:solidFill>
                  <a:srgbClr val="003300"/>
                </a:solidFill>
              </a:rPr>
              <a:t>P</a:t>
            </a:r>
            <a:r>
              <a:rPr lang="en-US" altLang="zh-CN" sz="2800" baseline="-25000" smtClean="0">
                <a:solidFill>
                  <a:srgbClr val="003300"/>
                </a:solidFill>
              </a:rPr>
              <a:t>Z</a:t>
            </a:r>
            <a:r>
              <a:rPr lang="en-US" altLang="zh-CN" sz="2800" smtClean="0">
                <a:solidFill>
                  <a:srgbClr val="003300"/>
                </a:solidFill>
              </a:rPr>
              <a:t>=</a:t>
            </a:r>
            <a:r>
              <a:rPr lang="en-US" altLang="zh-CN" sz="2800" i="1" smtClean="0">
                <a:solidFill>
                  <a:srgbClr val="003300"/>
                </a:solidFill>
              </a:rPr>
              <a:t> V</a:t>
            </a:r>
            <a:r>
              <a:rPr lang="en-US" altLang="zh-CN" sz="2800" baseline="-25000" smtClean="0">
                <a:solidFill>
                  <a:srgbClr val="003300"/>
                </a:solidFill>
              </a:rPr>
              <a:t>Z </a:t>
            </a:r>
            <a:r>
              <a:rPr lang="en-US" altLang="zh-CN" sz="2800" i="1" smtClean="0">
                <a:solidFill>
                  <a:srgbClr val="003300"/>
                </a:solidFill>
              </a:rPr>
              <a:t>I</a:t>
            </a:r>
            <a:r>
              <a:rPr lang="en-US" altLang="zh-CN" sz="2800" baseline="-25000" smtClean="0">
                <a:solidFill>
                  <a:srgbClr val="003300"/>
                </a:solidFill>
              </a:rPr>
              <a:t>Z</a:t>
            </a:r>
            <a:r>
              <a:rPr lang="zh-CN" altLang="en-US" sz="2800" smtClean="0">
                <a:solidFill>
                  <a:srgbClr val="003300"/>
                </a:solidFill>
              </a:rPr>
              <a:t>，由</a:t>
            </a:r>
            <a:r>
              <a:rPr lang="zh-CN" altLang="en-US" sz="2800" i="1" baseline="-25000" smtClean="0">
                <a:solidFill>
                  <a:srgbClr val="003300"/>
                </a:solidFill>
              </a:rPr>
              <a:t> </a:t>
            </a:r>
            <a:r>
              <a:rPr lang="en-US" altLang="zh-CN" sz="2800" i="1" smtClean="0">
                <a:solidFill>
                  <a:srgbClr val="003300"/>
                </a:solidFill>
              </a:rPr>
              <a:t>P</a:t>
            </a:r>
            <a:r>
              <a:rPr lang="en-US" altLang="zh-CN" sz="2800" baseline="-25000" smtClean="0">
                <a:solidFill>
                  <a:srgbClr val="003300"/>
                </a:solidFill>
              </a:rPr>
              <a:t>ZM</a:t>
            </a:r>
            <a:r>
              <a:rPr lang="zh-CN" altLang="en-US" sz="2800" smtClean="0">
                <a:solidFill>
                  <a:srgbClr val="003300"/>
                </a:solidFill>
              </a:rPr>
              <a:t>和</a:t>
            </a:r>
            <a:r>
              <a:rPr lang="en-US" altLang="zh-CN" sz="2800" i="1" smtClean="0">
                <a:solidFill>
                  <a:srgbClr val="003300"/>
                </a:solidFill>
              </a:rPr>
              <a:t>V</a:t>
            </a:r>
            <a:r>
              <a:rPr lang="en-US" altLang="zh-CN" sz="2800" baseline="-25000" smtClean="0">
                <a:solidFill>
                  <a:srgbClr val="003300"/>
                </a:solidFill>
              </a:rPr>
              <a:t>Z</a:t>
            </a:r>
            <a:r>
              <a:rPr lang="zh-CN" altLang="en-US" sz="2800" smtClean="0">
                <a:solidFill>
                  <a:srgbClr val="003300"/>
                </a:solidFill>
              </a:rPr>
              <a:t>可以决定</a:t>
            </a:r>
            <a:r>
              <a:rPr lang="en-US" altLang="zh-CN" sz="2800" i="1" smtClean="0">
                <a:solidFill>
                  <a:srgbClr val="003300"/>
                </a:solidFill>
              </a:rPr>
              <a:t>I</a:t>
            </a:r>
            <a:r>
              <a:rPr lang="en-US" altLang="zh-CN" sz="2800" baseline="-25000" smtClean="0">
                <a:solidFill>
                  <a:srgbClr val="003300"/>
                </a:solidFill>
              </a:rPr>
              <a:t>Zmax</a:t>
            </a:r>
            <a:r>
              <a:rPr lang="zh-CN" altLang="en-US" sz="2800" smtClean="0">
                <a:solidFill>
                  <a:srgbClr val="003300"/>
                </a:solidFill>
              </a:rPr>
              <a:t>。</a:t>
            </a:r>
            <a:endParaRPr lang="zh-CN" altLang="en-US" sz="2800" smtClean="0">
              <a:solidFill>
                <a:srgbClr val="660066"/>
              </a:solidFill>
            </a:endParaRPr>
          </a:p>
        </p:txBody>
      </p:sp>
      <p:sp>
        <p:nvSpPr>
          <p:cNvPr id="11269" name="Text Box 5"/>
          <p:cNvSpPr txBox="1">
            <a:spLocks noChangeArrowheads="1"/>
          </p:cNvSpPr>
          <p:nvPr/>
        </p:nvSpPr>
        <p:spPr bwMode="auto">
          <a:xfrm>
            <a:off x="152400" y="2996565"/>
            <a:ext cx="8771890" cy="95313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lang="zh-CN" altLang="en-US" sz="2800" dirty="0">
                <a:solidFill>
                  <a:srgbClr val="0000FF"/>
                </a:solidFill>
                <a:latin typeface="黑体" panose="02010609060101010101" pitchFamily="49" charset="-122"/>
                <a:ea typeface="黑体" panose="02010609060101010101" pitchFamily="49" charset="-122"/>
              </a:rPr>
              <a:t>(4) 最大稳定工作电流</a:t>
            </a:r>
            <a:r>
              <a:rPr lang="en-US" altLang="zh-CN" sz="2800" dirty="0">
                <a:solidFill>
                  <a:srgbClr val="0000FF"/>
                </a:solidFill>
                <a:latin typeface="黑体" panose="02010609060101010101" pitchFamily="49" charset="-122"/>
                <a:ea typeface="黑体" panose="02010609060101010101" pitchFamily="49" charset="-122"/>
              </a:rPr>
              <a:t> </a:t>
            </a:r>
            <a:r>
              <a:rPr lang="en-US" altLang="zh-CN" sz="2800" b="1" i="1" dirty="0" err="1">
                <a:solidFill>
                  <a:srgbClr val="FF0000"/>
                </a:solidFill>
              </a:rPr>
              <a:t>I</a:t>
            </a:r>
            <a:r>
              <a:rPr lang="en-US" altLang="zh-CN" sz="2800" b="1" baseline="-25000" dirty="0" err="1">
                <a:solidFill>
                  <a:srgbClr val="FF0000"/>
                </a:solidFill>
              </a:rPr>
              <a:t>Zmax</a:t>
            </a:r>
            <a:r>
              <a:rPr lang="en-US" altLang="zh-CN" sz="2800" b="1" dirty="0">
                <a:solidFill>
                  <a:srgbClr val="FF0000"/>
                </a:solidFill>
              </a:rPr>
              <a:t> </a:t>
            </a:r>
            <a:r>
              <a:rPr lang="zh-CN" altLang="en-US" sz="2800" dirty="0">
                <a:solidFill>
                  <a:srgbClr val="0000FF"/>
                </a:solidFill>
                <a:latin typeface="黑体" panose="02010609060101010101" pitchFamily="49" charset="-122"/>
                <a:ea typeface="黑体" panose="02010609060101010101" pitchFamily="49" charset="-122"/>
              </a:rPr>
              <a:t>和</a:t>
            </a:r>
            <a:endParaRPr lang="zh-CN" altLang="en-US" sz="2800" dirty="0">
              <a:solidFill>
                <a:srgbClr val="0000FF"/>
              </a:solidFill>
              <a:latin typeface="黑体" panose="02010609060101010101" pitchFamily="49" charset="-122"/>
              <a:ea typeface="黑体" panose="02010609060101010101" pitchFamily="49" charset="-122"/>
            </a:endParaRPr>
          </a:p>
          <a:p>
            <a:pPr algn="just"/>
            <a:r>
              <a:rPr lang="zh-CN" altLang="en-US" sz="2800" dirty="0">
                <a:solidFill>
                  <a:srgbClr val="0000FF"/>
                </a:solidFill>
                <a:latin typeface="黑体" panose="02010609060101010101" pitchFamily="49" charset="-122"/>
                <a:ea typeface="黑体" panose="02010609060101010101" pitchFamily="49" charset="-122"/>
              </a:rPr>
              <a:t> </a:t>
            </a:r>
            <a:r>
              <a:rPr lang="en-US" altLang="zh-CN" sz="2800" dirty="0">
                <a:solidFill>
                  <a:srgbClr val="0000FF"/>
                </a:solidFill>
                <a:latin typeface="黑体" panose="02010609060101010101" pitchFamily="49" charset="-122"/>
                <a:ea typeface="黑体" panose="02010609060101010101" pitchFamily="49" charset="-122"/>
              </a:rPr>
              <a:t>   </a:t>
            </a:r>
            <a:r>
              <a:rPr lang="zh-CN" altLang="en-US" sz="2800" dirty="0">
                <a:solidFill>
                  <a:srgbClr val="0000FF"/>
                </a:solidFill>
                <a:latin typeface="黑体" panose="02010609060101010101" pitchFamily="49" charset="-122"/>
                <a:ea typeface="黑体" panose="02010609060101010101" pitchFamily="49" charset="-122"/>
              </a:rPr>
              <a:t>最小稳定工作电流</a:t>
            </a:r>
            <a:r>
              <a:rPr lang="en-US" altLang="zh-CN" sz="2800" dirty="0">
                <a:solidFill>
                  <a:srgbClr val="0000FF"/>
                </a:solidFill>
                <a:latin typeface="黑体" panose="02010609060101010101" pitchFamily="49" charset="-122"/>
                <a:ea typeface="黑体" panose="02010609060101010101" pitchFamily="49" charset="-122"/>
              </a:rPr>
              <a:t> </a:t>
            </a:r>
            <a:r>
              <a:rPr lang="en-US" altLang="zh-CN" sz="2800" b="1" i="1" dirty="0" err="1">
                <a:solidFill>
                  <a:srgbClr val="FF0000"/>
                </a:solidFill>
              </a:rPr>
              <a:t>I</a:t>
            </a:r>
            <a:r>
              <a:rPr lang="en-US" altLang="zh-CN" sz="2800" b="1" baseline="-25000" dirty="0" err="1">
                <a:solidFill>
                  <a:srgbClr val="FF0000"/>
                </a:solidFill>
              </a:rPr>
              <a:t>Zmin</a:t>
            </a:r>
            <a:r>
              <a:rPr lang="en-US" altLang="zh-CN" sz="2800" b="1" dirty="0">
                <a:solidFill>
                  <a:srgbClr val="FF0000"/>
                </a:solidFill>
              </a:rPr>
              <a:t> </a:t>
            </a:r>
            <a:endParaRPr lang="en-US" altLang="zh-CN" sz="2800" b="1" dirty="0">
              <a:solidFill>
                <a:srgbClr val="FF0000"/>
              </a:solidFill>
            </a:endParaRPr>
          </a:p>
        </p:txBody>
      </p:sp>
      <p:sp>
        <p:nvSpPr>
          <p:cNvPr id="11270" name="Text Box 6"/>
          <p:cNvSpPr txBox="1">
            <a:spLocks noChangeArrowheads="1"/>
          </p:cNvSpPr>
          <p:nvPr/>
        </p:nvSpPr>
        <p:spPr bwMode="auto">
          <a:xfrm>
            <a:off x="4495800" y="4011295"/>
            <a:ext cx="4648200" cy="2655888"/>
          </a:xfrm>
          <a:prstGeom prst="rect">
            <a:avLst/>
          </a:prstGeom>
          <a:gradFill rotWithShape="0">
            <a:gsLst>
              <a:gs pos="0">
                <a:srgbClr val="FFFFCC"/>
              </a:gs>
              <a:gs pos="100000">
                <a:srgbClr val="CC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smtClean="0">
                <a:solidFill>
                  <a:srgbClr val="000000"/>
                </a:solidFill>
              </a:rPr>
              <a:t>        </a:t>
            </a:r>
            <a:r>
              <a:rPr lang="zh-CN" altLang="en-US" sz="2800" smtClean="0">
                <a:solidFill>
                  <a:srgbClr val="000000"/>
                </a:solidFill>
              </a:rPr>
              <a:t>稳压管的最大稳定工作电流取决于最大耗散功率，即</a:t>
            </a:r>
            <a:r>
              <a:rPr lang="en-US" altLang="zh-CN" sz="2800" i="1" smtClean="0">
                <a:solidFill>
                  <a:srgbClr val="000000"/>
                </a:solidFill>
              </a:rPr>
              <a:t>P</a:t>
            </a:r>
            <a:r>
              <a:rPr lang="en-US" altLang="zh-CN" sz="2800" baseline="-25000" smtClean="0">
                <a:solidFill>
                  <a:srgbClr val="000000"/>
                </a:solidFill>
              </a:rPr>
              <a:t>Zmax </a:t>
            </a:r>
            <a:r>
              <a:rPr lang="en-US" altLang="zh-CN" sz="2800" smtClean="0">
                <a:solidFill>
                  <a:srgbClr val="000000"/>
                </a:solidFill>
              </a:rPr>
              <a:t>=</a:t>
            </a:r>
            <a:r>
              <a:rPr lang="en-US" altLang="zh-CN" sz="2800" i="1" smtClean="0">
                <a:solidFill>
                  <a:srgbClr val="000000"/>
                </a:solidFill>
              </a:rPr>
              <a:t>V</a:t>
            </a:r>
            <a:r>
              <a:rPr lang="en-US" altLang="zh-CN" sz="2800" baseline="-25000" smtClean="0">
                <a:solidFill>
                  <a:srgbClr val="000000"/>
                </a:solidFill>
              </a:rPr>
              <a:t>Z</a:t>
            </a:r>
            <a:r>
              <a:rPr lang="en-US" altLang="zh-CN" sz="2800" i="1" smtClean="0">
                <a:solidFill>
                  <a:srgbClr val="000000"/>
                </a:solidFill>
              </a:rPr>
              <a:t>I</a:t>
            </a:r>
            <a:r>
              <a:rPr lang="en-US" altLang="zh-CN" sz="2800" baseline="-25000" smtClean="0">
                <a:solidFill>
                  <a:srgbClr val="000000"/>
                </a:solidFill>
              </a:rPr>
              <a:t>Zmax </a:t>
            </a:r>
            <a:r>
              <a:rPr lang="zh-CN" altLang="en-US" sz="2800" smtClean="0">
                <a:solidFill>
                  <a:srgbClr val="000000"/>
                </a:solidFill>
              </a:rPr>
              <a:t>。而</a:t>
            </a:r>
            <a:r>
              <a:rPr lang="en-US" altLang="zh-CN" sz="2800" i="1" smtClean="0">
                <a:solidFill>
                  <a:srgbClr val="000000"/>
                </a:solidFill>
              </a:rPr>
              <a:t>I</a:t>
            </a:r>
            <a:r>
              <a:rPr lang="en-US" altLang="zh-CN" sz="2800" baseline="-25000" smtClean="0">
                <a:solidFill>
                  <a:srgbClr val="000000"/>
                </a:solidFill>
              </a:rPr>
              <a:t>zmin</a:t>
            </a:r>
            <a:r>
              <a:rPr lang="zh-CN" altLang="en-US" sz="2800" smtClean="0">
                <a:solidFill>
                  <a:srgbClr val="000000"/>
                </a:solidFill>
              </a:rPr>
              <a:t>对应</a:t>
            </a:r>
            <a:r>
              <a:rPr lang="en-US" altLang="zh-CN" sz="2800" i="1" smtClean="0">
                <a:solidFill>
                  <a:srgbClr val="000000"/>
                </a:solidFill>
              </a:rPr>
              <a:t>V</a:t>
            </a:r>
            <a:r>
              <a:rPr lang="en-US" altLang="zh-CN" sz="2800" baseline="-25000" smtClean="0">
                <a:solidFill>
                  <a:srgbClr val="000000"/>
                </a:solidFill>
              </a:rPr>
              <a:t>Zmin</a:t>
            </a:r>
            <a:r>
              <a:rPr lang="zh-CN" altLang="en-US" sz="2800" smtClean="0">
                <a:solidFill>
                  <a:srgbClr val="000000"/>
                </a:solidFill>
              </a:rPr>
              <a:t>。 若</a:t>
            </a:r>
            <a:r>
              <a:rPr lang="en-US" altLang="zh-CN" sz="2800" i="1" smtClean="0">
                <a:solidFill>
                  <a:srgbClr val="000000"/>
                </a:solidFill>
              </a:rPr>
              <a:t>I</a:t>
            </a:r>
            <a:r>
              <a:rPr lang="en-US" altLang="zh-CN" sz="2800" baseline="-25000" smtClean="0">
                <a:solidFill>
                  <a:srgbClr val="000000"/>
                </a:solidFill>
              </a:rPr>
              <a:t>Z</a:t>
            </a:r>
            <a:r>
              <a:rPr lang="zh-CN" altLang="en-US" sz="2800" i="1" smtClean="0">
                <a:solidFill>
                  <a:srgbClr val="000000"/>
                </a:solidFill>
              </a:rPr>
              <a:t>＜</a:t>
            </a:r>
            <a:r>
              <a:rPr lang="en-US" altLang="zh-CN" sz="2800" i="1" smtClean="0">
                <a:solidFill>
                  <a:srgbClr val="000000"/>
                </a:solidFill>
              </a:rPr>
              <a:t>I</a:t>
            </a:r>
            <a:r>
              <a:rPr lang="en-US" altLang="zh-CN" sz="2800" baseline="-25000" smtClean="0">
                <a:solidFill>
                  <a:srgbClr val="000000"/>
                </a:solidFill>
              </a:rPr>
              <a:t>Zmin</a:t>
            </a:r>
            <a:r>
              <a:rPr lang="zh-CN" altLang="en-US" sz="2800" smtClean="0">
                <a:solidFill>
                  <a:srgbClr val="000000"/>
                </a:solidFill>
              </a:rPr>
              <a:t>则不能稳压。</a:t>
            </a:r>
            <a:endParaRPr lang="zh-CN" altLang="en-US" sz="2800" smtClean="0">
              <a:solidFill>
                <a:srgbClr val="000000"/>
              </a:solidFill>
            </a:endParaRPr>
          </a:p>
        </p:txBody>
      </p:sp>
      <p:graphicFrame>
        <p:nvGraphicFramePr>
          <p:cNvPr id="11273" name="Object 9"/>
          <p:cNvGraphicFramePr>
            <a:graphicFrameLocks noChangeAspect="1"/>
          </p:cNvGraphicFramePr>
          <p:nvPr/>
        </p:nvGraphicFramePr>
        <p:xfrm>
          <a:off x="1115695" y="3934460"/>
          <a:ext cx="2921000" cy="2782570"/>
        </p:xfrm>
        <a:graphic>
          <a:graphicData uri="http://schemas.openxmlformats.org/presentationml/2006/ole">
            <mc:AlternateContent xmlns:mc="http://schemas.openxmlformats.org/markup-compatibility/2006">
              <mc:Choice xmlns:v="urn:schemas-microsoft-com:vml" Requires="v">
                <p:oleObj spid="_x0000_s43103" name="位图图像" r:id="rId1" imgW="2458085" imgH="2546350" progId="Paint.Picture">
                  <p:embed/>
                </p:oleObj>
              </mc:Choice>
              <mc:Fallback>
                <p:oleObj name="位图图像" r:id="rId1" imgW="2458085" imgH="2546350" progId="Paint.Picture">
                  <p:embed/>
                  <p:pic>
                    <p:nvPicPr>
                      <p:cNvPr id="0" name="图片 431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95" y="3934460"/>
                        <a:ext cx="2921000" cy="2782570"/>
                      </a:xfrm>
                      <a:prstGeom prst="rect">
                        <a:avLst/>
                      </a:prstGeom>
                      <a:noFill/>
                      <a:ln w="38100">
                        <a:pattFill prst="pct90">
                          <a:fgClr>
                            <a:srgbClr val="FF00FF"/>
                          </a:fgClr>
                          <a:bgClr>
                            <a:srgbClr val="66FF99"/>
                          </a:bgClr>
                        </a:pattFill>
                        <a:miter lim="800000"/>
                        <a:headEnd/>
                        <a:tailEnd/>
                      </a:ln>
                      <a:effec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blinds(horizontal)">
                                      <p:cBhvr>
                                        <p:cTn id="7" dur="500"/>
                                        <p:tgtEl>
                                          <p:spTgt spid="1126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69"/>
                                        </p:tgtEl>
                                        <p:attrNameLst>
                                          <p:attrName>style.visibility</p:attrName>
                                        </p:attrNameLst>
                                      </p:cBhvr>
                                      <p:to>
                                        <p:strVal val="visible"/>
                                      </p:to>
                                    </p:set>
                                    <p:animEffect transition="in" filter="blinds(horizontal)">
                                      <p:cBhvr>
                                        <p:cTn id="12" dur="500"/>
                                        <p:tgtEl>
                                          <p:spTgt spid="1126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273"/>
                                        </p:tgtEl>
                                        <p:attrNameLst>
                                          <p:attrName>style.visibility</p:attrName>
                                        </p:attrNameLst>
                                      </p:cBhvr>
                                      <p:to>
                                        <p:strVal val="visible"/>
                                      </p:to>
                                    </p:set>
                                    <p:animEffect transition="in" filter="blinds(horizontal)">
                                      <p:cBhvr>
                                        <p:cTn id="17" dur="500"/>
                                        <p:tgtEl>
                                          <p:spTgt spid="1127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270"/>
                                        </p:tgtEl>
                                        <p:attrNameLst>
                                          <p:attrName>style.visibility</p:attrName>
                                        </p:attrNameLst>
                                      </p:cBhvr>
                                      <p:to>
                                        <p:strVal val="visible"/>
                                      </p:to>
                                    </p:set>
                                    <p:animEffect transition="in" filter="blinds(horizontal)">
                                      <p:cBhvr>
                                        <p:cTn id="22"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ldLvl="0" animBg="1" autoUpdateAnimBg="0"/>
      <p:bldP spid="11269" grpId="0" bldLvl="0" animBg="1" autoUpdateAnimBg="0"/>
      <p:bldP spid="11270" grpId="0" bldLvl="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 Box 3"/>
          <p:cNvSpPr txBox="1">
            <a:spLocks noChangeArrowheads="1"/>
          </p:cNvSpPr>
          <p:nvPr/>
        </p:nvSpPr>
        <p:spPr bwMode="auto">
          <a:xfrm>
            <a:off x="828343" y="1469921"/>
            <a:ext cx="7467600" cy="4225925"/>
          </a:xfrm>
          <a:prstGeom prst="rect">
            <a:avLst/>
          </a:prstGeom>
          <a:gradFill rotWithShape="0">
            <a:gsLst>
              <a:gs pos="0">
                <a:srgbClr val="FFFFD5"/>
              </a:gs>
              <a:gs pos="100000">
                <a:srgbClr val="FFFFE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dirty="0" smtClean="0">
                <a:solidFill>
                  <a:srgbClr val="000000"/>
                </a:solidFill>
              </a:rPr>
              <a:t>          </a:t>
            </a:r>
            <a:r>
              <a:rPr lang="zh-CN" altLang="en-US" sz="2800" dirty="0" smtClean="0">
                <a:solidFill>
                  <a:srgbClr val="0000CC"/>
                </a:solidFill>
              </a:rPr>
              <a:t>温度的变化将使</a:t>
            </a:r>
            <a:r>
              <a:rPr lang="en-US" altLang="zh-CN" sz="2800" i="1" dirty="0" smtClean="0">
                <a:solidFill>
                  <a:srgbClr val="0000CC"/>
                </a:solidFill>
              </a:rPr>
              <a:t>V</a:t>
            </a:r>
            <a:r>
              <a:rPr lang="en-US" altLang="zh-CN" sz="2800" baseline="-25000" dirty="0" smtClean="0">
                <a:solidFill>
                  <a:srgbClr val="0000CC"/>
                </a:solidFill>
              </a:rPr>
              <a:t>Z</a:t>
            </a:r>
            <a:r>
              <a:rPr lang="zh-CN" altLang="en-US" sz="2800" dirty="0" smtClean="0">
                <a:solidFill>
                  <a:srgbClr val="0000CC"/>
                </a:solidFill>
              </a:rPr>
              <a:t>改变，在稳压管中当</a:t>
            </a:r>
            <a:r>
              <a:rPr lang="zh-CN" altLang="en-US" sz="2800" dirty="0" smtClean="0">
                <a:solidFill>
                  <a:srgbClr val="0000CC"/>
                </a:solidFill>
                <a:sym typeface="Symbol" panose="05050102010706020507" pitchFamily="18" charset="2"/>
              </a:rPr>
              <a:t></a:t>
            </a:r>
            <a:r>
              <a:rPr lang="en-US" altLang="zh-CN" sz="2800" i="1" dirty="0" smtClean="0">
                <a:solidFill>
                  <a:srgbClr val="0000CC"/>
                </a:solidFill>
              </a:rPr>
              <a:t>V</a:t>
            </a:r>
            <a:r>
              <a:rPr lang="en-US" altLang="zh-CN" sz="2800" baseline="-25000" dirty="0" smtClean="0">
                <a:solidFill>
                  <a:srgbClr val="0000CC"/>
                </a:solidFill>
              </a:rPr>
              <a:t>Z </a:t>
            </a:r>
            <a:r>
              <a:rPr lang="en-US" altLang="zh-CN" sz="2800" dirty="0" smtClean="0">
                <a:solidFill>
                  <a:srgbClr val="0000CC"/>
                </a:solidFill>
                <a:sym typeface="Symbol" panose="05050102010706020507" pitchFamily="18" charset="2"/>
              </a:rPr>
              <a:t></a:t>
            </a:r>
            <a:r>
              <a:rPr lang="en-US" altLang="zh-CN" sz="2800" i="1" dirty="0" smtClean="0">
                <a:solidFill>
                  <a:srgbClr val="0000CC"/>
                </a:solidFill>
              </a:rPr>
              <a:t> </a:t>
            </a:r>
            <a:r>
              <a:rPr lang="zh-CN" altLang="en-US" sz="2800" dirty="0" smtClean="0">
                <a:solidFill>
                  <a:srgbClr val="0000CC"/>
                </a:solidFill>
              </a:rPr>
              <a:t>＞</a:t>
            </a:r>
            <a:r>
              <a:rPr lang="en-US" altLang="zh-CN" sz="2800" dirty="0" smtClean="0">
                <a:solidFill>
                  <a:srgbClr val="0000CC"/>
                </a:solidFill>
              </a:rPr>
              <a:t>7</a:t>
            </a:r>
            <a:r>
              <a:rPr lang="en-US" altLang="zh-CN" sz="1800" dirty="0" smtClean="0">
                <a:solidFill>
                  <a:srgbClr val="0000CC"/>
                </a:solidFill>
              </a:rPr>
              <a:t> </a:t>
            </a:r>
            <a:r>
              <a:rPr lang="en-US" altLang="zh-CN" sz="2800" dirty="0" smtClean="0">
                <a:solidFill>
                  <a:srgbClr val="0000CC"/>
                </a:solidFill>
              </a:rPr>
              <a:t>V</a:t>
            </a:r>
            <a:r>
              <a:rPr lang="zh-CN" altLang="en-US" sz="2800" dirty="0" smtClean="0">
                <a:solidFill>
                  <a:srgbClr val="0000CC"/>
                </a:solidFill>
              </a:rPr>
              <a:t>时，</a:t>
            </a:r>
            <a:r>
              <a:rPr lang="en-US" altLang="zh-CN" sz="2800" i="1" dirty="0" smtClean="0">
                <a:solidFill>
                  <a:srgbClr val="0000CC"/>
                </a:solidFill>
              </a:rPr>
              <a:t>V</a:t>
            </a:r>
            <a:r>
              <a:rPr lang="en-US" altLang="zh-CN" sz="2800" baseline="-25000" dirty="0" smtClean="0">
                <a:solidFill>
                  <a:srgbClr val="0000CC"/>
                </a:solidFill>
              </a:rPr>
              <a:t>Z </a:t>
            </a:r>
            <a:r>
              <a:rPr lang="zh-CN" altLang="en-US" sz="2800" dirty="0" smtClean="0">
                <a:solidFill>
                  <a:srgbClr val="0000CC"/>
                </a:solidFill>
              </a:rPr>
              <a:t>具有正温度系数，反向击穿是雪崩击穿。 </a:t>
            </a:r>
            <a:endParaRPr lang="zh-CN" altLang="en-US" sz="2800" dirty="0" smtClean="0">
              <a:solidFill>
                <a:srgbClr val="0000CC"/>
              </a:solidFill>
            </a:endParaRPr>
          </a:p>
          <a:p>
            <a:pPr>
              <a:lnSpc>
                <a:spcPct val="120000"/>
              </a:lnSpc>
            </a:pPr>
            <a:r>
              <a:rPr lang="zh-CN" altLang="en-US" sz="2800" dirty="0" smtClean="0">
                <a:solidFill>
                  <a:srgbClr val="0000CC"/>
                </a:solidFill>
              </a:rPr>
              <a:t>         当</a:t>
            </a:r>
            <a:r>
              <a:rPr lang="en-US" altLang="zh-CN" sz="2800" dirty="0" smtClean="0">
                <a:solidFill>
                  <a:srgbClr val="0000CC"/>
                </a:solidFill>
              </a:rPr>
              <a:t> </a:t>
            </a:r>
            <a:r>
              <a:rPr lang="zh-CN" altLang="en-US" sz="2800" dirty="0" smtClean="0">
                <a:solidFill>
                  <a:srgbClr val="0000CC"/>
                </a:solidFill>
                <a:sym typeface="Symbol" panose="05050102010706020507" pitchFamily="18" charset="2"/>
              </a:rPr>
              <a:t></a:t>
            </a:r>
            <a:r>
              <a:rPr lang="en-US" altLang="zh-CN" sz="2800" i="1" dirty="0" smtClean="0">
                <a:solidFill>
                  <a:srgbClr val="0000CC"/>
                </a:solidFill>
              </a:rPr>
              <a:t>V</a:t>
            </a:r>
            <a:r>
              <a:rPr lang="en-US" altLang="zh-CN" sz="2800" baseline="-25000" dirty="0" smtClean="0">
                <a:solidFill>
                  <a:srgbClr val="0000CC"/>
                </a:solidFill>
              </a:rPr>
              <a:t>Z </a:t>
            </a:r>
            <a:r>
              <a:rPr lang="en-US" altLang="zh-CN" sz="2800" dirty="0" smtClean="0">
                <a:solidFill>
                  <a:srgbClr val="0000CC"/>
                </a:solidFill>
                <a:sym typeface="Symbol" panose="05050102010706020507" pitchFamily="18" charset="2"/>
              </a:rPr>
              <a:t></a:t>
            </a:r>
            <a:r>
              <a:rPr lang="zh-CN" altLang="en-US" sz="2800" dirty="0" smtClean="0">
                <a:solidFill>
                  <a:srgbClr val="0000CC"/>
                </a:solidFill>
              </a:rPr>
              <a:t>＜</a:t>
            </a:r>
            <a:r>
              <a:rPr lang="en-US" altLang="zh-CN" sz="2800" dirty="0" smtClean="0">
                <a:solidFill>
                  <a:srgbClr val="0000CC"/>
                </a:solidFill>
              </a:rPr>
              <a:t>4</a:t>
            </a:r>
            <a:r>
              <a:rPr lang="en-US" altLang="zh-CN" sz="1800" dirty="0" smtClean="0">
                <a:solidFill>
                  <a:srgbClr val="0000CC"/>
                </a:solidFill>
              </a:rPr>
              <a:t> </a:t>
            </a:r>
            <a:r>
              <a:rPr lang="en-US" altLang="zh-CN" sz="2800" dirty="0" smtClean="0">
                <a:solidFill>
                  <a:srgbClr val="0000CC"/>
                </a:solidFill>
              </a:rPr>
              <a:t>V</a:t>
            </a:r>
            <a:r>
              <a:rPr lang="zh-CN" altLang="en-US" sz="2800" dirty="0" smtClean="0">
                <a:solidFill>
                  <a:srgbClr val="0000CC"/>
                </a:solidFill>
              </a:rPr>
              <a:t>时， </a:t>
            </a:r>
            <a:r>
              <a:rPr lang="en-US" altLang="zh-CN" sz="2800" i="1" dirty="0" smtClean="0">
                <a:solidFill>
                  <a:srgbClr val="0000CC"/>
                </a:solidFill>
              </a:rPr>
              <a:t>V</a:t>
            </a:r>
            <a:r>
              <a:rPr lang="en-US" altLang="zh-CN" sz="2800" baseline="-25000" dirty="0" smtClean="0">
                <a:solidFill>
                  <a:srgbClr val="0000CC"/>
                </a:solidFill>
              </a:rPr>
              <a:t>Z</a:t>
            </a:r>
            <a:r>
              <a:rPr lang="zh-CN" altLang="en-US" sz="2800" dirty="0" smtClean="0">
                <a:solidFill>
                  <a:srgbClr val="0000CC"/>
                </a:solidFill>
              </a:rPr>
              <a:t>具有负温度系数，反向击穿是齐纳击穿。</a:t>
            </a:r>
            <a:endParaRPr lang="zh-CN" altLang="en-US" sz="2800" dirty="0" smtClean="0">
              <a:solidFill>
                <a:srgbClr val="0000CC"/>
              </a:solidFill>
            </a:endParaRPr>
          </a:p>
          <a:p>
            <a:pPr>
              <a:lnSpc>
                <a:spcPct val="120000"/>
              </a:lnSpc>
            </a:pPr>
            <a:r>
              <a:rPr lang="zh-CN" altLang="en-US" sz="2800" dirty="0" smtClean="0">
                <a:solidFill>
                  <a:srgbClr val="0000CC"/>
                </a:solidFill>
              </a:rPr>
              <a:t>         当</a:t>
            </a:r>
            <a:r>
              <a:rPr lang="en-US" altLang="zh-CN" sz="2800" dirty="0" smtClean="0">
                <a:solidFill>
                  <a:srgbClr val="0000CC"/>
                </a:solidFill>
              </a:rPr>
              <a:t> 4</a:t>
            </a:r>
            <a:r>
              <a:rPr lang="en-US" altLang="zh-CN" sz="1800" dirty="0" smtClean="0">
                <a:solidFill>
                  <a:srgbClr val="0000CC"/>
                </a:solidFill>
              </a:rPr>
              <a:t> </a:t>
            </a:r>
            <a:r>
              <a:rPr lang="en-US" altLang="zh-CN" sz="2800" dirty="0" smtClean="0">
                <a:solidFill>
                  <a:srgbClr val="0000CC"/>
                </a:solidFill>
              </a:rPr>
              <a:t>V</a:t>
            </a:r>
            <a:r>
              <a:rPr lang="zh-CN" altLang="en-US" sz="2800" dirty="0" smtClean="0">
                <a:solidFill>
                  <a:srgbClr val="0000CC"/>
                </a:solidFill>
              </a:rPr>
              <a:t>＜</a:t>
            </a:r>
            <a:r>
              <a:rPr lang="en-US" altLang="zh-CN" sz="2800" dirty="0" smtClean="0">
                <a:solidFill>
                  <a:srgbClr val="0000CC"/>
                </a:solidFill>
              </a:rPr>
              <a:t> </a:t>
            </a:r>
            <a:r>
              <a:rPr lang="zh-CN" altLang="en-US" sz="2800" dirty="0" smtClean="0">
                <a:solidFill>
                  <a:srgbClr val="0000CC"/>
                </a:solidFill>
                <a:sym typeface="Symbol" panose="05050102010706020507" pitchFamily="18" charset="2"/>
              </a:rPr>
              <a:t></a:t>
            </a:r>
            <a:r>
              <a:rPr lang="en-US" altLang="zh-CN" sz="2800" i="1" dirty="0" smtClean="0">
                <a:solidFill>
                  <a:srgbClr val="0000CC"/>
                </a:solidFill>
              </a:rPr>
              <a:t>V</a:t>
            </a:r>
            <a:r>
              <a:rPr lang="en-US" altLang="zh-CN" sz="2800" baseline="-25000" dirty="0" smtClean="0">
                <a:solidFill>
                  <a:srgbClr val="0000CC"/>
                </a:solidFill>
              </a:rPr>
              <a:t>Z </a:t>
            </a:r>
            <a:r>
              <a:rPr lang="en-US" altLang="zh-CN" sz="2800" dirty="0" smtClean="0">
                <a:solidFill>
                  <a:srgbClr val="0000CC"/>
                </a:solidFill>
                <a:sym typeface="Symbol" panose="05050102010706020507" pitchFamily="18" charset="2"/>
              </a:rPr>
              <a:t></a:t>
            </a:r>
            <a:r>
              <a:rPr lang="en-US" altLang="zh-CN" sz="2800" i="1" dirty="0" smtClean="0">
                <a:solidFill>
                  <a:srgbClr val="0000CC"/>
                </a:solidFill>
              </a:rPr>
              <a:t> </a:t>
            </a:r>
            <a:r>
              <a:rPr lang="zh-CN" altLang="en-US" sz="2800" dirty="0" smtClean="0">
                <a:solidFill>
                  <a:srgbClr val="0000CC"/>
                </a:solidFill>
              </a:rPr>
              <a:t>＜</a:t>
            </a:r>
            <a:r>
              <a:rPr lang="en-US" altLang="zh-CN" sz="2800" dirty="0" smtClean="0">
                <a:solidFill>
                  <a:srgbClr val="0000CC"/>
                </a:solidFill>
              </a:rPr>
              <a:t>7</a:t>
            </a:r>
            <a:r>
              <a:rPr lang="en-US" altLang="zh-CN" sz="1800" dirty="0" smtClean="0">
                <a:solidFill>
                  <a:srgbClr val="0000CC"/>
                </a:solidFill>
              </a:rPr>
              <a:t> </a:t>
            </a:r>
            <a:r>
              <a:rPr lang="en-US" altLang="zh-CN" sz="2800" dirty="0" smtClean="0">
                <a:solidFill>
                  <a:srgbClr val="0000CC"/>
                </a:solidFill>
              </a:rPr>
              <a:t>V</a:t>
            </a:r>
            <a:r>
              <a:rPr lang="zh-CN" altLang="en-US" sz="2800" dirty="0" smtClean="0">
                <a:solidFill>
                  <a:srgbClr val="0000CC"/>
                </a:solidFill>
              </a:rPr>
              <a:t>时，稳压管可以获得接近零的温度系数。这样的稳压二极管可以作为标准稳压管使用。</a:t>
            </a:r>
            <a:endParaRPr lang="zh-CN" altLang="en-US" sz="2800" dirty="0" smtClean="0">
              <a:solidFill>
                <a:srgbClr val="0000CC"/>
              </a:solidFill>
            </a:endParaRPr>
          </a:p>
        </p:txBody>
      </p:sp>
      <p:sp>
        <p:nvSpPr>
          <p:cNvPr id="4" name="Text Box 2"/>
          <p:cNvSpPr txBox="1">
            <a:spLocks noChangeArrowheads="1"/>
          </p:cNvSpPr>
          <p:nvPr/>
        </p:nvSpPr>
        <p:spPr bwMode="auto">
          <a:xfrm>
            <a:off x="326058" y="837084"/>
            <a:ext cx="4805680" cy="52197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dirty="0">
                <a:solidFill>
                  <a:srgbClr val="0000FF"/>
                </a:solidFill>
                <a:latin typeface="黑体" panose="02010609060101010101" pitchFamily="49" charset="-122"/>
                <a:ea typeface="黑体" panose="02010609060101010101" pitchFamily="49" charset="-122"/>
              </a:rPr>
              <a:t>(5)稳定电压温度系数——</a:t>
            </a:r>
            <a:r>
              <a:rPr lang="en-US" altLang="zh-CN" sz="2800" b="1" i="1" dirty="0" smtClean="0">
                <a:solidFill>
                  <a:srgbClr val="FF0000"/>
                </a:solidFill>
                <a:ea typeface="幼圆" panose="02010509060101010101" pitchFamily="49" charset="-122"/>
                <a:sym typeface="Symbol" panose="05050102010706020507" pitchFamily="18" charset="2"/>
              </a:rPr>
              <a:t></a:t>
            </a:r>
            <a:r>
              <a:rPr lang="en-US" altLang="zh-CN" sz="2800" b="1" i="1" baseline="-16000" dirty="0" smtClean="0">
                <a:solidFill>
                  <a:srgbClr val="FF0000"/>
                </a:solidFill>
                <a:ea typeface="幼圆" panose="02010509060101010101" pitchFamily="49" charset="-122"/>
                <a:sym typeface="Symbol" panose="05050102010706020507" pitchFamily="18" charset="2"/>
              </a:rPr>
              <a:t>V</a:t>
            </a:r>
            <a:r>
              <a:rPr lang="en-US" altLang="zh-CN" sz="2800" b="1" baseline="-46000" dirty="0" smtClean="0">
                <a:solidFill>
                  <a:srgbClr val="FF0000"/>
                </a:solidFill>
                <a:ea typeface="幼圆" panose="02010509060101010101" pitchFamily="49" charset="-122"/>
                <a:sym typeface="Symbol" panose="05050102010706020507" pitchFamily="18" charset="2"/>
              </a:rPr>
              <a:t>Z</a:t>
            </a:r>
            <a:endParaRPr lang="en-US" altLang="zh-CN" sz="2800" b="1" dirty="0" smtClean="0">
              <a:solidFill>
                <a:srgbClr val="FF0000"/>
              </a:solidFill>
              <a:ea typeface="幼圆" panose="02010509060101010101" pitchFamily="49" charset="-122"/>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263525" y="2658110"/>
            <a:ext cx="8627110" cy="2889885"/>
          </a:xfrm>
          <a:prstGeom prst="rect">
            <a:avLst/>
          </a:prstGeom>
          <a:gradFill rotWithShape="0">
            <a:gsLst>
              <a:gs pos="0">
                <a:srgbClr val="FFFFD5"/>
              </a:gs>
              <a:gs pos="100000">
                <a:srgbClr val="FFDD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30000"/>
              </a:lnSpc>
            </a:pPr>
            <a:r>
              <a:rPr lang="en-US" altLang="zh-CN" smtClean="0">
                <a:solidFill>
                  <a:srgbClr val="003300"/>
                </a:solidFill>
              </a:rPr>
              <a:t>         </a:t>
            </a:r>
            <a:r>
              <a:rPr lang="zh-CN" altLang="en-US" sz="2800" smtClean="0">
                <a:solidFill>
                  <a:srgbClr val="FF3300"/>
                </a:solidFill>
              </a:rPr>
              <a:t>稳压二极管在工作时应反接，并串入一只电阻。</a:t>
            </a:r>
            <a:endParaRPr lang="zh-CN" altLang="en-US" sz="2800" smtClean="0">
              <a:solidFill>
                <a:srgbClr val="003300"/>
              </a:solidFill>
            </a:endParaRPr>
          </a:p>
          <a:p>
            <a:pPr>
              <a:lnSpc>
                <a:spcPct val="130000"/>
              </a:lnSpc>
            </a:pPr>
            <a:r>
              <a:rPr lang="zh-CN" altLang="en-US" sz="2800" smtClean="0">
                <a:solidFill>
                  <a:srgbClr val="003300"/>
                </a:solidFill>
              </a:rPr>
              <a:t>        电阻的作用一是起</a:t>
            </a:r>
            <a:r>
              <a:rPr lang="zh-CN" altLang="en-US" sz="2800" b="1" smtClean="0">
                <a:solidFill>
                  <a:srgbClr val="0000FF"/>
                </a:solidFill>
              </a:rPr>
              <a:t>限流</a:t>
            </a:r>
            <a:r>
              <a:rPr lang="zh-CN" altLang="en-US" sz="2800" smtClean="0">
                <a:solidFill>
                  <a:srgbClr val="003300"/>
                </a:solidFill>
              </a:rPr>
              <a:t>作用，以保护稳压管；其次是当输入电压或负载电流变化时，通过该电阻上电压降的变化，取出误差信号以调节稳压管的工作电流，从而起到</a:t>
            </a:r>
            <a:r>
              <a:rPr lang="zh-CN" altLang="en-US" sz="2800" b="1" smtClean="0">
                <a:solidFill>
                  <a:srgbClr val="0000FF"/>
                </a:solidFill>
              </a:rPr>
              <a:t>稳压</a:t>
            </a:r>
            <a:r>
              <a:rPr lang="zh-CN" altLang="en-US" sz="2800" smtClean="0">
                <a:solidFill>
                  <a:srgbClr val="003300"/>
                </a:solidFill>
              </a:rPr>
              <a:t>作用。</a:t>
            </a:r>
            <a:endParaRPr lang="zh-CN" altLang="en-US" sz="2800" smtClean="0">
              <a:solidFill>
                <a:srgbClr val="003300"/>
              </a:solidFill>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grpSp>
        <p:nvGrpSpPr>
          <p:cNvPr id="9251" name="Group 35"/>
          <p:cNvGrpSpPr/>
          <p:nvPr/>
        </p:nvGrpSpPr>
        <p:grpSpPr bwMode="auto">
          <a:xfrm>
            <a:off x="3564255" y="980440"/>
            <a:ext cx="2217420" cy="1571922"/>
            <a:chOff x="3383" y="1971"/>
            <a:chExt cx="1542" cy="1129"/>
          </a:xfrm>
        </p:grpSpPr>
        <p:graphicFrame>
          <p:nvGraphicFramePr>
            <p:cNvPr id="5133" name="Object 10"/>
            <p:cNvGraphicFramePr>
              <a:graphicFrameLocks noChangeAspect="1"/>
            </p:cNvGraphicFramePr>
            <p:nvPr/>
          </p:nvGraphicFramePr>
          <p:xfrm>
            <a:off x="3383" y="1971"/>
            <a:ext cx="1542" cy="1082"/>
          </p:xfrm>
          <a:graphic>
            <a:graphicData uri="http://schemas.openxmlformats.org/presentationml/2006/ole">
              <mc:AlternateContent xmlns:mc="http://schemas.openxmlformats.org/markup-compatibility/2006">
                <mc:Choice xmlns:v="urn:schemas-microsoft-com:vml" Requires="v">
                  <p:oleObj spid="_x0000_s41242" name="BMP 图象" r:id="rId1" imgW="1085850" imgH="762000" progId="Paint.Picture">
                    <p:embed/>
                  </p:oleObj>
                </mc:Choice>
                <mc:Fallback>
                  <p:oleObj name="BMP 图象" r:id="rId1" imgW="1085850" imgH="762000" progId="Paint.Picture">
                    <p:embed/>
                    <p:pic>
                      <p:nvPicPr>
                        <p:cNvPr id="0" name="图片 412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 y="1971"/>
                          <a:ext cx="1542" cy="1082"/>
                        </a:xfrm>
                        <a:prstGeom prst="rect">
                          <a:avLst/>
                        </a:prstGeom>
                        <a:noFill/>
                        <a:ln w="38100">
                          <a:pattFill prst="pct90">
                            <a:fgClr>
                              <a:srgbClr val="FF00FF"/>
                            </a:fgClr>
                            <a:bgClr>
                              <a:srgbClr val="66FF99"/>
                            </a:bgClr>
                          </a:pattFill>
                          <a:miter lim="800000"/>
                          <a:headEnd/>
                          <a:tailEnd/>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AF507438-7753-43E0-B8FC-AC1667EBCBE1}">
                            <a14:hiddenEffects xmlns:a14="http://schemas.microsoft.com/office/drawing/2010/main">
                              <a:effectLst>
                                <a:outerShdw dist="107763" dir="8100000" algn="ctr" rotWithShape="0">
                                  <a:schemeClr val="tx2"/>
                                </a:outerShdw>
                              </a:effectLst>
                            </a14:hiddenEffects>
                          </a:ext>
                        </a:extLst>
                      </p:spPr>
                    </p:pic>
                  </p:oleObj>
                </mc:Fallback>
              </mc:AlternateContent>
            </a:graphicData>
          </a:graphic>
        </p:graphicFrame>
        <p:sp>
          <p:nvSpPr>
            <p:cNvPr id="5134" name="Text Box 19"/>
            <p:cNvSpPr txBox="1">
              <a:spLocks noChangeArrowheads="1"/>
            </p:cNvSpPr>
            <p:nvPr/>
          </p:nvSpPr>
          <p:spPr bwMode="auto">
            <a:xfrm>
              <a:off x="3978" y="2814"/>
              <a:ext cx="293" cy="286"/>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smtClean="0">
                  <a:solidFill>
                    <a:srgbClr val="000000"/>
                  </a:solidFill>
                </a:rPr>
                <a:t>(c)</a:t>
              </a:r>
              <a:endParaRPr lang="en-US" altLang="zh-CN" sz="2000" smtClean="0">
                <a:solidFill>
                  <a:srgbClr val="000000"/>
                </a:solidFill>
              </a:endParaRPr>
            </a:p>
          </p:txBody>
        </p:sp>
      </p:grpSp>
      <p:sp>
        <p:nvSpPr>
          <p:cNvPr id="5" name="圆角矩形标注 4"/>
          <p:cNvSpPr/>
          <p:nvPr/>
        </p:nvSpPr>
        <p:spPr>
          <a:xfrm>
            <a:off x="2124075" y="692785"/>
            <a:ext cx="1296035" cy="575945"/>
          </a:xfrm>
          <a:prstGeom prst="wedgeRoundRectCallout">
            <a:avLst>
              <a:gd name="adj1" fmla="val 119426"/>
              <a:gd name="adj2" fmla="val 29933"/>
              <a:gd name="adj3" fmla="val 1666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a:solidFill>
                  <a:srgbClr val="0000FF"/>
                </a:solidFill>
              </a:rPr>
              <a:t>限流电阻</a:t>
            </a:r>
            <a:endParaRPr lang="zh-CN" altLang="en-US" sz="2000" b="1">
              <a:solidFill>
                <a:srgbClr val="0000FF"/>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grpSp>
        <p:nvGrpSpPr>
          <p:cNvPr id="9248" name="Group 32"/>
          <p:cNvGrpSpPr/>
          <p:nvPr/>
        </p:nvGrpSpPr>
        <p:grpSpPr bwMode="auto">
          <a:xfrm>
            <a:off x="4859655" y="836930"/>
            <a:ext cx="3562985" cy="3550530"/>
            <a:chOff x="1296" y="288"/>
            <a:chExt cx="2400" cy="2391"/>
          </a:xfrm>
        </p:grpSpPr>
        <p:graphicFrame>
          <p:nvGraphicFramePr>
            <p:cNvPr id="5135" name="Object 12"/>
            <p:cNvGraphicFramePr>
              <a:graphicFrameLocks noChangeAspect="1"/>
            </p:cNvGraphicFramePr>
            <p:nvPr/>
          </p:nvGraphicFramePr>
          <p:xfrm>
            <a:off x="1296" y="288"/>
            <a:ext cx="2400" cy="2332"/>
          </p:xfrm>
          <a:graphic>
            <a:graphicData uri="http://schemas.openxmlformats.org/presentationml/2006/ole">
              <mc:AlternateContent xmlns:mc="http://schemas.openxmlformats.org/markup-compatibility/2006">
                <mc:Choice xmlns:v="urn:schemas-microsoft-com:vml" Requires="v">
                  <p:oleObj spid="_x0000_s41241" name="BMP 图象" r:id="rId1" imgW="2458085" imgH="2546350" progId="Paint.Picture">
                    <p:embed/>
                  </p:oleObj>
                </mc:Choice>
                <mc:Fallback>
                  <p:oleObj name="BMP 图象" r:id="rId1" imgW="2458085" imgH="2546350" progId="Paint.Picture">
                    <p:embed/>
                    <p:pic>
                      <p:nvPicPr>
                        <p:cNvPr id="0" name="图片 412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 y="288"/>
                          <a:ext cx="2400" cy="2332"/>
                        </a:xfrm>
                        <a:prstGeom prst="rect">
                          <a:avLst/>
                        </a:prstGeom>
                        <a:noFill/>
                        <a:ln w="38100">
                          <a:pattFill prst="pct90">
                            <a:fgClr>
                              <a:srgbClr val="FF00FF"/>
                            </a:fgClr>
                            <a:bgClr>
                              <a:srgbClr val="66FF99"/>
                            </a:bgClr>
                          </a:patt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8100000" algn="ctr" rotWithShape="0">
                                  <a:schemeClr val="tx2"/>
                                </a:outerShdw>
                              </a:effectLst>
                            </a14:hiddenEffects>
                          </a:ext>
                        </a:extLst>
                      </p:spPr>
                    </p:pic>
                  </p:oleObj>
                </mc:Fallback>
              </mc:AlternateContent>
            </a:graphicData>
          </a:graphic>
        </p:graphicFrame>
        <p:sp>
          <p:nvSpPr>
            <p:cNvPr id="5136" name="Text Box 18"/>
            <p:cNvSpPr txBox="1">
              <a:spLocks noChangeArrowheads="1"/>
            </p:cNvSpPr>
            <p:nvPr/>
          </p:nvSpPr>
          <p:spPr bwMode="auto">
            <a:xfrm>
              <a:off x="2419" y="2410"/>
              <a:ext cx="302" cy="269"/>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2"/>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smtClean="0">
                  <a:solidFill>
                    <a:srgbClr val="000000"/>
                  </a:solidFill>
                </a:rPr>
                <a:t>(b)</a:t>
              </a:r>
              <a:endParaRPr lang="en-US" altLang="zh-CN" sz="2000" smtClean="0">
                <a:solidFill>
                  <a:srgbClr val="000000"/>
                </a:solidFill>
              </a:endParaRPr>
            </a:p>
          </p:txBody>
        </p:sp>
      </p:grpSp>
      <p:sp>
        <p:nvSpPr>
          <p:cNvPr id="3" name="椭圆 2"/>
          <p:cNvSpPr/>
          <p:nvPr/>
        </p:nvSpPr>
        <p:spPr>
          <a:xfrm>
            <a:off x="5242560" y="2997200"/>
            <a:ext cx="144145" cy="144145"/>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00FF"/>
              </a:solidFill>
            </a:endParaRPr>
          </a:p>
        </p:txBody>
      </p:sp>
      <p:pic>
        <p:nvPicPr>
          <p:cNvPr id="6" name="图片 5"/>
          <p:cNvPicPr>
            <a:picLocks noChangeAspect="1"/>
          </p:cNvPicPr>
          <p:nvPr/>
        </p:nvPicPr>
        <p:blipFill>
          <a:blip r:embed="rId3"/>
          <a:stretch>
            <a:fillRect/>
          </a:stretch>
        </p:blipFill>
        <p:spPr>
          <a:xfrm>
            <a:off x="547370" y="836930"/>
            <a:ext cx="3081655" cy="2317750"/>
          </a:xfrm>
          <a:prstGeom prst="rect">
            <a:avLst/>
          </a:prstGeom>
        </p:spPr>
      </p:pic>
      <p:graphicFrame>
        <p:nvGraphicFramePr>
          <p:cNvPr id="12" name="Object 10"/>
          <p:cNvGraphicFramePr>
            <a:graphicFrameLocks noChangeAspect="1"/>
          </p:cNvGraphicFramePr>
          <p:nvPr/>
        </p:nvGraphicFramePr>
        <p:xfrm>
          <a:off x="755333" y="4706938"/>
          <a:ext cx="689610" cy="594360"/>
        </p:xfrm>
        <a:graphic>
          <a:graphicData uri="http://schemas.openxmlformats.org/presentationml/2006/ole">
            <mc:AlternateContent xmlns:mc="http://schemas.openxmlformats.org/markup-compatibility/2006">
              <mc:Choice xmlns:v="urn:schemas-microsoft-com:vml" Requires="v">
                <p:oleObj spid="_x0000_s13" name="Equation" r:id="rId4" imgW="279400" imgH="241300" progId="Equation.DSMT4">
                  <p:embed/>
                </p:oleObj>
              </mc:Choice>
              <mc:Fallback>
                <p:oleObj name="Equation" r:id="rId4" imgW="279400" imgH="241300" progId="Equation.DSMT4">
                  <p:embed/>
                  <p:pic>
                    <p:nvPicPr>
                      <p:cNvPr id="0" name="图片 29977"/>
                      <p:cNvPicPr>
                        <a:picLocks noChangeAspect="1" noChangeArrowheads="1"/>
                      </p:cNvPicPr>
                      <p:nvPr/>
                    </p:nvPicPr>
                    <p:blipFill>
                      <a:blip r:embed="rId5"/>
                      <a:srcRect/>
                      <a:stretch>
                        <a:fillRect/>
                      </a:stretch>
                    </p:blipFill>
                    <p:spPr bwMode="auto">
                      <a:xfrm>
                        <a:off x="755333" y="4706938"/>
                        <a:ext cx="689610" cy="59436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0"/>
          <p:cNvGraphicFramePr>
            <a:graphicFrameLocks noChangeAspect="1"/>
          </p:cNvGraphicFramePr>
          <p:nvPr/>
        </p:nvGraphicFramePr>
        <p:xfrm>
          <a:off x="1547813" y="4706938"/>
          <a:ext cx="1191260" cy="594360"/>
        </p:xfrm>
        <a:graphic>
          <a:graphicData uri="http://schemas.openxmlformats.org/presentationml/2006/ole">
            <mc:AlternateContent xmlns:mc="http://schemas.openxmlformats.org/markup-compatibility/2006">
              <mc:Choice xmlns:v="urn:schemas-microsoft-com:vml" Requires="v">
                <p:oleObj spid="_x0000_s9" name="Equation" r:id="rId6" imgW="482600" imgH="241300" progId="Equation.DSMT4">
                  <p:embed/>
                </p:oleObj>
              </mc:Choice>
              <mc:Fallback>
                <p:oleObj name="Equation" r:id="rId6" imgW="482600" imgH="241300" progId="Equation.DSMT4">
                  <p:embed/>
                  <p:pic>
                    <p:nvPicPr>
                      <p:cNvPr id="0" name="图片 29977"/>
                      <p:cNvPicPr>
                        <a:picLocks noChangeAspect="1" noChangeArrowheads="1"/>
                      </p:cNvPicPr>
                      <p:nvPr/>
                    </p:nvPicPr>
                    <p:blipFill>
                      <a:blip r:embed="rId7"/>
                      <a:srcRect/>
                      <a:stretch>
                        <a:fillRect/>
                      </a:stretch>
                    </p:blipFill>
                    <p:spPr bwMode="auto">
                      <a:xfrm>
                        <a:off x="1547813" y="4706938"/>
                        <a:ext cx="1191260" cy="59436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0"/>
          <p:cNvGraphicFramePr>
            <a:graphicFrameLocks noChangeAspect="1"/>
          </p:cNvGraphicFramePr>
          <p:nvPr/>
        </p:nvGraphicFramePr>
        <p:xfrm>
          <a:off x="2841943" y="4706938"/>
          <a:ext cx="1316990" cy="594360"/>
        </p:xfrm>
        <a:graphic>
          <a:graphicData uri="http://schemas.openxmlformats.org/presentationml/2006/ole">
            <mc:AlternateContent xmlns:mc="http://schemas.openxmlformats.org/markup-compatibility/2006">
              <mc:Choice xmlns:v="urn:schemas-microsoft-com:vml" Requires="v">
                <p:oleObj spid="_x0000_s11" name="Equation" r:id="rId8" imgW="533400" imgH="241300" progId="Equation.DSMT4">
                  <p:embed/>
                </p:oleObj>
              </mc:Choice>
              <mc:Fallback>
                <p:oleObj name="Equation" r:id="rId8" imgW="533400" imgH="241300" progId="Equation.DSMT4">
                  <p:embed/>
                  <p:pic>
                    <p:nvPicPr>
                      <p:cNvPr id="0" name="图片 29977"/>
                      <p:cNvPicPr>
                        <a:picLocks noChangeAspect="1" noChangeArrowheads="1"/>
                      </p:cNvPicPr>
                      <p:nvPr/>
                    </p:nvPicPr>
                    <p:blipFill>
                      <a:blip r:embed="rId9"/>
                      <a:srcRect/>
                      <a:stretch>
                        <a:fillRect/>
                      </a:stretch>
                    </p:blipFill>
                    <p:spPr bwMode="auto">
                      <a:xfrm>
                        <a:off x="2841943" y="4706938"/>
                        <a:ext cx="1316990" cy="59436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0"/>
          <p:cNvGraphicFramePr>
            <a:graphicFrameLocks noChangeAspect="1"/>
          </p:cNvGraphicFramePr>
          <p:nvPr/>
        </p:nvGraphicFramePr>
        <p:xfrm>
          <a:off x="4188778" y="4706938"/>
          <a:ext cx="1223010" cy="594360"/>
        </p:xfrm>
        <a:graphic>
          <a:graphicData uri="http://schemas.openxmlformats.org/presentationml/2006/ole">
            <mc:AlternateContent xmlns:mc="http://schemas.openxmlformats.org/markup-compatibility/2006">
              <mc:Choice xmlns:v="urn:schemas-microsoft-com:vml" Requires="v">
                <p:oleObj spid="_x0000_s15" name="Equation" r:id="rId10" imgW="495300" imgH="241300" progId="Equation.DSMT4">
                  <p:embed/>
                </p:oleObj>
              </mc:Choice>
              <mc:Fallback>
                <p:oleObj name="Equation" r:id="rId10" imgW="495300" imgH="241300" progId="Equation.DSMT4">
                  <p:embed/>
                  <p:pic>
                    <p:nvPicPr>
                      <p:cNvPr id="0" name="图片 29977"/>
                      <p:cNvPicPr>
                        <a:picLocks noChangeAspect="1" noChangeArrowheads="1"/>
                      </p:cNvPicPr>
                      <p:nvPr/>
                    </p:nvPicPr>
                    <p:blipFill>
                      <a:blip r:embed="rId11"/>
                      <a:srcRect/>
                      <a:stretch>
                        <a:fillRect/>
                      </a:stretch>
                    </p:blipFill>
                    <p:spPr bwMode="auto">
                      <a:xfrm>
                        <a:off x="4188778" y="4706938"/>
                        <a:ext cx="1223010" cy="59436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0"/>
          <p:cNvGraphicFramePr>
            <a:graphicFrameLocks noChangeAspect="1"/>
          </p:cNvGraphicFramePr>
          <p:nvPr/>
        </p:nvGraphicFramePr>
        <p:xfrm>
          <a:off x="5507991" y="4706938"/>
          <a:ext cx="1255395" cy="594360"/>
        </p:xfrm>
        <a:graphic>
          <a:graphicData uri="http://schemas.openxmlformats.org/presentationml/2006/ole">
            <mc:AlternateContent xmlns:mc="http://schemas.openxmlformats.org/markup-compatibility/2006">
              <mc:Choice xmlns:v="urn:schemas-microsoft-com:vml" Requires="v">
                <p:oleObj spid="_x0000_s17" name="Equation" r:id="rId12" imgW="508000" imgH="241300" progId="Equation.DSMT4">
                  <p:embed/>
                </p:oleObj>
              </mc:Choice>
              <mc:Fallback>
                <p:oleObj name="Equation" r:id="rId12" imgW="508000" imgH="241300" progId="Equation.DSMT4">
                  <p:embed/>
                  <p:pic>
                    <p:nvPicPr>
                      <p:cNvPr id="0" name="图片 29977"/>
                      <p:cNvPicPr>
                        <a:picLocks noChangeAspect="1" noChangeArrowheads="1"/>
                      </p:cNvPicPr>
                      <p:nvPr/>
                    </p:nvPicPr>
                    <p:blipFill>
                      <a:blip r:embed="rId13"/>
                      <a:srcRect/>
                      <a:stretch>
                        <a:fillRect/>
                      </a:stretch>
                    </p:blipFill>
                    <p:spPr bwMode="auto">
                      <a:xfrm>
                        <a:off x="5507991" y="4706938"/>
                        <a:ext cx="1255395" cy="59436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1" name="图片 20"/>
          <p:cNvPicPr>
            <a:picLocks noChangeAspect="1"/>
          </p:cNvPicPr>
          <p:nvPr/>
        </p:nvPicPr>
        <p:blipFill>
          <a:blip r:embed="rId14"/>
          <a:stretch>
            <a:fillRect/>
          </a:stretch>
        </p:blipFill>
        <p:spPr>
          <a:xfrm>
            <a:off x="2052320" y="5319395"/>
            <a:ext cx="4657090" cy="468630"/>
          </a:xfrm>
          <a:prstGeom prst="rect">
            <a:avLst/>
          </a:prstGeom>
        </p:spPr>
      </p:pic>
      <p:graphicFrame>
        <p:nvGraphicFramePr>
          <p:cNvPr id="18" name="Object 10"/>
          <p:cNvGraphicFramePr>
            <a:graphicFrameLocks noChangeAspect="1"/>
          </p:cNvGraphicFramePr>
          <p:nvPr/>
        </p:nvGraphicFramePr>
        <p:xfrm>
          <a:off x="2052320" y="5804218"/>
          <a:ext cx="752475" cy="594360"/>
        </p:xfrm>
        <a:graphic>
          <a:graphicData uri="http://schemas.openxmlformats.org/presentationml/2006/ole">
            <mc:AlternateContent xmlns:mc="http://schemas.openxmlformats.org/markup-compatibility/2006">
              <mc:Choice xmlns:v="urn:schemas-microsoft-com:vml" Requires="v">
                <p:oleObj spid="_x0000_s19" name="Equation" r:id="rId15" imgW="304800" imgH="241300" progId="Equation.DSMT4">
                  <p:embed/>
                </p:oleObj>
              </mc:Choice>
              <mc:Fallback>
                <p:oleObj name="Equation" r:id="rId15" imgW="304800" imgH="241300" progId="Equation.DSMT4">
                  <p:embed/>
                  <p:pic>
                    <p:nvPicPr>
                      <p:cNvPr id="0" name="图片 29977"/>
                      <p:cNvPicPr>
                        <a:picLocks noChangeAspect="1" noChangeArrowheads="1"/>
                      </p:cNvPicPr>
                      <p:nvPr/>
                    </p:nvPicPr>
                    <p:blipFill>
                      <a:blip r:embed="rId16"/>
                      <a:srcRect/>
                      <a:stretch>
                        <a:fillRect/>
                      </a:stretch>
                    </p:blipFill>
                    <p:spPr bwMode="auto">
                      <a:xfrm>
                        <a:off x="2052320" y="5804218"/>
                        <a:ext cx="752475" cy="59436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圆角矩形 21"/>
          <p:cNvSpPr/>
          <p:nvPr/>
        </p:nvSpPr>
        <p:spPr>
          <a:xfrm>
            <a:off x="2001520" y="4563745"/>
            <a:ext cx="791845" cy="1889760"/>
          </a:xfrm>
          <a:prstGeom prst="roundRect">
            <a:avLst/>
          </a:prstGeom>
          <a:noFill/>
          <a:ln>
            <a:solidFill>
              <a:srgbClr val="0000FF"/>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3047365" y="6267450"/>
            <a:ext cx="4260850" cy="497205"/>
          </a:xfrm>
          <a:prstGeom prst="rect">
            <a:avLst/>
          </a:prstGeom>
          <a:noFill/>
        </p:spPr>
        <p:txBody>
          <a:bodyPr wrap="square" rtlCol="0">
            <a:spAutoFit/>
          </a:bodyPr>
          <a:p>
            <a:pPr marL="0" indent="0">
              <a:lnSpc>
                <a:spcPct val="110000"/>
              </a:lnSpc>
              <a:buNone/>
            </a:pPr>
            <a:r>
              <a:rPr lang="zh-CN" altLang="en-US" sz="2400" b="1" dirty="0" smtClean="0">
                <a:latin typeface="Times New Roman" panose="02020603050405020304" pitchFamily="18" charset="0"/>
                <a:cs typeface="Times New Roman" panose="02020603050405020304" pitchFamily="18" charset="0"/>
              </a:rPr>
              <a:t>输入电压变化时的稳压过程</a:t>
            </a:r>
            <a:endParaRPr lang="zh-CN" altLang="en-US" sz="2400" b="1"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6" presetClass="path" presetSubtype="0" accel="50000" decel="50000" fill="hold" grpId="0" nodeType="clickEffect">
                                  <p:stCondLst>
                                    <p:cond delay="0"/>
                                  </p:stCondLst>
                                  <p:childTnLst>
                                    <p:animMotion origin="layout" path="M -0.00243056 0 L -0.00631944 0.0839815 " pathEditMode="relative" rAng="0" ptsTypes="">
                                      <p:cBhvr>
                                        <p:cTn id="16" dur="2000" fill="hold"/>
                                        <p:tgtEl>
                                          <p:spTgt spid="3"/>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right)">
                                      <p:cBhvr>
                                        <p:cTn id="36" dur="500"/>
                                        <p:tgtEl>
                                          <p:spTgt spid="21"/>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up)">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blinds(horizontal)">
                                      <p:cBhvr>
                                        <p:cTn id="45" dur="500"/>
                                        <p:tgtEl>
                                          <p:spTgt spid="22"/>
                                        </p:tgtEl>
                                      </p:cBhvr>
                                    </p:animEffect>
                                  </p:childTnLst>
                                </p:cTn>
                              </p:par>
                            </p:childTnLst>
                          </p:cTn>
                        </p:par>
                        <p:par>
                          <p:cTn id="46" fill="hold">
                            <p:stCondLst>
                              <p:cond delay="500"/>
                            </p:stCondLst>
                            <p:childTnLst>
                              <p:par>
                                <p:cTn id="47" presetID="3" presetClass="entr" presetSubtype="10"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blinds(horizontal)">
                                      <p:cBhvr>
                                        <p:cTn id="4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2" grpId="0" bldLvl="0" animBg="1"/>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 Box 3"/>
          <p:cNvSpPr txBox="1">
            <a:spLocks noChangeArrowheads="1"/>
          </p:cNvSpPr>
          <p:nvPr/>
        </p:nvSpPr>
        <p:spPr bwMode="auto">
          <a:xfrm>
            <a:off x="666750" y="1220134"/>
            <a:ext cx="7839075" cy="1938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defRPr kumimoji="1" sz="2800">
                <a:solidFill>
                  <a:srgbClr val="000000"/>
                </a:solidFill>
                <a:latin typeface="宋体" panose="02010600030101010101" pitchFamily="2" charset="-122"/>
                <a:ea typeface="宋体" panose="02010600030101010101" pitchFamily="2" charset="-122"/>
              </a:defRPr>
            </a:lvl1pPr>
            <a:lvl2pPr marL="742950" indent="-285750" algn="just">
              <a:defRPr kumimoji="1" sz="2800">
                <a:solidFill>
                  <a:srgbClr val="000000"/>
                </a:solidFill>
                <a:latin typeface="宋体" panose="02010600030101010101" pitchFamily="2" charset="-122"/>
                <a:ea typeface="宋体" panose="02010600030101010101" pitchFamily="2" charset="-122"/>
              </a:defRPr>
            </a:lvl2pPr>
            <a:lvl3pPr marL="1143000" indent="-228600" algn="just">
              <a:defRPr kumimoji="1" sz="2800">
                <a:solidFill>
                  <a:srgbClr val="000000"/>
                </a:solidFill>
                <a:latin typeface="宋体" panose="02010600030101010101" pitchFamily="2" charset="-122"/>
                <a:ea typeface="宋体" panose="02010600030101010101" pitchFamily="2" charset="-122"/>
              </a:defRPr>
            </a:lvl3pPr>
            <a:lvl4pPr marL="1600200" indent="-228600" algn="just">
              <a:defRPr kumimoji="1" sz="2800">
                <a:solidFill>
                  <a:srgbClr val="000000"/>
                </a:solidFill>
                <a:latin typeface="宋体" panose="02010600030101010101" pitchFamily="2" charset="-122"/>
                <a:ea typeface="宋体" panose="02010600030101010101" pitchFamily="2" charset="-122"/>
              </a:defRPr>
            </a:lvl4pPr>
            <a:lvl5pPr marL="2057400" indent="-228600" algn="just">
              <a:defRPr kumimoji="1" sz="2800">
                <a:solidFill>
                  <a:srgbClr val="000000"/>
                </a:solidFill>
                <a:latin typeface="宋体" panose="02010600030101010101" pitchFamily="2" charset="-122"/>
                <a:ea typeface="宋体" panose="02010600030101010101" pitchFamily="2" charset="-122"/>
              </a:defRPr>
            </a:lvl5pPr>
            <a:lvl6pPr marL="25146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6pPr>
            <a:lvl7pPr marL="29718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7pPr>
            <a:lvl8pPr marL="34290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8pPr>
            <a:lvl9pPr marL="38862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9pPr>
          </a:lstStyle>
          <a:p>
            <a:r>
              <a:rPr lang="en-US" altLang="zh-CN" sz="2400" dirty="0" smtClean="0">
                <a:latin typeface="Times New Roman" panose="02020603050405020304" pitchFamily="18" charset="0"/>
              </a:rPr>
              <a:t>       </a:t>
            </a:r>
            <a:r>
              <a:rPr lang="zh-CN" altLang="en-US" sz="2400" dirty="0" smtClean="0">
                <a:latin typeface="Times New Roman" panose="02020603050405020304" pitchFamily="18" charset="0"/>
              </a:rPr>
              <a:t>硅和锗是</a:t>
            </a:r>
            <a:r>
              <a:rPr lang="zh-CN" altLang="en-US" sz="2400" dirty="0" smtClean="0">
                <a:solidFill>
                  <a:srgbClr val="FF0000"/>
                </a:solidFill>
                <a:latin typeface="Times New Roman" panose="02020603050405020304" pitchFamily="18" charset="0"/>
              </a:rPr>
              <a:t>四价</a:t>
            </a:r>
            <a:r>
              <a:rPr lang="zh-CN" altLang="en-US" sz="2400" dirty="0" smtClean="0">
                <a:latin typeface="Times New Roman" panose="02020603050405020304" pitchFamily="18" charset="0"/>
              </a:rPr>
              <a:t>元素，原子的最外层轨道上有四个电子称为</a:t>
            </a:r>
            <a:r>
              <a:rPr lang="zh-CN" altLang="en-US" sz="2400" dirty="0" smtClean="0">
                <a:solidFill>
                  <a:srgbClr val="FF0000"/>
                </a:solidFill>
                <a:latin typeface="黑体" panose="02010609060101010101" pitchFamily="49" charset="-122"/>
                <a:ea typeface="黑体" panose="02010609060101010101" pitchFamily="49" charset="-122"/>
              </a:rPr>
              <a:t>价电子</a:t>
            </a:r>
            <a:r>
              <a:rPr lang="zh-CN" altLang="en-US" sz="2400" dirty="0" smtClean="0">
                <a:latin typeface="Times New Roman" panose="02020603050405020304" pitchFamily="18" charset="0"/>
              </a:rPr>
              <a:t>。硅材料中，硅原子的四个价电子分别与周围四个硅原子的一个价电子形成</a:t>
            </a:r>
            <a:r>
              <a:rPr lang="zh-CN" altLang="en-US" sz="2400" dirty="0" smtClean="0">
                <a:solidFill>
                  <a:srgbClr val="FF0000"/>
                </a:solidFill>
                <a:latin typeface="黑体" panose="02010609060101010101" pitchFamily="49" charset="-122"/>
                <a:ea typeface="黑体" panose="02010609060101010101" pitchFamily="49" charset="-122"/>
              </a:rPr>
              <a:t>共价键</a:t>
            </a:r>
            <a:r>
              <a:rPr lang="zh-CN" altLang="en-US" sz="2400" dirty="0" smtClean="0">
                <a:latin typeface="Times New Roman" panose="02020603050405020304" pitchFamily="18" charset="0"/>
              </a:rPr>
              <a:t>，使价电子受自身原子核的束缚，也受共价键束缚，为这些原子所共有，在空间形成排列有序的晶格结构，称硅材料为硅晶体。</a:t>
            </a:r>
            <a:endParaRPr lang="zh-CN" altLang="en-US" sz="2400" dirty="0" smtClean="0">
              <a:latin typeface="Times New Roman" panose="02020603050405020304" pitchFamily="18" charset="0"/>
            </a:endParaRPr>
          </a:p>
        </p:txBody>
      </p:sp>
      <p:sp>
        <p:nvSpPr>
          <p:cNvPr id="7172" name="Text Box 4"/>
          <p:cNvSpPr txBox="1">
            <a:spLocks noChangeArrowheads="1"/>
          </p:cNvSpPr>
          <p:nvPr/>
        </p:nvSpPr>
        <p:spPr bwMode="auto">
          <a:xfrm>
            <a:off x="72226" y="620171"/>
            <a:ext cx="5486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defRPr kumimoji="1" sz="2800">
                <a:solidFill>
                  <a:srgbClr val="000000"/>
                </a:solidFill>
                <a:latin typeface="宋体" panose="02010600030101010101" pitchFamily="2" charset="-122"/>
                <a:ea typeface="宋体" panose="02010600030101010101" pitchFamily="2" charset="-122"/>
              </a:defRPr>
            </a:lvl1pPr>
            <a:lvl2pPr marL="742950" indent="-285750" algn="just">
              <a:defRPr kumimoji="1" sz="2800">
                <a:solidFill>
                  <a:srgbClr val="000000"/>
                </a:solidFill>
                <a:latin typeface="宋体" panose="02010600030101010101" pitchFamily="2" charset="-122"/>
                <a:ea typeface="宋体" panose="02010600030101010101" pitchFamily="2" charset="-122"/>
              </a:defRPr>
            </a:lvl2pPr>
            <a:lvl3pPr marL="1143000" indent="-228600" algn="just">
              <a:defRPr kumimoji="1" sz="2800">
                <a:solidFill>
                  <a:srgbClr val="000000"/>
                </a:solidFill>
                <a:latin typeface="宋体" panose="02010600030101010101" pitchFamily="2" charset="-122"/>
                <a:ea typeface="宋体" panose="02010600030101010101" pitchFamily="2" charset="-122"/>
              </a:defRPr>
            </a:lvl3pPr>
            <a:lvl4pPr marL="1600200" indent="-228600" algn="just">
              <a:defRPr kumimoji="1" sz="2800">
                <a:solidFill>
                  <a:srgbClr val="000000"/>
                </a:solidFill>
                <a:latin typeface="宋体" panose="02010600030101010101" pitchFamily="2" charset="-122"/>
                <a:ea typeface="宋体" panose="02010600030101010101" pitchFamily="2" charset="-122"/>
              </a:defRPr>
            </a:lvl4pPr>
            <a:lvl5pPr marL="2057400" indent="-228600" algn="just">
              <a:defRPr kumimoji="1" sz="2800">
                <a:solidFill>
                  <a:srgbClr val="000000"/>
                </a:solidFill>
                <a:latin typeface="宋体" panose="02010600030101010101" pitchFamily="2" charset="-122"/>
                <a:ea typeface="宋体" panose="02010600030101010101" pitchFamily="2" charset="-122"/>
              </a:defRPr>
            </a:lvl5pPr>
            <a:lvl6pPr marL="25146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6pPr>
            <a:lvl7pPr marL="29718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7pPr>
            <a:lvl8pPr marL="34290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8pPr>
            <a:lvl9pPr marL="38862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9pPr>
          </a:lstStyle>
          <a:p>
            <a:r>
              <a:rPr lang="en-US" altLang="zh-CN" sz="2400" dirty="0" smtClean="0">
                <a:solidFill>
                  <a:srgbClr val="660066"/>
                </a:solidFill>
                <a:latin typeface="黑体" panose="02010609060101010101" pitchFamily="49" charset="-122"/>
                <a:ea typeface="黑体" panose="02010609060101010101" pitchFamily="49" charset="-122"/>
              </a:rPr>
              <a:t> </a:t>
            </a:r>
            <a:r>
              <a:rPr lang="en-US" altLang="zh-CN" dirty="0" smtClean="0">
                <a:solidFill>
                  <a:srgbClr val="660066"/>
                </a:solidFill>
                <a:latin typeface="黑体" panose="02010609060101010101" pitchFamily="49" charset="-122"/>
                <a:ea typeface="黑体" panose="02010609060101010101" pitchFamily="49" charset="-122"/>
                <a:hlinkClick r:id="rId1" action="ppaction://hlinksldjump"/>
              </a:rPr>
              <a:t>(1)</a:t>
            </a:r>
            <a:r>
              <a:rPr lang="zh-CN" altLang="en-US" dirty="0" smtClean="0">
                <a:solidFill>
                  <a:srgbClr val="660066"/>
                </a:solidFill>
                <a:latin typeface="黑体" panose="02010609060101010101" pitchFamily="49" charset="-122"/>
                <a:ea typeface="黑体" panose="02010609060101010101" pitchFamily="49" charset="-122"/>
                <a:hlinkClick r:id="rId1" action="ppaction://hlinksldjump"/>
              </a:rPr>
              <a:t>本征半导体的共价键结构</a:t>
            </a:r>
            <a:endParaRPr lang="zh-CN" altLang="en-US" sz="2400" dirty="0" smtClean="0">
              <a:solidFill>
                <a:srgbClr val="660066"/>
              </a:solidFill>
              <a:latin typeface="黑体" panose="02010609060101010101" pitchFamily="49" charset="-122"/>
              <a:ea typeface="黑体" panose="02010609060101010101" pitchFamily="49" charset="-122"/>
            </a:endParaRPr>
          </a:p>
        </p:txBody>
      </p:sp>
      <p:grpSp>
        <p:nvGrpSpPr>
          <p:cNvPr id="3" name="组合 2"/>
          <p:cNvGrpSpPr/>
          <p:nvPr/>
        </p:nvGrpSpPr>
        <p:grpSpPr>
          <a:xfrm>
            <a:off x="1429703" y="3356928"/>
            <a:ext cx="7095172" cy="3336925"/>
            <a:chOff x="1461" y="5287"/>
            <a:chExt cx="11173" cy="5255"/>
          </a:xfrm>
        </p:grpSpPr>
        <p:grpSp>
          <p:nvGrpSpPr>
            <p:cNvPr id="10263" name="Group 23"/>
            <p:cNvGrpSpPr/>
            <p:nvPr/>
          </p:nvGrpSpPr>
          <p:grpSpPr bwMode="auto">
            <a:xfrm>
              <a:off x="1461" y="5287"/>
              <a:ext cx="11160" cy="5255"/>
              <a:chOff x="716" y="2141"/>
              <a:chExt cx="4464" cy="2102"/>
            </a:xfrm>
          </p:grpSpPr>
          <p:sp>
            <p:nvSpPr>
              <p:cNvPr id="6149" name="Text Box 4"/>
              <p:cNvSpPr txBox="1">
                <a:spLocks noChangeArrowheads="1"/>
              </p:cNvSpPr>
              <p:nvPr/>
            </p:nvSpPr>
            <p:spPr bwMode="auto">
              <a:xfrm>
                <a:off x="2064" y="3206"/>
                <a:ext cx="16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defRPr kumimoji="1" sz="2800">
                    <a:solidFill>
                      <a:srgbClr val="000000"/>
                    </a:solidFill>
                    <a:latin typeface="宋体" panose="02010600030101010101" pitchFamily="2" charset="-122"/>
                    <a:ea typeface="宋体" panose="02010600030101010101" pitchFamily="2" charset="-122"/>
                  </a:defRPr>
                </a:lvl1pPr>
                <a:lvl2pPr marL="742950" indent="-285750" algn="just">
                  <a:defRPr kumimoji="1" sz="2800">
                    <a:solidFill>
                      <a:srgbClr val="000000"/>
                    </a:solidFill>
                    <a:latin typeface="宋体" panose="02010600030101010101" pitchFamily="2" charset="-122"/>
                    <a:ea typeface="宋体" panose="02010600030101010101" pitchFamily="2" charset="-122"/>
                  </a:defRPr>
                </a:lvl2pPr>
                <a:lvl3pPr marL="1143000" indent="-228600" algn="just">
                  <a:defRPr kumimoji="1" sz="2800">
                    <a:solidFill>
                      <a:srgbClr val="000000"/>
                    </a:solidFill>
                    <a:latin typeface="宋体" panose="02010600030101010101" pitchFamily="2" charset="-122"/>
                    <a:ea typeface="宋体" panose="02010600030101010101" pitchFamily="2" charset="-122"/>
                  </a:defRPr>
                </a:lvl3pPr>
                <a:lvl4pPr marL="1600200" indent="-228600" algn="just">
                  <a:defRPr kumimoji="1" sz="2800">
                    <a:solidFill>
                      <a:srgbClr val="000000"/>
                    </a:solidFill>
                    <a:latin typeface="宋体" panose="02010600030101010101" pitchFamily="2" charset="-122"/>
                    <a:ea typeface="宋体" panose="02010600030101010101" pitchFamily="2" charset="-122"/>
                  </a:defRPr>
                </a:lvl4pPr>
                <a:lvl5pPr marL="2057400" indent="-228600" algn="just">
                  <a:defRPr kumimoji="1" sz="2800">
                    <a:solidFill>
                      <a:srgbClr val="000000"/>
                    </a:solidFill>
                    <a:latin typeface="宋体" panose="02010600030101010101" pitchFamily="2" charset="-122"/>
                    <a:ea typeface="宋体" panose="02010600030101010101" pitchFamily="2" charset="-122"/>
                  </a:defRPr>
                </a:lvl5pPr>
                <a:lvl6pPr marL="25146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6pPr>
                <a:lvl7pPr marL="29718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7pPr>
                <a:lvl8pPr marL="34290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8pPr>
                <a:lvl9pPr marL="38862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9pPr>
              </a:lstStyle>
              <a:p>
                <a:pPr algn="l" eaLnBrk="1" hangingPunct="1">
                  <a:spcBef>
                    <a:spcPct val="50000"/>
                  </a:spcBef>
                </a:pPr>
                <a:endParaRPr lang="zh-CN" altLang="zh-CN" sz="2400" smtClean="0">
                  <a:solidFill>
                    <a:srgbClr val="660066"/>
                  </a:solidFill>
                  <a:latin typeface="Times New Roman" panose="02020603050405020304" pitchFamily="18" charset="0"/>
                </a:endParaRPr>
              </a:p>
            </p:txBody>
          </p:sp>
          <p:sp>
            <p:nvSpPr>
              <p:cNvPr id="6150" name="Text Box 5"/>
              <p:cNvSpPr txBox="1">
                <a:spLocks noChangeArrowheads="1"/>
              </p:cNvSpPr>
              <p:nvPr/>
            </p:nvSpPr>
            <p:spPr bwMode="auto">
              <a:xfrm>
                <a:off x="716" y="3955"/>
                <a:ext cx="44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defRPr kumimoji="1" sz="2800">
                    <a:solidFill>
                      <a:srgbClr val="000000"/>
                    </a:solidFill>
                    <a:latin typeface="宋体" panose="02010600030101010101" pitchFamily="2" charset="-122"/>
                    <a:ea typeface="宋体" panose="02010600030101010101" pitchFamily="2" charset="-122"/>
                  </a:defRPr>
                </a:lvl1pPr>
                <a:lvl2pPr marL="742950" indent="-285750" algn="just">
                  <a:defRPr kumimoji="1" sz="2800">
                    <a:solidFill>
                      <a:srgbClr val="000000"/>
                    </a:solidFill>
                    <a:latin typeface="宋体" panose="02010600030101010101" pitchFamily="2" charset="-122"/>
                    <a:ea typeface="宋体" panose="02010600030101010101" pitchFamily="2" charset="-122"/>
                  </a:defRPr>
                </a:lvl2pPr>
                <a:lvl3pPr marL="1143000" indent="-228600" algn="just">
                  <a:defRPr kumimoji="1" sz="2800">
                    <a:solidFill>
                      <a:srgbClr val="000000"/>
                    </a:solidFill>
                    <a:latin typeface="宋体" panose="02010600030101010101" pitchFamily="2" charset="-122"/>
                    <a:ea typeface="宋体" panose="02010600030101010101" pitchFamily="2" charset="-122"/>
                  </a:defRPr>
                </a:lvl3pPr>
                <a:lvl4pPr marL="1600200" indent="-228600" algn="just">
                  <a:defRPr kumimoji="1" sz="2800">
                    <a:solidFill>
                      <a:srgbClr val="000000"/>
                    </a:solidFill>
                    <a:latin typeface="宋体" panose="02010600030101010101" pitchFamily="2" charset="-122"/>
                    <a:ea typeface="宋体" panose="02010600030101010101" pitchFamily="2" charset="-122"/>
                  </a:defRPr>
                </a:lvl4pPr>
                <a:lvl5pPr marL="2057400" indent="-228600" algn="just">
                  <a:defRPr kumimoji="1" sz="2800">
                    <a:solidFill>
                      <a:srgbClr val="000000"/>
                    </a:solidFill>
                    <a:latin typeface="宋体" panose="02010600030101010101" pitchFamily="2" charset="-122"/>
                    <a:ea typeface="宋体" panose="02010600030101010101" pitchFamily="2" charset="-122"/>
                  </a:defRPr>
                </a:lvl5pPr>
                <a:lvl6pPr marL="25146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6pPr>
                <a:lvl7pPr marL="29718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7pPr>
                <a:lvl8pPr marL="34290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8pPr>
                <a:lvl9pPr marL="38862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9pPr>
              </a:lstStyle>
              <a:p>
                <a:pPr algn="ctr"/>
                <a:r>
                  <a:rPr lang="en-US" altLang="zh-CN" sz="2400" dirty="0" smtClean="0">
                    <a:solidFill>
                      <a:srgbClr val="660066"/>
                    </a:solidFill>
                    <a:latin typeface="Times New Roman" panose="02020603050405020304" pitchFamily="18" charset="0"/>
                  </a:rPr>
                  <a:t> </a:t>
                </a:r>
                <a:r>
                  <a:rPr lang="zh-CN" altLang="en-US" sz="2400" dirty="0" smtClean="0">
                    <a:solidFill>
                      <a:srgbClr val="FF0000"/>
                    </a:solidFill>
                    <a:latin typeface="Times New Roman" panose="02020603050405020304" pitchFamily="18" charset="0"/>
                  </a:rPr>
                  <a:t>硅原子空间排列及共价键结构平面示意图</a:t>
                </a:r>
                <a:endParaRPr lang="zh-CN" altLang="en-US" sz="2400" dirty="0" smtClean="0">
                  <a:solidFill>
                    <a:srgbClr val="660066"/>
                  </a:solidFill>
                  <a:latin typeface="Times New Roman" panose="02020603050405020304" pitchFamily="18" charset="0"/>
                </a:endParaRPr>
              </a:p>
            </p:txBody>
          </p:sp>
          <p:sp>
            <p:nvSpPr>
              <p:cNvPr id="6151" name="Text Box 6"/>
              <p:cNvSpPr txBox="1">
                <a:spLocks noChangeArrowheads="1"/>
              </p:cNvSpPr>
              <p:nvPr/>
            </p:nvSpPr>
            <p:spPr bwMode="auto">
              <a:xfrm>
                <a:off x="1104" y="3686"/>
                <a:ext cx="36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defRPr kumimoji="1" sz="2800">
                    <a:solidFill>
                      <a:srgbClr val="000000"/>
                    </a:solidFill>
                    <a:latin typeface="宋体" panose="02010600030101010101" pitchFamily="2" charset="-122"/>
                    <a:ea typeface="宋体" panose="02010600030101010101" pitchFamily="2" charset="-122"/>
                  </a:defRPr>
                </a:lvl1pPr>
                <a:lvl2pPr marL="742950" indent="-285750" algn="just">
                  <a:defRPr kumimoji="1" sz="2800">
                    <a:solidFill>
                      <a:srgbClr val="000000"/>
                    </a:solidFill>
                    <a:latin typeface="宋体" panose="02010600030101010101" pitchFamily="2" charset="-122"/>
                    <a:ea typeface="宋体" panose="02010600030101010101" pitchFamily="2" charset="-122"/>
                  </a:defRPr>
                </a:lvl2pPr>
                <a:lvl3pPr marL="1143000" indent="-228600" algn="just">
                  <a:defRPr kumimoji="1" sz="2800">
                    <a:solidFill>
                      <a:srgbClr val="000000"/>
                    </a:solidFill>
                    <a:latin typeface="宋体" panose="02010600030101010101" pitchFamily="2" charset="-122"/>
                    <a:ea typeface="宋体" panose="02010600030101010101" pitchFamily="2" charset="-122"/>
                  </a:defRPr>
                </a:lvl3pPr>
                <a:lvl4pPr marL="1600200" indent="-228600" algn="just">
                  <a:defRPr kumimoji="1" sz="2800">
                    <a:solidFill>
                      <a:srgbClr val="000000"/>
                    </a:solidFill>
                    <a:latin typeface="宋体" panose="02010600030101010101" pitchFamily="2" charset="-122"/>
                    <a:ea typeface="宋体" panose="02010600030101010101" pitchFamily="2" charset="-122"/>
                  </a:defRPr>
                </a:lvl4pPr>
                <a:lvl5pPr marL="2057400" indent="-228600" algn="just">
                  <a:defRPr kumimoji="1" sz="2800">
                    <a:solidFill>
                      <a:srgbClr val="000000"/>
                    </a:solidFill>
                    <a:latin typeface="宋体" panose="02010600030101010101" pitchFamily="2" charset="-122"/>
                    <a:ea typeface="宋体" panose="02010600030101010101" pitchFamily="2" charset="-122"/>
                  </a:defRPr>
                </a:lvl5pPr>
                <a:lvl6pPr marL="25146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6pPr>
                <a:lvl7pPr marL="29718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7pPr>
                <a:lvl8pPr marL="34290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8pPr>
                <a:lvl9pPr marL="38862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9pPr>
              </a:lstStyle>
              <a:p>
                <a:r>
                  <a:rPr lang="en-US" altLang="zh-CN" sz="2000" smtClean="0">
                    <a:solidFill>
                      <a:srgbClr val="660066"/>
                    </a:solidFill>
                    <a:latin typeface="Times New Roman" panose="02020603050405020304" pitchFamily="18" charset="0"/>
                  </a:rPr>
                  <a:t> </a:t>
                </a:r>
                <a:r>
                  <a:rPr lang="en-US" altLang="zh-CN" sz="2000" smtClean="0">
                    <a:solidFill>
                      <a:srgbClr val="FF0000"/>
                    </a:solidFill>
                    <a:latin typeface="Times New Roman" panose="02020603050405020304" pitchFamily="18" charset="0"/>
                  </a:rPr>
                  <a:t>(a) </a:t>
                </a:r>
                <a:r>
                  <a:rPr lang="zh-CN" altLang="en-US" sz="2000" smtClean="0">
                    <a:solidFill>
                      <a:srgbClr val="FF0000"/>
                    </a:solidFill>
                    <a:latin typeface="Times New Roman" panose="02020603050405020304" pitchFamily="18" charset="0"/>
                  </a:rPr>
                  <a:t>硅晶体的立体结构   </a:t>
                </a:r>
                <a:r>
                  <a:rPr lang="en-US" altLang="zh-CN" sz="2000" smtClean="0">
                    <a:solidFill>
                      <a:srgbClr val="FF0000"/>
                    </a:solidFill>
                    <a:latin typeface="Times New Roman" panose="02020603050405020304" pitchFamily="18" charset="0"/>
                  </a:rPr>
                  <a:t>(b) </a:t>
                </a:r>
                <a:r>
                  <a:rPr lang="zh-CN" altLang="en-US" sz="2000" smtClean="0">
                    <a:solidFill>
                      <a:srgbClr val="FF0000"/>
                    </a:solidFill>
                    <a:latin typeface="Times New Roman" panose="02020603050405020304" pitchFamily="18" charset="0"/>
                  </a:rPr>
                  <a:t>共价键结构平面示意图</a:t>
                </a:r>
                <a:endParaRPr lang="zh-CN" altLang="en-US" sz="2000" smtClean="0">
                  <a:solidFill>
                    <a:srgbClr val="FF0000"/>
                  </a:solidFill>
                </a:endParaRPr>
              </a:p>
            </p:txBody>
          </p:sp>
          <p:sp>
            <p:nvSpPr>
              <p:cNvPr id="6152" name="Text Box 8"/>
              <p:cNvSpPr txBox="1">
                <a:spLocks noChangeArrowheads="1"/>
              </p:cNvSpPr>
              <p:nvPr/>
            </p:nvSpPr>
            <p:spPr bwMode="auto">
              <a:xfrm>
                <a:off x="4176" y="3398"/>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defRPr kumimoji="1" sz="2800">
                    <a:solidFill>
                      <a:srgbClr val="000000"/>
                    </a:solidFill>
                    <a:latin typeface="宋体" panose="02010600030101010101" pitchFamily="2" charset="-122"/>
                    <a:ea typeface="宋体" panose="02010600030101010101" pitchFamily="2" charset="-122"/>
                  </a:defRPr>
                </a:lvl1pPr>
                <a:lvl2pPr marL="742950" indent="-285750" algn="just">
                  <a:defRPr kumimoji="1" sz="2800">
                    <a:solidFill>
                      <a:srgbClr val="000000"/>
                    </a:solidFill>
                    <a:latin typeface="宋体" panose="02010600030101010101" pitchFamily="2" charset="-122"/>
                    <a:ea typeface="宋体" panose="02010600030101010101" pitchFamily="2" charset="-122"/>
                  </a:defRPr>
                </a:lvl2pPr>
                <a:lvl3pPr marL="1143000" indent="-228600" algn="just">
                  <a:defRPr kumimoji="1" sz="2800">
                    <a:solidFill>
                      <a:srgbClr val="000000"/>
                    </a:solidFill>
                    <a:latin typeface="宋体" panose="02010600030101010101" pitchFamily="2" charset="-122"/>
                    <a:ea typeface="宋体" panose="02010600030101010101" pitchFamily="2" charset="-122"/>
                  </a:defRPr>
                </a:lvl3pPr>
                <a:lvl4pPr marL="1600200" indent="-228600" algn="just">
                  <a:defRPr kumimoji="1" sz="2800">
                    <a:solidFill>
                      <a:srgbClr val="000000"/>
                    </a:solidFill>
                    <a:latin typeface="宋体" panose="02010600030101010101" pitchFamily="2" charset="-122"/>
                    <a:ea typeface="宋体" panose="02010600030101010101" pitchFamily="2" charset="-122"/>
                  </a:defRPr>
                </a:lvl4pPr>
                <a:lvl5pPr marL="2057400" indent="-228600" algn="just">
                  <a:defRPr kumimoji="1" sz="2800">
                    <a:solidFill>
                      <a:srgbClr val="000000"/>
                    </a:solidFill>
                    <a:latin typeface="宋体" panose="02010600030101010101" pitchFamily="2" charset="-122"/>
                    <a:ea typeface="宋体" panose="02010600030101010101" pitchFamily="2" charset="-122"/>
                  </a:defRPr>
                </a:lvl5pPr>
                <a:lvl6pPr marL="25146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6pPr>
                <a:lvl7pPr marL="29718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7pPr>
                <a:lvl8pPr marL="34290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8pPr>
                <a:lvl9pPr marL="38862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9pPr>
              </a:lstStyle>
              <a:p>
                <a:pPr algn="l" eaLnBrk="1" hangingPunct="1">
                  <a:spcBef>
                    <a:spcPct val="50000"/>
                  </a:spcBef>
                </a:pPr>
                <a:r>
                  <a:rPr lang="en-US" altLang="en-US" sz="1800" smtClean="0">
                    <a:solidFill>
                      <a:srgbClr val="FFFFFF"/>
                    </a:solidFill>
                    <a:latin typeface="Times New Roman" panose="02020603050405020304" pitchFamily="18" charset="0"/>
                  </a:rPr>
                  <a:t>(</a:t>
                </a:r>
                <a:r>
                  <a:rPr lang="en-US" altLang="zh-CN" sz="1800" smtClean="0">
                    <a:solidFill>
                      <a:srgbClr val="FFFFFF"/>
                    </a:solidFill>
                    <a:latin typeface="Times New Roman" panose="02020603050405020304" pitchFamily="18" charset="0"/>
                  </a:rPr>
                  <a:t>c)</a:t>
                </a:r>
                <a:endParaRPr lang="en-US" altLang="zh-CN" sz="2400" smtClean="0">
                  <a:solidFill>
                    <a:srgbClr val="660066"/>
                  </a:solidFill>
                  <a:latin typeface="Times New Roman" panose="02020603050405020304" pitchFamily="18" charset="0"/>
                </a:endParaRPr>
              </a:p>
            </p:txBody>
          </p:sp>
          <p:graphicFrame>
            <p:nvGraphicFramePr>
              <p:cNvPr id="6153" name="Object 20"/>
              <p:cNvGraphicFramePr>
                <a:graphicFrameLocks noChangeAspect="1"/>
              </p:cNvGraphicFramePr>
              <p:nvPr/>
            </p:nvGraphicFramePr>
            <p:xfrm>
              <a:off x="1152" y="2141"/>
              <a:ext cx="3504" cy="1535"/>
            </p:xfrm>
            <a:graphic>
              <a:graphicData uri="http://schemas.openxmlformats.org/presentationml/2006/ole">
                <mc:AlternateContent xmlns:mc="http://schemas.openxmlformats.org/markup-compatibility/2006">
                  <mc:Choice xmlns:v="urn:schemas-microsoft-com:vml" Requires="v">
                    <p:oleObj spid="_x0000_s8287" name="BMP 图象" r:id="rId2" imgW="4171950" imgH="1790700" progId="Paint.Picture">
                      <p:embed/>
                    </p:oleObj>
                  </mc:Choice>
                  <mc:Fallback>
                    <p:oleObj name="BMP 图象" r:id="rId2" imgW="4171950" imgH="1790700" progId="Paint.Picture">
                      <p:embed/>
                      <p:pic>
                        <p:nvPicPr>
                          <p:cNvPr id="0" name="图片 82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 y="2141"/>
                            <a:ext cx="3504" cy="1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2" name="图片 1"/>
            <p:cNvPicPr>
              <a:picLocks noChangeAspect="1"/>
            </p:cNvPicPr>
            <p:nvPr/>
          </p:nvPicPr>
          <p:blipFill>
            <a:blip r:embed="rId4"/>
            <a:stretch>
              <a:fillRect/>
            </a:stretch>
          </p:blipFill>
          <p:spPr>
            <a:xfrm>
              <a:off x="11621" y="5961"/>
              <a:ext cx="1013" cy="2468"/>
            </a:xfrm>
            <a:prstGeom prst="rect">
              <a:avLst/>
            </a:prstGeom>
          </p:spPr>
        </p:pic>
      </p:grpSp>
      <p:sp>
        <p:nvSpPr>
          <p:cNvPr id="4" name="灯片编号占位符 3"/>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1187624" y="1124744"/>
            <a:ext cx="6715125" cy="4399915"/>
          </a:xfrm>
          <a:prstGeom prst="rect">
            <a:avLst/>
          </a:prstGeom>
          <a:noFill/>
          <a:ln w="9525">
            <a:noFill/>
            <a:miter lim="800000"/>
          </a:ln>
        </p:spPr>
        <p:txBody>
          <a:bodyPr>
            <a:spAutoFit/>
          </a:bodyPr>
          <a:lstStyle/>
          <a:p>
            <a:pPr eaLnBrk="1" hangingPunct="1">
              <a:lnSpc>
                <a:spcPct val="200000"/>
              </a:lnSpc>
              <a:defRPr/>
            </a:pPr>
            <a:r>
              <a:rPr kumimoji="0" lang="en-US" altLang="zh-CN" sz="2800" b="1" u="sng" dirty="0" smtClean="0">
                <a:solidFill>
                  <a:prstClr val="black"/>
                </a:solidFill>
                <a:cs typeface="Times New Roman" panose="02020603050405020304" pitchFamily="18" charset="0"/>
              </a:rPr>
              <a:t>1.1  </a:t>
            </a:r>
            <a:r>
              <a:rPr kumimoji="0" lang="zh-CN" altLang="en-US" sz="2800" b="1" u="sng" dirty="0" smtClean="0">
                <a:solidFill>
                  <a:prstClr val="black"/>
                </a:solidFill>
                <a:latin typeface="Arial" panose="020B0604020202020204" pitchFamily="34" charset="0"/>
              </a:rPr>
              <a:t>半导体的基本知识</a:t>
            </a:r>
            <a:endParaRPr kumimoji="0" lang="en-US" altLang="zh-CN" sz="2800" b="1" u="sng" dirty="0">
              <a:solidFill>
                <a:prstClr val="black"/>
              </a:solidFill>
              <a:cs typeface="Times New Roman" panose="02020603050405020304" pitchFamily="18" charset="0"/>
            </a:endParaRPr>
          </a:p>
          <a:p>
            <a:pPr eaLnBrk="1" hangingPunct="1">
              <a:lnSpc>
                <a:spcPct val="200000"/>
              </a:lnSpc>
              <a:defRPr/>
            </a:pPr>
            <a:r>
              <a:rPr kumimoji="0" lang="en-US" altLang="zh-CN" sz="2800" b="1" u="sng" dirty="0" smtClean="0">
                <a:solidFill>
                  <a:prstClr val="black"/>
                </a:solidFill>
                <a:cs typeface="Times New Roman" panose="02020603050405020304" pitchFamily="18" charset="0"/>
              </a:rPr>
              <a:t>1.2  PN</a:t>
            </a:r>
            <a:r>
              <a:rPr kumimoji="0" lang="zh-CN" altLang="en-US" sz="2800" b="1" u="sng" dirty="0" smtClean="0">
                <a:solidFill>
                  <a:prstClr val="black"/>
                </a:solidFill>
                <a:latin typeface="Arial" panose="020B0604020202020204" pitchFamily="34" charset="0"/>
              </a:rPr>
              <a:t>结</a:t>
            </a:r>
            <a:endParaRPr kumimoji="0" lang="en-US" sz="2800" b="1" u="sng" dirty="0">
              <a:solidFill>
                <a:prstClr val="black"/>
              </a:solidFill>
              <a:cs typeface="Times New Roman" panose="02020603050405020304" pitchFamily="18" charset="0"/>
            </a:endParaRPr>
          </a:p>
          <a:p>
            <a:pPr eaLnBrk="1" hangingPunct="1">
              <a:lnSpc>
                <a:spcPct val="200000"/>
              </a:lnSpc>
              <a:defRPr/>
            </a:pPr>
            <a:r>
              <a:rPr kumimoji="0" lang="en-US" altLang="zh-CN" sz="2800" b="1" u="sng" dirty="0" smtClean="0">
                <a:solidFill>
                  <a:prstClr val="black"/>
                </a:solidFill>
                <a:cs typeface="Times New Roman" panose="02020603050405020304" pitchFamily="18" charset="0"/>
              </a:rPr>
              <a:t>1.3  </a:t>
            </a:r>
            <a:r>
              <a:rPr kumimoji="0" lang="zh-CN" altLang="en-US" sz="2800" b="1" u="sng" dirty="0" smtClean="0">
                <a:solidFill>
                  <a:prstClr val="black"/>
                </a:solidFill>
                <a:latin typeface="Arial" panose="020B0604020202020204" pitchFamily="34" charset="0"/>
              </a:rPr>
              <a:t>半导体二极管</a:t>
            </a:r>
            <a:endParaRPr kumimoji="0" lang="en-US" altLang="zh-CN" sz="2800" b="1" u="sng" dirty="0">
              <a:solidFill>
                <a:srgbClr val="FF0000"/>
              </a:solidFill>
              <a:cs typeface="Times New Roman" panose="02020603050405020304" pitchFamily="18" charset="0"/>
            </a:endParaRPr>
          </a:p>
          <a:p>
            <a:pPr eaLnBrk="1" hangingPunct="1">
              <a:lnSpc>
                <a:spcPct val="200000"/>
              </a:lnSpc>
              <a:defRPr/>
            </a:pPr>
            <a:r>
              <a:rPr kumimoji="0" lang="en-US" altLang="zh-CN" sz="2800" b="1" u="sng" dirty="0" smtClean="0">
                <a:solidFill>
                  <a:srgbClr val="FF0000"/>
                </a:solidFill>
                <a:cs typeface="Times New Roman" panose="02020603050405020304" pitchFamily="18" charset="0"/>
              </a:rPr>
              <a:t>1.4  </a:t>
            </a:r>
            <a:r>
              <a:rPr kumimoji="0" lang="zh-CN" altLang="en-US" sz="2800" b="1" u="sng" dirty="0">
                <a:solidFill>
                  <a:srgbClr val="FF0000"/>
                </a:solidFill>
                <a:latin typeface="Arial" panose="020B0604020202020204" pitchFamily="34" charset="0"/>
              </a:rPr>
              <a:t>双极型</a:t>
            </a:r>
            <a:r>
              <a:rPr kumimoji="0" lang="zh-CN" altLang="en-US" sz="2800" b="1" u="sng" dirty="0" smtClean="0">
                <a:solidFill>
                  <a:srgbClr val="FF0000"/>
                </a:solidFill>
                <a:latin typeface="Arial" panose="020B0604020202020204" pitchFamily="34" charset="0"/>
              </a:rPr>
              <a:t>半导体三极管</a:t>
            </a:r>
            <a:endParaRPr kumimoji="0" lang="zh-CN" altLang="en-US" sz="2800" b="1" u="sng" dirty="0">
              <a:solidFill>
                <a:srgbClr val="FF0000"/>
              </a:solidFill>
              <a:latin typeface="Arial" panose="020B0604020202020204" pitchFamily="34" charset="0"/>
            </a:endParaRPr>
          </a:p>
          <a:p>
            <a:pPr eaLnBrk="1" hangingPunct="1">
              <a:lnSpc>
                <a:spcPct val="200000"/>
              </a:lnSpc>
              <a:defRPr/>
            </a:pPr>
            <a:r>
              <a:rPr kumimoji="0" lang="en-US" altLang="zh-CN" sz="2800" b="1" u="sng" dirty="0" smtClean="0">
                <a:solidFill>
                  <a:prstClr val="black"/>
                </a:solidFill>
                <a:cs typeface="Times New Roman" panose="02020603050405020304" pitchFamily="18" charset="0"/>
              </a:rPr>
              <a:t>1.5  </a:t>
            </a:r>
            <a:r>
              <a:rPr kumimoji="0" lang="zh-CN" altLang="en-US" sz="2800" b="1" u="sng" dirty="0" smtClean="0">
                <a:solidFill>
                  <a:prstClr val="black"/>
                </a:solidFill>
                <a:cs typeface="Times New Roman" panose="02020603050405020304" pitchFamily="18" charset="0"/>
              </a:rPr>
              <a:t>场效应管</a:t>
            </a:r>
            <a:endParaRPr kumimoji="0" lang="en-US" altLang="zh-CN" sz="2800" b="1" u="sng" dirty="0">
              <a:solidFill>
                <a:prstClr val="black"/>
              </a:solidFill>
              <a:cs typeface="Times New Roman" panose="02020603050405020304" pitchFamily="18" charset="0"/>
            </a:endParaRPr>
          </a:p>
        </p:txBody>
      </p:sp>
      <p:sp>
        <p:nvSpPr>
          <p:cNvPr id="3" name="灯片编号占位符 2"/>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pic>
        <p:nvPicPr>
          <p:cNvPr id="30728" name="图片 30727" descr="Dz010301"/>
          <p:cNvPicPr>
            <a:picLocks noChangeAspect="1"/>
          </p:cNvPicPr>
          <p:nvPr>
            <p:custDataLst>
              <p:tags r:id="rId1"/>
            </p:custDataLst>
          </p:nvPr>
        </p:nvPicPr>
        <p:blipFill>
          <a:blip r:embed="rId2">
            <a:clrChange>
              <a:clrFrom>
                <a:srgbClr val="FFFFFF"/>
              </a:clrFrom>
              <a:clrTo>
                <a:srgbClr val="FFFFFF">
                  <a:alpha val="0"/>
                </a:srgbClr>
              </a:clrTo>
            </a:clrChange>
          </a:blip>
          <a:srcRect t="-4370" r="-1219" b="18414"/>
          <a:stretch>
            <a:fillRect/>
          </a:stretch>
        </p:blipFill>
        <p:spPr>
          <a:xfrm>
            <a:off x="1547495" y="4436428"/>
            <a:ext cx="5943600" cy="1374775"/>
          </a:xfrm>
          <a:prstGeom prst="rect">
            <a:avLst/>
          </a:prstGeom>
          <a:solidFill>
            <a:srgbClr val="FFFFFF"/>
          </a:solidFill>
          <a:ln w="9525">
            <a:noFill/>
          </a:ln>
        </p:spPr>
      </p:pic>
      <p:pic>
        <p:nvPicPr>
          <p:cNvPr id="30742" name="内容占位符 30741" descr="三极管"/>
          <p:cNvPicPr>
            <a:picLocks noGrp="1" noChangeAspect="1"/>
          </p:cNvPicPr>
          <p:nvPr>
            <p:custDataLst>
              <p:tags r:id="rId3"/>
            </p:custDataLst>
          </p:nvPr>
        </p:nvPicPr>
        <p:blipFill>
          <a:blip r:embed="rId4"/>
          <a:srcRect l="16602" t="26096" r="21336" b="26166"/>
          <a:stretch>
            <a:fillRect/>
          </a:stretch>
        </p:blipFill>
        <p:spPr>
          <a:xfrm>
            <a:off x="1403350" y="764540"/>
            <a:ext cx="5663565" cy="3268345"/>
          </a:xfrm>
          <a:prstGeom prst="rect">
            <a:avLst/>
          </a:prstGeom>
          <a:noFill/>
          <a:ln w="9525">
            <a:noFill/>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3074"/>
          <p:cNvSpPr txBox="1">
            <a:spLocks noChangeArrowheads="1"/>
          </p:cNvSpPr>
          <p:nvPr/>
        </p:nvSpPr>
        <p:spPr bwMode="auto">
          <a:xfrm>
            <a:off x="191835" y="806540"/>
            <a:ext cx="5961380" cy="5835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r>
              <a:rPr lang="en-US" altLang="zh-CN" sz="3200" b="1" dirty="0" smtClean="0">
                <a:solidFill>
                  <a:srgbClr val="FF0000"/>
                </a:solidFill>
              </a:rPr>
              <a:t>1.4.1</a:t>
            </a:r>
            <a:r>
              <a:rPr lang="en-US" altLang="zh-CN" sz="2800" b="1" dirty="0" smtClean="0">
                <a:solidFill>
                  <a:srgbClr val="FF0000"/>
                </a:solidFill>
              </a:rPr>
              <a:t> </a:t>
            </a:r>
            <a:r>
              <a:rPr lang="zh-CN" altLang="en-US" sz="3200" dirty="0" smtClean="0">
                <a:solidFill>
                  <a:srgbClr val="FF0000"/>
                </a:solidFill>
                <a:latin typeface="黑体" panose="02010609060101010101" pitchFamily="49" charset="-122"/>
                <a:ea typeface="黑体" panose="02010609060101010101" pitchFamily="49" charset="-122"/>
              </a:rPr>
              <a:t>双极型半导体三极管的结构</a:t>
            </a:r>
            <a:endParaRPr lang="zh-CN" altLang="en-US" sz="2800" b="1" dirty="0">
              <a:solidFill>
                <a:srgbClr val="FF0000"/>
              </a:solidFill>
            </a:endParaRPr>
          </a:p>
        </p:txBody>
      </p:sp>
      <p:sp>
        <p:nvSpPr>
          <p:cNvPr id="2" name="文本框 1"/>
          <p:cNvSpPr txBox="1"/>
          <p:nvPr/>
        </p:nvSpPr>
        <p:spPr>
          <a:xfrm>
            <a:off x="274320" y="1485265"/>
            <a:ext cx="8800465" cy="497205"/>
          </a:xfrm>
          <a:prstGeom prst="rect">
            <a:avLst/>
          </a:prstGeom>
          <a:noFill/>
        </p:spPr>
        <p:txBody>
          <a:bodyPr wrap="square" rtlCol="0">
            <a:spAutoFit/>
          </a:bodyPr>
          <a:p>
            <a:pPr marL="0" indent="0">
              <a:lnSpc>
                <a:spcPct val="110000"/>
              </a:lnSpc>
              <a:buNone/>
            </a:pPr>
            <a:r>
              <a:rPr lang="zh-CN" altLang="en-US" sz="2400" b="1" dirty="0" smtClean="0">
                <a:solidFill>
                  <a:schemeClr val="tx1"/>
                </a:solidFill>
                <a:latin typeface="Times New Roman" panose="02020603050405020304" pitchFamily="18" charset="0"/>
                <a:cs typeface="Times New Roman" panose="02020603050405020304" pitchFamily="18" charset="0"/>
              </a:rPr>
              <a:t>也被称为</a:t>
            </a:r>
            <a:r>
              <a:rPr lang="zh-CN" altLang="en-US" sz="2400" b="1" dirty="0" smtClean="0">
                <a:solidFill>
                  <a:srgbClr val="FF0000"/>
                </a:solidFill>
                <a:latin typeface="Times New Roman" panose="02020603050405020304" pitchFamily="18" charset="0"/>
                <a:cs typeface="Times New Roman" panose="02020603050405020304" pitchFamily="18" charset="0"/>
              </a:rPr>
              <a:t>双极型三极管（B</a:t>
            </a:r>
            <a:r>
              <a:rPr lang="zh-CN" altLang="en-US" sz="2400" b="1" dirty="0" smtClean="0">
                <a:latin typeface="Times New Roman" panose="02020603050405020304" pitchFamily="18" charset="0"/>
                <a:cs typeface="Times New Roman" panose="02020603050405020304" pitchFamily="18" charset="0"/>
              </a:rPr>
              <a:t>ipolar </a:t>
            </a:r>
            <a:r>
              <a:rPr lang="en-US" altLang="zh-CN" sz="2400" b="1" dirty="0" smtClean="0">
                <a:solidFill>
                  <a:srgbClr val="FF0000"/>
                </a:solidFill>
                <a:latin typeface="Times New Roman" panose="02020603050405020304" pitchFamily="18" charset="0"/>
                <a:cs typeface="Times New Roman" panose="02020603050405020304" pitchFamily="18" charset="0"/>
              </a:rPr>
              <a:t>J</a:t>
            </a:r>
            <a:r>
              <a:rPr lang="en-US" altLang="zh-CN" sz="2400" b="1" dirty="0" smtClean="0">
                <a:latin typeface="Times New Roman" panose="02020603050405020304" pitchFamily="18" charset="0"/>
                <a:cs typeface="Times New Roman" panose="02020603050405020304" pitchFamily="18" charset="0"/>
              </a:rPr>
              <a:t>unction </a:t>
            </a:r>
            <a:r>
              <a:rPr lang="en-US" altLang="zh-CN" sz="2400" b="1" dirty="0" smtClean="0">
                <a:solidFill>
                  <a:srgbClr val="FF0000"/>
                </a:solidFill>
                <a:latin typeface="Times New Roman" panose="02020603050405020304" pitchFamily="18" charset="0"/>
                <a:cs typeface="Times New Roman" panose="02020603050405020304" pitchFamily="18" charset="0"/>
              </a:rPr>
              <a:t>T</a:t>
            </a:r>
            <a:r>
              <a:rPr lang="en-US" altLang="zh-CN" sz="2400" b="1" dirty="0" smtClean="0">
                <a:latin typeface="Times New Roman" panose="02020603050405020304" pitchFamily="18" charset="0"/>
                <a:cs typeface="Times New Roman" panose="02020603050405020304" pitchFamily="18" charset="0"/>
              </a:rPr>
              <a:t>ransistor</a:t>
            </a:r>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solidFill>
                  <a:srgbClr val="FF0000"/>
                </a:solidFill>
                <a:latin typeface="Times New Roman" panose="02020603050405020304" pitchFamily="18" charset="0"/>
                <a:cs typeface="Times New Roman" panose="02020603050405020304" pitchFamily="18" charset="0"/>
              </a:rPr>
              <a:t>BJT</a:t>
            </a:r>
            <a:r>
              <a:rPr lang="zh-CN" altLang="en-US" sz="2400" b="1" dirty="0" smtClean="0">
                <a:latin typeface="Times New Roman" panose="02020603050405020304" pitchFamily="18" charset="0"/>
                <a:cs typeface="Times New Roman" panose="02020603050405020304" pitchFamily="18" charset="0"/>
              </a:rPr>
              <a:t>）、</a:t>
            </a:r>
            <a:endParaRPr lang="zh-CN" altLang="en-US" sz="2400" b="1" dirty="0" smtClean="0">
              <a:solidFill>
                <a:srgbClr val="0000FF"/>
              </a:solidFill>
              <a:latin typeface="Times New Roman" panose="02020603050405020304" pitchFamily="18" charset="0"/>
              <a:cs typeface="Times New Roman" panose="02020603050405020304" pitchFamily="18" charset="0"/>
            </a:endParaRPr>
          </a:p>
        </p:txBody>
      </p:sp>
      <p:grpSp>
        <p:nvGrpSpPr>
          <p:cNvPr id="15" name="组合 14"/>
          <p:cNvGrpSpPr/>
          <p:nvPr/>
        </p:nvGrpSpPr>
        <p:grpSpPr>
          <a:xfrm>
            <a:off x="2000885" y="2275840"/>
            <a:ext cx="4347845" cy="3886835"/>
            <a:chOff x="2409" y="3245"/>
            <a:chExt cx="7589" cy="6540"/>
          </a:xfrm>
        </p:grpSpPr>
        <p:pic>
          <p:nvPicPr>
            <p:cNvPr id="100" name="图片 99"/>
            <p:cNvPicPr>
              <a:picLocks noChangeAspect="1"/>
            </p:cNvPicPr>
            <p:nvPr>
              <p:custDataLst>
                <p:tags r:id="rId1"/>
              </p:custDataLst>
            </p:nvPr>
          </p:nvPicPr>
          <p:blipFill>
            <a:blip r:embed="rId2">
              <a:lum contrast="24000"/>
            </a:blip>
            <a:srcRect l="1192"/>
            <a:stretch>
              <a:fillRect/>
            </a:stretch>
          </p:blipFill>
          <p:spPr>
            <a:xfrm>
              <a:off x="2418" y="3245"/>
              <a:ext cx="7542" cy="6540"/>
            </a:xfrm>
            <a:prstGeom prst="rect">
              <a:avLst/>
            </a:prstGeom>
            <a:noFill/>
            <a:ln w="9525">
              <a:noFill/>
            </a:ln>
          </p:spPr>
        </p:pic>
        <p:sp>
          <p:nvSpPr>
            <p:cNvPr id="6" name="文本框 5"/>
            <p:cNvSpPr txBox="1"/>
            <p:nvPr/>
          </p:nvSpPr>
          <p:spPr>
            <a:xfrm>
              <a:off x="6648" y="6444"/>
              <a:ext cx="324" cy="402"/>
            </a:xfrm>
            <a:prstGeom prst="rect">
              <a:avLst/>
            </a:prstGeom>
            <a:solidFill>
              <a:schemeClr val="bg1"/>
            </a:solidFill>
          </p:spPr>
          <p:txBody>
            <a:bodyPr wrap="square" rtlCol="0">
              <a:spAutoFit/>
            </a:bodyPr>
            <a:p>
              <a:pPr marL="0" indent="0" latinLnBrk="0">
                <a:lnSpc>
                  <a:spcPct val="60000"/>
                </a:lnSpc>
                <a:buNone/>
              </a:pPr>
              <a:r>
                <a:rPr lang="en-US" altLang="zh-CN" sz="1600" dirty="0" smtClean="0">
                  <a:latin typeface="Times New Roman" panose="02020603050405020304" pitchFamily="18" charset="0"/>
                  <a:cs typeface="Times New Roman" panose="02020603050405020304" pitchFamily="18" charset="0"/>
                </a:rPr>
                <a:t>c</a:t>
              </a:r>
              <a:endParaRPr lang="en-US" altLang="zh-CN" sz="1600" dirty="0" smtClean="0">
                <a:latin typeface="Times New Roman" panose="02020603050405020304" pitchFamily="18" charset="0"/>
                <a:cs typeface="Times New Roman" panose="02020603050405020304" pitchFamily="18" charset="0"/>
              </a:endParaRPr>
            </a:p>
          </p:txBody>
        </p:sp>
        <p:sp>
          <p:nvSpPr>
            <p:cNvPr id="7" name="文本框 6"/>
            <p:cNvSpPr txBox="1"/>
            <p:nvPr/>
          </p:nvSpPr>
          <p:spPr>
            <a:xfrm>
              <a:off x="6598" y="8115"/>
              <a:ext cx="324" cy="278"/>
            </a:xfrm>
            <a:prstGeom prst="rect">
              <a:avLst/>
            </a:prstGeom>
            <a:solidFill>
              <a:schemeClr val="bg1"/>
            </a:solidFill>
          </p:spPr>
          <p:txBody>
            <a:bodyPr wrap="square" rtlCol="0">
              <a:spAutoFit/>
            </a:bodyPr>
            <a:p>
              <a:pPr marL="0" indent="0" latinLnBrk="0">
                <a:lnSpc>
                  <a:spcPct val="30000"/>
                </a:lnSpc>
                <a:buNone/>
              </a:pPr>
              <a:r>
                <a:rPr lang="en-US" altLang="zh-CN" sz="1600" dirty="0" smtClean="0">
                  <a:latin typeface="Times New Roman" panose="02020603050405020304" pitchFamily="18" charset="0"/>
                  <a:cs typeface="Times New Roman" panose="02020603050405020304" pitchFamily="18" charset="0"/>
                </a:rPr>
                <a:t>c</a:t>
              </a:r>
              <a:endParaRPr lang="en-US" altLang="zh-CN" sz="1600" dirty="0" smtClean="0">
                <a:latin typeface="Times New Roman" panose="02020603050405020304" pitchFamily="18" charset="0"/>
                <a:cs typeface="Times New Roman" panose="02020603050405020304" pitchFamily="18" charset="0"/>
              </a:endParaRPr>
            </a:p>
          </p:txBody>
        </p:sp>
        <p:sp>
          <p:nvSpPr>
            <p:cNvPr id="8" name="文本框 7"/>
            <p:cNvSpPr txBox="1"/>
            <p:nvPr/>
          </p:nvSpPr>
          <p:spPr>
            <a:xfrm>
              <a:off x="8185" y="7309"/>
              <a:ext cx="324" cy="278"/>
            </a:xfrm>
            <a:prstGeom prst="rect">
              <a:avLst/>
            </a:prstGeom>
            <a:solidFill>
              <a:schemeClr val="bg1"/>
            </a:solidFill>
          </p:spPr>
          <p:txBody>
            <a:bodyPr wrap="square" rtlCol="0">
              <a:spAutoFit/>
            </a:bodyPr>
            <a:p>
              <a:pPr marL="0" indent="0" latinLnBrk="0">
                <a:lnSpc>
                  <a:spcPct val="30000"/>
                </a:lnSpc>
                <a:buNone/>
              </a:pPr>
              <a:r>
                <a:rPr lang="en-US" altLang="zh-CN" sz="1600" dirty="0" smtClean="0">
                  <a:latin typeface="Times New Roman" panose="02020603050405020304" pitchFamily="18" charset="0"/>
                  <a:cs typeface="Times New Roman" panose="02020603050405020304" pitchFamily="18" charset="0"/>
                </a:rPr>
                <a:t>c</a:t>
              </a:r>
              <a:endParaRPr lang="en-US" altLang="zh-CN" sz="1600" dirty="0" smtClean="0">
                <a:latin typeface="Times New Roman" panose="02020603050405020304" pitchFamily="18" charset="0"/>
                <a:cs typeface="Times New Roman" panose="02020603050405020304" pitchFamily="18" charset="0"/>
              </a:endParaRPr>
            </a:p>
          </p:txBody>
        </p:sp>
        <p:sp>
          <p:nvSpPr>
            <p:cNvPr id="9" name="文本框 8"/>
            <p:cNvSpPr txBox="1"/>
            <p:nvPr/>
          </p:nvSpPr>
          <p:spPr>
            <a:xfrm>
              <a:off x="9664" y="7289"/>
              <a:ext cx="324" cy="278"/>
            </a:xfrm>
            <a:prstGeom prst="rect">
              <a:avLst/>
            </a:prstGeom>
            <a:solidFill>
              <a:schemeClr val="bg1"/>
            </a:solidFill>
          </p:spPr>
          <p:txBody>
            <a:bodyPr wrap="square" rtlCol="0">
              <a:spAutoFit/>
            </a:bodyPr>
            <a:p>
              <a:pPr marL="0" indent="0" latinLnBrk="0">
                <a:lnSpc>
                  <a:spcPct val="30000"/>
                </a:lnSpc>
                <a:buNone/>
              </a:pPr>
              <a:r>
                <a:rPr lang="en-US" altLang="zh-CN" sz="1600" dirty="0" smtClean="0">
                  <a:latin typeface="Times New Roman" panose="02020603050405020304" pitchFamily="18" charset="0"/>
                  <a:cs typeface="Times New Roman" panose="02020603050405020304" pitchFamily="18" charset="0"/>
                </a:rPr>
                <a:t>c</a:t>
              </a:r>
              <a:endParaRPr lang="en-US" altLang="zh-CN" sz="1600" dirty="0" smtClean="0">
                <a:latin typeface="Times New Roman" panose="02020603050405020304" pitchFamily="18" charset="0"/>
                <a:cs typeface="Times New Roman" panose="02020603050405020304" pitchFamily="18" charset="0"/>
              </a:endParaRPr>
            </a:p>
          </p:txBody>
        </p:sp>
        <p:sp>
          <p:nvSpPr>
            <p:cNvPr id="10" name="文本框 9"/>
            <p:cNvSpPr txBox="1"/>
            <p:nvPr/>
          </p:nvSpPr>
          <p:spPr>
            <a:xfrm>
              <a:off x="6642" y="4152"/>
              <a:ext cx="324" cy="278"/>
            </a:xfrm>
            <a:prstGeom prst="rect">
              <a:avLst/>
            </a:prstGeom>
            <a:solidFill>
              <a:schemeClr val="bg1"/>
            </a:solidFill>
          </p:spPr>
          <p:txBody>
            <a:bodyPr wrap="square" rtlCol="0">
              <a:spAutoFit/>
            </a:bodyPr>
            <a:p>
              <a:pPr marL="0" indent="0" latinLnBrk="0">
                <a:lnSpc>
                  <a:spcPct val="30000"/>
                </a:lnSpc>
                <a:buNone/>
              </a:pPr>
              <a:r>
                <a:rPr lang="en-US" altLang="zh-CN" sz="1600" dirty="0" smtClean="0">
                  <a:latin typeface="Times New Roman" panose="02020603050405020304" pitchFamily="18" charset="0"/>
                  <a:cs typeface="Times New Roman" panose="02020603050405020304" pitchFamily="18" charset="0"/>
                </a:rPr>
                <a:t>e</a:t>
              </a:r>
              <a:endParaRPr lang="en-US" altLang="zh-CN" sz="1600" dirty="0" smtClean="0">
                <a:latin typeface="Times New Roman" panose="02020603050405020304" pitchFamily="18" charset="0"/>
                <a:cs typeface="Times New Roman" panose="02020603050405020304" pitchFamily="18" charset="0"/>
              </a:endParaRPr>
            </a:p>
          </p:txBody>
        </p:sp>
        <p:sp>
          <p:nvSpPr>
            <p:cNvPr id="12" name="文本框 11"/>
            <p:cNvSpPr txBox="1"/>
            <p:nvPr/>
          </p:nvSpPr>
          <p:spPr>
            <a:xfrm>
              <a:off x="2409" y="8116"/>
              <a:ext cx="324" cy="278"/>
            </a:xfrm>
            <a:prstGeom prst="rect">
              <a:avLst/>
            </a:prstGeom>
            <a:solidFill>
              <a:schemeClr val="bg1"/>
            </a:solidFill>
          </p:spPr>
          <p:txBody>
            <a:bodyPr wrap="square" rtlCol="0">
              <a:spAutoFit/>
            </a:bodyPr>
            <a:p>
              <a:pPr marL="0" indent="0" latinLnBrk="0">
                <a:lnSpc>
                  <a:spcPct val="30000"/>
                </a:lnSpc>
                <a:buNone/>
              </a:pPr>
              <a:r>
                <a:rPr lang="en-US" altLang="zh-CN" sz="1600" dirty="0" smtClean="0">
                  <a:latin typeface="Times New Roman" panose="02020603050405020304" pitchFamily="18" charset="0"/>
                  <a:cs typeface="Times New Roman" panose="02020603050405020304" pitchFamily="18" charset="0"/>
                </a:rPr>
                <a:t>e</a:t>
              </a:r>
              <a:endParaRPr lang="en-US" altLang="zh-CN" sz="1600" dirty="0" smtClean="0">
                <a:latin typeface="Times New Roman" panose="02020603050405020304" pitchFamily="18" charset="0"/>
                <a:cs typeface="Times New Roman" panose="02020603050405020304" pitchFamily="18" charset="0"/>
              </a:endParaRPr>
            </a:p>
          </p:txBody>
        </p:sp>
        <p:sp>
          <p:nvSpPr>
            <p:cNvPr id="13" name="文本框 12"/>
            <p:cNvSpPr txBox="1"/>
            <p:nvPr/>
          </p:nvSpPr>
          <p:spPr>
            <a:xfrm>
              <a:off x="8146" y="8973"/>
              <a:ext cx="324" cy="278"/>
            </a:xfrm>
            <a:prstGeom prst="rect">
              <a:avLst/>
            </a:prstGeom>
            <a:solidFill>
              <a:schemeClr val="bg1"/>
            </a:solidFill>
          </p:spPr>
          <p:txBody>
            <a:bodyPr wrap="square" rtlCol="0">
              <a:spAutoFit/>
            </a:bodyPr>
            <a:p>
              <a:pPr marL="0" indent="0" latinLnBrk="0">
                <a:lnSpc>
                  <a:spcPct val="30000"/>
                </a:lnSpc>
                <a:buNone/>
              </a:pPr>
              <a:r>
                <a:rPr lang="en-US" altLang="zh-CN" sz="1600" dirty="0" smtClean="0">
                  <a:latin typeface="Times New Roman" panose="02020603050405020304" pitchFamily="18" charset="0"/>
                  <a:cs typeface="Times New Roman" panose="02020603050405020304" pitchFamily="18" charset="0"/>
                </a:rPr>
                <a:t>e</a:t>
              </a:r>
              <a:endParaRPr lang="en-US" altLang="zh-CN" sz="1600" dirty="0" smtClean="0">
                <a:latin typeface="Times New Roman" panose="02020603050405020304" pitchFamily="18" charset="0"/>
                <a:cs typeface="Times New Roman" panose="02020603050405020304" pitchFamily="18" charset="0"/>
              </a:endParaRPr>
            </a:p>
          </p:txBody>
        </p:sp>
        <p:sp>
          <p:nvSpPr>
            <p:cNvPr id="14" name="文本框 13"/>
            <p:cNvSpPr txBox="1"/>
            <p:nvPr/>
          </p:nvSpPr>
          <p:spPr>
            <a:xfrm>
              <a:off x="9674" y="8947"/>
              <a:ext cx="324" cy="278"/>
            </a:xfrm>
            <a:prstGeom prst="rect">
              <a:avLst/>
            </a:prstGeom>
            <a:solidFill>
              <a:schemeClr val="bg1"/>
            </a:solidFill>
          </p:spPr>
          <p:txBody>
            <a:bodyPr wrap="square" rtlCol="0">
              <a:spAutoFit/>
            </a:bodyPr>
            <a:p>
              <a:pPr marL="0" indent="0" latinLnBrk="0">
                <a:lnSpc>
                  <a:spcPct val="30000"/>
                </a:lnSpc>
                <a:buNone/>
              </a:pPr>
              <a:r>
                <a:rPr lang="en-US" altLang="zh-CN" sz="1600" dirty="0" smtClean="0">
                  <a:latin typeface="Times New Roman" panose="02020603050405020304" pitchFamily="18" charset="0"/>
                  <a:cs typeface="Times New Roman" panose="02020603050405020304" pitchFamily="18" charset="0"/>
                </a:rPr>
                <a:t>e</a:t>
              </a:r>
              <a:endParaRPr lang="en-US" altLang="zh-CN" sz="1600" dirty="0" smtClean="0">
                <a:latin typeface="Times New Roman" panose="02020603050405020304" pitchFamily="18" charset="0"/>
                <a:cs typeface="Times New Roman" panose="02020603050405020304" pitchFamily="18" charset="0"/>
              </a:endParaRPr>
            </a:p>
          </p:txBody>
        </p:sp>
      </p:grpSp>
      <p:sp>
        <p:nvSpPr>
          <p:cNvPr id="19" name="灯片编号占位符 18"/>
          <p:cNvSpPr>
            <a:spLocks noGrp="1"/>
          </p:cNvSpPr>
          <p:nvPr>
            <p:ph type="sldNum" sz="quarter" idx="12"/>
          </p:nvPr>
        </p:nvSpPr>
        <p:spPr/>
        <p:txBody>
          <a:bodyPr/>
          <a:p>
            <a:fld id="{9A0DB2DC-4C9A-4742-B13C-FB6460FD3503}" type="slidenum">
              <a:rPr lang="zh-CN" altLang="en-US" dirty="0"/>
            </a:fld>
            <a:endParaRPr lang="zh-CN" altLang="en-US" dirty="0"/>
          </a:p>
        </p:txBody>
      </p:sp>
      <p:sp>
        <p:nvSpPr>
          <p:cNvPr id="4" name="文本框 3"/>
          <p:cNvSpPr txBox="1"/>
          <p:nvPr/>
        </p:nvSpPr>
        <p:spPr>
          <a:xfrm>
            <a:off x="1534795" y="1915795"/>
            <a:ext cx="7386955" cy="429895"/>
          </a:xfrm>
          <a:prstGeom prst="rect">
            <a:avLst/>
          </a:prstGeom>
          <a:noFill/>
        </p:spPr>
        <p:txBody>
          <a:bodyPr wrap="square" rtlCol="0">
            <a:spAutoFit/>
          </a:bodyPr>
          <a:p>
            <a:pPr marL="0" indent="0">
              <a:lnSpc>
                <a:spcPct val="110000"/>
              </a:lnSpc>
              <a:buNone/>
            </a:pPr>
            <a:r>
              <a:rPr kumimoji="0" lang="zh-CN" altLang="en-US" sz="2000" b="1" dirty="0" smtClean="0">
                <a:sym typeface="+mn-ea"/>
              </a:rPr>
              <a:t>双极型晶体管</a:t>
            </a:r>
            <a:r>
              <a:rPr kumimoji="0" lang="zh-CN" altLang="en-US" sz="2000" dirty="0" smtClean="0">
                <a:sym typeface="+mn-ea"/>
              </a:rPr>
              <a:t>、</a:t>
            </a:r>
            <a:r>
              <a:rPr lang="zh-CN" altLang="en-US" sz="2000" b="1" dirty="0" smtClean="0">
                <a:latin typeface="Times New Roman" panose="02020603050405020304" pitchFamily="18" charset="0"/>
                <a:cs typeface="Times New Roman" panose="02020603050405020304" pitchFamily="18" charset="0"/>
              </a:rPr>
              <a:t>半导体三极管、晶体三极管、</a:t>
            </a:r>
            <a:r>
              <a:rPr lang="zh-CN" altLang="en-US" sz="2000" b="1" dirty="0" smtClean="0">
                <a:solidFill>
                  <a:srgbClr val="0000FF"/>
                </a:solidFill>
                <a:latin typeface="Times New Roman" panose="02020603050405020304" pitchFamily="18" charset="0"/>
                <a:cs typeface="Times New Roman" panose="02020603050405020304" pitchFamily="18" charset="0"/>
              </a:rPr>
              <a:t>晶体管</a:t>
            </a:r>
            <a:r>
              <a:rPr lang="zh-CN" altLang="en-US" sz="2000" b="1" dirty="0" smtClean="0">
                <a:solidFill>
                  <a:schemeClr val="tx1"/>
                </a:solidFill>
                <a:latin typeface="Times New Roman" panose="02020603050405020304" pitchFamily="18" charset="0"/>
                <a:cs typeface="Times New Roman" panose="02020603050405020304" pitchFamily="18" charset="0"/>
              </a:rPr>
              <a:t>、三极管</a:t>
            </a:r>
            <a:endParaRPr lang="zh-CN" altLang="en-US" sz="2000" b="1" dirty="0" smtClean="0">
              <a:solidFill>
                <a:schemeClr val="tx1"/>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5794375" y="2708910"/>
            <a:ext cx="3270250" cy="1309370"/>
          </a:xfrm>
          <a:prstGeom prst="rect">
            <a:avLst/>
          </a:prstGeom>
          <a:noFill/>
          <a:ln>
            <a:solidFill>
              <a:srgbClr val="FF0000"/>
            </a:solidFill>
          </a:ln>
        </p:spPr>
        <p:txBody>
          <a:bodyPr wrap="square" rtlCol="0" anchor="t">
            <a:spAutoFit/>
          </a:bodyPr>
          <a:p>
            <a:pPr marL="288290" indent="-288290">
              <a:lnSpc>
                <a:spcPct val="110000"/>
              </a:lnSpc>
              <a:buBlip>
                <a:blip r:embed="rId3"/>
              </a:buBlip>
            </a:pPr>
            <a:r>
              <a:rPr lang="zh-CN" altLang="en-US" sz="1800" b="1" dirty="0" smtClean="0">
                <a:latin typeface="Times New Roman" panose="02020603050405020304" pitchFamily="18" charset="0"/>
                <a:cs typeface="Times New Roman" panose="02020603050405020304" pitchFamily="18" charset="0"/>
              </a:rPr>
              <a:t>BJT的结构特点：</a:t>
            </a:r>
            <a:endParaRPr lang="zh-CN" altLang="en-US" sz="1800" b="1" dirty="0" smtClean="0">
              <a:latin typeface="Times New Roman" panose="02020603050405020304" pitchFamily="18" charset="0"/>
              <a:cs typeface="Times New Roman" panose="02020603050405020304" pitchFamily="18" charset="0"/>
            </a:endParaRPr>
          </a:p>
          <a:p>
            <a:pPr marL="0" indent="457200">
              <a:lnSpc>
                <a:spcPct val="110000"/>
              </a:lnSpc>
              <a:buNone/>
            </a:pPr>
            <a:r>
              <a:rPr lang="zh-CN" altLang="en-US" sz="1800" b="1" dirty="0" smtClean="0">
                <a:cs typeface="Times New Roman" panose="02020603050405020304" pitchFamily="18" charset="0"/>
                <a:sym typeface="+mn-ea"/>
              </a:rPr>
              <a:t>发射区掺杂浓度很高；</a:t>
            </a:r>
            <a:endParaRPr lang="zh-CN" altLang="en-US" sz="1800" b="1" dirty="0" smtClean="0">
              <a:latin typeface="Times New Roman" panose="02020603050405020304" pitchFamily="18" charset="0"/>
              <a:cs typeface="Times New Roman" panose="02020603050405020304" pitchFamily="18" charset="0"/>
            </a:endParaRPr>
          </a:p>
          <a:p>
            <a:pPr marL="0" indent="457200">
              <a:lnSpc>
                <a:spcPct val="110000"/>
              </a:lnSpc>
              <a:buNone/>
            </a:pPr>
            <a:r>
              <a:rPr lang="zh-CN" altLang="en-US" sz="1800" b="1" dirty="0" smtClean="0">
                <a:latin typeface="Times New Roman" panose="02020603050405020304" pitchFamily="18" charset="0"/>
                <a:cs typeface="Times New Roman" panose="02020603050405020304" pitchFamily="18" charset="0"/>
              </a:rPr>
              <a:t>基区很薄且杂质浓度低；</a:t>
            </a:r>
            <a:endParaRPr lang="zh-CN" altLang="en-US" sz="1800" b="1" dirty="0" smtClean="0">
              <a:latin typeface="Times New Roman" panose="02020603050405020304" pitchFamily="18" charset="0"/>
              <a:cs typeface="Times New Roman" panose="02020603050405020304" pitchFamily="18" charset="0"/>
            </a:endParaRPr>
          </a:p>
          <a:p>
            <a:pPr marL="0" indent="457200">
              <a:lnSpc>
                <a:spcPct val="110000"/>
              </a:lnSpc>
              <a:buNone/>
            </a:pPr>
            <a:r>
              <a:rPr lang="zh-CN" altLang="en-US" sz="1800" b="1" dirty="0" smtClean="0">
                <a:latin typeface="Times New Roman" panose="02020603050405020304" pitchFamily="18" charset="0"/>
                <a:cs typeface="Times New Roman" panose="02020603050405020304" pitchFamily="18" charset="0"/>
              </a:rPr>
              <a:t>集电区面积很大。</a:t>
            </a:r>
            <a:endParaRPr lang="zh-CN" altLang="en-US" sz="1800" b="1" dirty="0" smtClean="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53"/>
          <p:cNvGraphicFramePr>
            <a:graphicFrameLocks noChangeAspect="1"/>
          </p:cNvGraphicFramePr>
          <p:nvPr/>
        </p:nvGraphicFramePr>
        <p:xfrm>
          <a:off x="1524000" y="2270125"/>
          <a:ext cx="6934200" cy="2947988"/>
        </p:xfrm>
        <a:graphic>
          <a:graphicData uri="http://schemas.openxmlformats.org/presentationml/2006/ole">
            <mc:AlternateContent xmlns:mc="http://schemas.openxmlformats.org/markup-compatibility/2006">
              <mc:Choice xmlns:v="urn:schemas-microsoft-com:vml" Requires="v">
                <p:oleObj spid="_x0000_s49195" name="BMP 图象" r:id="rId1" imgW="5274945" imgH="2251710" progId="Paint.Picture">
                  <p:embed/>
                </p:oleObj>
              </mc:Choice>
              <mc:Fallback>
                <p:oleObj name="BMP 图象" r:id="rId1" imgW="5274945" imgH="2251710" progId="Paint.Picture">
                  <p:embed/>
                  <p:pic>
                    <p:nvPicPr>
                      <p:cNvPr id="0" name="图片 491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70125"/>
                        <a:ext cx="6934200" cy="294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矩形 12"/>
          <p:cNvSpPr/>
          <p:nvPr/>
        </p:nvSpPr>
        <p:spPr>
          <a:xfrm>
            <a:off x="5075555" y="2060575"/>
            <a:ext cx="3744595" cy="331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AutoShape 47" descr="40%"/>
          <p:cNvSpPr>
            <a:spLocks noChangeArrowheads="1"/>
          </p:cNvSpPr>
          <p:nvPr/>
        </p:nvSpPr>
        <p:spPr bwMode="auto">
          <a:xfrm>
            <a:off x="381000" y="1317625"/>
            <a:ext cx="4800600" cy="914400"/>
          </a:xfrm>
          <a:prstGeom prst="wedgeRoundRectCallout">
            <a:avLst>
              <a:gd name="adj1" fmla="val -14847"/>
              <a:gd name="adj2" fmla="val 140278"/>
              <a:gd name="adj3" fmla="val 16667"/>
            </a:avLst>
          </a:prstGeom>
          <a:pattFill prst="pct40">
            <a:fgClr>
              <a:srgbClr val="66FF99"/>
            </a:fgClr>
            <a:bgClr>
              <a:srgbClr val="FFFFFF"/>
            </a:bgClr>
          </a:patt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400" b="0">
                <a:solidFill>
                  <a:srgbClr val="000000"/>
                </a:solidFill>
                <a:latin typeface="Times New Roman" panose="02020603050405020304" pitchFamily="18" charset="0"/>
              </a:rPr>
              <a:t> 一侧称为发射区，电极称为</a:t>
            </a:r>
            <a:r>
              <a:rPr lang="zh-CN" altLang="en-US" sz="2400" b="0">
                <a:solidFill>
                  <a:srgbClr val="FF0000"/>
                </a:solidFill>
                <a:latin typeface="Times New Roman" panose="02020603050405020304" pitchFamily="18" charset="0"/>
                <a:ea typeface="黑体" panose="02010609060101010101" pitchFamily="49" charset="-122"/>
              </a:rPr>
              <a:t>发射极</a:t>
            </a:r>
            <a:r>
              <a:rPr lang="zh-CN" altLang="en-US" sz="2400" b="0">
                <a:solidFill>
                  <a:srgbClr val="000000"/>
                </a:solidFill>
                <a:latin typeface="Times New Roman" panose="02020603050405020304" pitchFamily="18" charset="0"/>
                <a:ea typeface="黑体" panose="02010609060101010101" pitchFamily="49" charset="-122"/>
              </a:rPr>
              <a:t>，</a:t>
            </a:r>
            <a:endParaRPr lang="zh-CN" altLang="en-US" sz="2400" b="0">
              <a:solidFill>
                <a:srgbClr val="000000"/>
              </a:solidFill>
              <a:latin typeface="Times New Roman" panose="02020603050405020304" pitchFamily="18" charset="0"/>
              <a:ea typeface="黑体" panose="02010609060101010101" pitchFamily="49" charset="-122"/>
            </a:endParaRPr>
          </a:p>
          <a:p>
            <a:pPr algn="ctr">
              <a:spcBef>
                <a:spcPct val="0"/>
              </a:spcBef>
              <a:buFontTx/>
              <a:buNone/>
            </a:pPr>
            <a:r>
              <a:rPr lang="zh-CN" altLang="en-US" sz="2400" b="0">
                <a:solidFill>
                  <a:srgbClr val="000000"/>
                </a:solidFill>
                <a:latin typeface="Times New Roman" panose="02020603050405020304" pitchFamily="18" charset="0"/>
              </a:rPr>
              <a:t>用</a:t>
            </a:r>
            <a:r>
              <a:rPr lang="en-US" altLang="zh-CN" sz="2400" b="0">
                <a:solidFill>
                  <a:srgbClr val="000000"/>
                </a:solidFill>
                <a:latin typeface="Times New Roman" panose="02020603050405020304" pitchFamily="18" charset="0"/>
              </a:rPr>
              <a:t>E</a:t>
            </a:r>
            <a:r>
              <a:rPr lang="zh-CN" altLang="en-US" sz="2400" b="0">
                <a:solidFill>
                  <a:srgbClr val="000000"/>
                </a:solidFill>
                <a:latin typeface="Times New Roman" panose="02020603050405020304" pitchFamily="18" charset="0"/>
              </a:rPr>
              <a:t>或</a:t>
            </a:r>
            <a:r>
              <a:rPr lang="en-US" altLang="zh-CN" sz="2400" b="0">
                <a:solidFill>
                  <a:srgbClr val="000000"/>
                </a:solidFill>
                <a:latin typeface="Times New Roman" panose="02020603050405020304" pitchFamily="18" charset="0"/>
              </a:rPr>
              <a:t>e</a:t>
            </a:r>
            <a:r>
              <a:rPr lang="zh-CN" altLang="en-US" sz="2400" b="0">
                <a:solidFill>
                  <a:srgbClr val="000000"/>
                </a:solidFill>
                <a:latin typeface="Times New Roman" panose="02020603050405020304" pitchFamily="18" charset="0"/>
              </a:rPr>
              <a:t>表示（</a:t>
            </a:r>
            <a:r>
              <a:rPr lang="en-US" altLang="zh-CN" sz="2400" b="0">
                <a:solidFill>
                  <a:srgbClr val="000000"/>
                </a:solidFill>
                <a:latin typeface="Times New Roman" panose="02020603050405020304" pitchFamily="18" charset="0"/>
              </a:rPr>
              <a:t>Emitter）；</a:t>
            </a:r>
            <a:endParaRPr lang="zh-CN" altLang="en-US" sz="2000" b="0">
              <a:solidFill>
                <a:srgbClr val="000000"/>
              </a:solidFill>
              <a:latin typeface="Times New Roman" panose="02020603050405020304" pitchFamily="18" charset="0"/>
            </a:endParaRPr>
          </a:p>
        </p:txBody>
      </p:sp>
      <p:sp>
        <p:nvSpPr>
          <p:cNvPr id="9" name="AutoShape 48" descr="40%"/>
          <p:cNvSpPr>
            <a:spLocks noChangeArrowheads="1"/>
          </p:cNvSpPr>
          <p:nvPr/>
        </p:nvSpPr>
        <p:spPr bwMode="auto">
          <a:xfrm>
            <a:off x="4267200" y="1317625"/>
            <a:ext cx="4114800" cy="914400"/>
          </a:xfrm>
          <a:prstGeom prst="wedgeRoundRectCallout">
            <a:avLst>
              <a:gd name="adj1" fmla="val -49616"/>
              <a:gd name="adj2" fmla="val 139759"/>
              <a:gd name="adj3" fmla="val 16667"/>
            </a:avLst>
          </a:prstGeom>
          <a:pattFill prst="pct40">
            <a:fgClr>
              <a:srgbClr val="66FF99"/>
            </a:fgClr>
            <a:bgClr>
              <a:srgbClr val="FFFFFF"/>
            </a:bgClr>
          </a:patt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400" b="0">
                <a:solidFill>
                  <a:srgbClr val="000000"/>
                </a:solidFill>
                <a:latin typeface="Times New Roman" panose="02020603050405020304" pitchFamily="18" charset="0"/>
              </a:rPr>
              <a:t> 另一侧称为集电区和</a:t>
            </a:r>
            <a:r>
              <a:rPr lang="zh-CN" altLang="en-US" sz="2400" b="0">
                <a:solidFill>
                  <a:srgbClr val="FF0000"/>
                </a:solidFill>
                <a:latin typeface="Times New Roman" panose="02020603050405020304" pitchFamily="18" charset="0"/>
                <a:ea typeface="黑体" panose="02010609060101010101" pitchFamily="49" charset="-122"/>
              </a:rPr>
              <a:t>集电极</a:t>
            </a:r>
            <a:r>
              <a:rPr lang="zh-CN" altLang="en-US" sz="2400" b="0">
                <a:solidFill>
                  <a:srgbClr val="000000"/>
                </a:solidFill>
                <a:latin typeface="Times New Roman" panose="02020603050405020304" pitchFamily="18" charset="0"/>
                <a:ea typeface="黑体" panose="02010609060101010101" pitchFamily="49" charset="-122"/>
              </a:rPr>
              <a:t>，</a:t>
            </a:r>
            <a:endParaRPr lang="zh-CN" altLang="en-US" sz="2400" b="0">
              <a:solidFill>
                <a:srgbClr val="000000"/>
              </a:solidFill>
              <a:latin typeface="Times New Roman" panose="02020603050405020304" pitchFamily="18" charset="0"/>
              <a:ea typeface="黑体" panose="02010609060101010101" pitchFamily="49" charset="-122"/>
            </a:endParaRPr>
          </a:p>
          <a:p>
            <a:pPr algn="ctr">
              <a:spcBef>
                <a:spcPct val="0"/>
              </a:spcBef>
              <a:buFontTx/>
              <a:buNone/>
            </a:pPr>
            <a:r>
              <a:rPr lang="zh-CN" altLang="en-US" sz="2400" b="0">
                <a:solidFill>
                  <a:srgbClr val="000000"/>
                </a:solidFill>
                <a:latin typeface="Times New Roman" panose="02020603050405020304" pitchFamily="18" charset="0"/>
              </a:rPr>
              <a:t>用</a:t>
            </a:r>
            <a:r>
              <a:rPr lang="en-US" altLang="zh-CN" sz="2400" b="0">
                <a:solidFill>
                  <a:srgbClr val="000000"/>
                </a:solidFill>
                <a:latin typeface="Times New Roman" panose="02020603050405020304" pitchFamily="18" charset="0"/>
              </a:rPr>
              <a:t>C</a:t>
            </a:r>
            <a:r>
              <a:rPr lang="zh-CN" altLang="en-US" sz="2400" b="0">
                <a:solidFill>
                  <a:srgbClr val="000000"/>
                </a:solidFill>
                <a:latin typeface="Times New Roman" panose="02020603050405020304" pitchFamily="18" charset="0"/>
              </a:rPr>
              <a:t>或</a:t>
            </a:r>
            <a:r>
              <a:rPr lang="en-US" altLang="zh-CN" sz="2400" b="0">
                <a:solidFill>
                  <a:srgbClr val="000000"/>
                </a:solidFill>
                <a:latin typeface="Times New Roman" panose="02020603050405020304" pitchFamily="18" charset="0"/>
              </a:rPr>
              <a:t>c</a:t>
            </a:r>
            <a:r>
              <a:rPr lang="zh-CN" altLang="en-US" sz="2400" b="0">
                <a:solidFill>
                  <a:srgbClr val="000000"/>
                </a:solidFill>
                <a:latin typeface="Times New Roman" panose="02020603050405020304" pitchFamily="18" charset="0"/>
              </a:rPr>
              <a:t>表示（</a:t>
            </a:r>
            <a:r>
              <a:rPr lang="en-US" altLang="zh-CN" sz="2400" b="0">
                <a:solidFill>
                  <a:srgbClr val="000000"/>
                </a:solidFill>
                <a:latin typeface="Times New Roman" panose="02020603050405020304" pitchFamily="18" charset="0"/>
              </a:rPr>
              <a:t>Collector）。</a:t>
            </a:r>
            <a:endParaRPr lang="zh-CN" altLang="en-US" sz="2400" b="0">
              <a:solidFill>
                <a:srgbClr val="000000"/>
              </a:solidFill>
              <a:latin typeface="Times New Roman" panose="02020603050405020304" pitchFamily="18" charset="0"/>
            </a:endParaRPr>
          </a:p>
        </p:txBody>
      </p:sp>
      <p:sp>
        <p:nvSpPr>
          <p:cNvPr id="3" name="文本框 2"/>
          <p:cNvSpPr txBox="1"/>
          <p:nvPr/>
        </p:nvSpPr>
        <p:spPr>
          <a:xfrm>
            <a:off x="1046480" y="5517515"/>
            <a:ext cx="6341110" cy="460375"/>
          </a:xfrm>
          <a:prstGeom prst="rect">
            <a:avLst/>
          </a:prstGeom>
          <a:solidFill>
            <a:srgbClr val="FFFF00"/>
          </a:solidFill>
        </p:spPr>
        <p:txBody>
          <a:bodyPr wrap="square" rtlCol="0" anchor="t">
            <a:spAutoFit/>
          </a:bodyPr>
          <a:p>
            <a:pPr algn="just" eaLnBrk="1" hangingPunct="1">
              <a:buFontTx/>
              <a:buNone/>
            </a:pPr>
            <a:r>
              <a:rPr kumimoji="0" lang="zh-CN" altLang="en-US" b="1" dirty="0" smtClean="0">
                <a:solidFill>
                  <a:srgbClr val="FF0000"/>
                </a:solidFill>
                <a:sym typeface="+mn-ea"/>
              </a:rPr>
              <a:t>发射极的箭头</a:t>
            </a:r>
            <a:r>
              <a:rPr kumimoji="0" lang="zh-CN" altLang="en-US" dirty="0" smtClean="0">
                <a:sym typeface="+mn-ea"/>
              </a:rPr>
              <a:t>代表</a:t>
            </a:r>
            <a:r>
              <a:rPr kumimoji="0" lang="zh-CN" altLang="en-US" b="1" dirty="0" smtClean="0">
                <a:solidFill>
                  <a:srgbClr val="FF0000"/>
                </a:solidFill>
                <a:sym typeface="+mn-ea"/>
              </a:rPr>
              <a:t>发射结正偏</a:t>
            </a:r>
            <a:r>
              <a:rPr kumimoji="0" lang="zh-CN" altLang="en-US" dirty="0" smtClean="0">
                <a:sym typeface="+mn-ea"/>
              </a:rPr>
              <a:t>（</a:t>
            </a:r>
            <a:r>
              <a:rPr kumimoji="0" lang="zh-CN" altLang="en-US" b="1" dirty="0" smtClean="0">
                <a:solidFill>
                  <a:srgbClr val="FF0000"/>
                </a:solidFill>
                <a:sym typeface="+mn-ea"/>
              </a:rPr>
              <a:t>导通</a:t>
            </a:r>
            <a:r>
              <a:rPr kumimoji="0" lang="zh-CN" altLang="en-US" dirty="0" smtClean="0">
                <a:sym typeface="+mn-ea"/>
              </a:rPr>
              <a:t>）</a:t>
            </a:r>
            <a:r>
              <a:rPr kumimoji="0" lang="zh-CN" altLang="en-US" b="1" dirty="0" smtClean="0">
                <a:solidFill>
                  <a:srgbClr val="FF0000"/>
                </a:solidFill>
                <a:sym typeface="+mn-ea"/>
              </a:rPr>
              <a:t>方向</a:t>
            </a:r>
            <a:r>
              <a:rPr kumimoji="0" lang="zh-CN" altLang="en-US" dirty="0" smtClean="0">
                <a:sym typeface="+mn-ea"/>
              </a:rPr>
              <a:t>。</a:t>
            </a:r>
            <a:endParaRPr lang="zh-CN" altLang="en-US" sz="2400" b="1" dirty="0" smtClean="0">
              <a:latin typeface="Times New Roman" panose="02020603050405020304" pitchFamily="18" charset="0"/>
              <a:cs typeface="Times New Roman" panose="02020603050405020304" pitchFamily="18" charset="0"/>
            </a:endParaRPr>
          </a:p>
        </p:txBody>
      </p:sp>
      <p:sp>
        <p:nvSpPr>
          <p:cNvPr id="11" name="灯片编号占位符 10"/>
          <p:cNvSpPr>
            <a:spLocks noGrp="1"/>
          </p:cNvSpPr>
          <p:nvPr>
            <p:ph type="sldNum" sz="quarter" idx="12"/>
          </p:nvPr>
        </p:nvSpPr>
        <p:spPr/>
        <p:txBody>
          <a:bodyPr/>
          <a:p>
            <a:fld id="{9A0DB2DC-4C9A-4742-B13C-FB6460FD3503}" type="slidenum">
              <a:rPr lang="zh-CN" altLang="en-US" dirty="0"/>
            </a:fld>
            <a:endParaRPr lang="zh-CN" altLang="en-US" dirty="0"/>
          </a:p>
        </p:txBody>
      </p:sp>
      <p:sp>
        <p:nvSpPr>
          <p:cNvPr id="10" name="等腰三角形 9"/>
          <p:cNvSpPr/>
          <p:nvPr/>
        </p:nvSpPr>
        <p:spPr>
          <a:xfrm rot="7980000">
            <a:off x="3176980" y="4860526"/>
            <a:ext cx="75565" cy="1080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5" name="组合 14"/>
          <p:cNvGrpSpPr/>
          <p:nvPr/>
        </p:nvGrpSpPr>
        <p:grpSpPr>
          <a:xfrm>
            <a:off x="5110480" y="2204720"/>
            <a:ext cx="3299460" cy="2969260"/>
            <a:chOff x="8048" y="3472"/>
            <a:chExt cx="5196" cy="4676"/>
          </a:xfrm>
        </p:grpSpPr>
        <p:pic>
          <p:nvPicPr>
            <p:cNvPr id="14" name="图片 13"/>
            <p:cNvPicPr>
              <a:picLocks noChangeAspect="1"/>
            </p:cNvPicPr>
            <p:nvPr/>
          </p:nvPicPr>
          <p:blipFill>
            <a:blip r:embed="rId3"/>
            <a:stretch>
              <a:fillRect/>
            </a:stretch>
          </p:blipFill>
          <p:spPr>
            <a:xfrm>
              <a:off x="8048" y="3472"/>
              <a:ext cx="5197" cy="4676"/>
            </a:xfrm>
            <a:prstGeom prst="rect">
              <a:avLst/>
            </a:prstGeom>
          </p:spPr>
        </p:pic>
        <p:sp>
          <p:nvSpPr>
            <p:cNvPr id="12" name="等腰三角形 11"/>
            <p:cNvSpPr/>
            <p:nvPr>
              <p:custDataLst>
                <p:tags r:id="rId4"/>
              </p:custDataLst>
            </p:nvPr>
          </p:nvSpPr>
          <p:spPr>
            <a:xfrm rot="18780000">
              <a:off x="10398" y="7404"/>
              <a:ext cx="119" cy="170"/>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2" name="图片 1"/>
          <p:cNvPicPr>
            <a:picLocks noChangeAspect="1"/>
          </p:cNvPicPr>
          <p:nvPr/>
        </p:nvPicPr>
        <p:blipFill>
          <a:blip r:embed="rId5"/>
          <a:srcRect l="39521" r="7676" b="25665"/>
          <a:stretch>
            <a:fillRect/>
          </a:stretch>
        </p:blipFill>
        <p:spPr>
          <a:xfrm>
            <a:off x="7774940" y="3395980"/>
            <a:ext cx="1381125" cy="3175000"/>
          </a:xfrm>
          <a:prstGeom prst="rect">
            <a:avLst/>
          </a:prstGeom>
        </p:spPr>
      </p:pic>
      <p:sp>
        <p:nvSpPr>
          <p:cNvPr id="5" name="AutoShape 50" descr="40%"/>
          <p:cNvSpPr>
            <a:spLocks noChangeArrowheads="1"/>
          </p:cNvSpPr>
          <p:nvPr/>
        </p:nvSpPr>
        <p:spPr bwMode="auto">
          <a:xfrm>
            <a:off x="76200" y="4137025"/>
            <a:ext cx="4191000" cy="457200"/>
          </a:xfrm>
          <a:prstGeom prst="wedgeRoundRectCallout">
            <a:avLst>
              <a:gd name="adj1" fmla="val 18370"/>
              <a:gd name="adj2" fmla="val -165278"/>
              <a:gd name="adj3" fmla="val 16667"/>
            </a:avLst>
          </a:prstGeom>
          <a:pattFill prst="pct40">
            <a:fgClr>
              <a:srgbClr val="66FF99"/>
            </a:fgClr>
            <a:bgClr>
              <a:srgbClr val="FFFFFF"/>
            </a:bgClr>
          </a:patt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0">
                <a:solidFill>
                  <a:srgbClr val="000000"/>
                </a:solidFill>
                <a:latin typeface="Times New Roman" panose="02020603050405020304" pitchFamily="18" charset="0"/>
              </a:rPr>
              <a:t>e-b</a:t>
            </a:r>
            <a:r>
              <a:rPr lang="zh-CN" altLang="en-US" sz="2400" b="0">
                <a:solidFill>
                  <a:srgbClr val="000000"/>
                </a:solidFill>
                <a:latin typeface="Times New Roman" panose="02020603050405020304" pitchFamily="18" charset="0"/>
              </a:rPr>
              <a:t>间的</a:t>
            </a:r>
            <a:r>
              <a:rPr lang="en-US" altLang="zh-CN" sz="2400" b="0">
                <a:solidFill>
                  <a:srgbClr val="000000"/>
                </a:solidFill>
                <a:latin typeface="Times New Roman" panose="02020603050405020304" pitchFamily="18" charset="0"/>
              </a:rPr>
              <a:t>PN</a:t>
            </a:r>
            <a:r>
              <a:rPr lang="zh-CN" altLang="en-US" sz="2400" b="0">
                <a:solidFill>
                  <a:srgbClr val="000000"/>
                </a:solidFill>
                <a:latin typeface="Times New Roman" panose="02020603050405020304" pitchFamily="18" charset="0"/>
              </a:rPr>
              <a:t>结称为</a:t>
            </a:r>
            <a:r>
              <a:rPr lang="zh-CN" altLang="en-US" sz="2400" b="0">
                <a:solidFill>
                  <a:srgbClr val="FF0000"/>
                </a:solidFill>
                <a:latin typeface="Times New Roman" panose="02020603050405020304" pitchFamily="18" charset="0"/>
                <a:ea typeface="黑体" panose="02010609060101010101" pitchFamily="49" charset="-122"/>
              </a:rPr>
              <a:t>发射结(</a:t>
            </a:r>
            <a:r>
              <a:rPr lang="en-US" altLang="zh-CN" sz="2400" b="0">
                <a:solidFill>
                  <a:srgbClr val="FF0000"/>
                </a:solidFill>
                <a:latin typeface="Times New Roman" panose="02020603050405020304" pitchFamily="18" charset="0"/>
                <a:ea typeface="黑体" panose="02010609060101010101" pitchFamily="49" charset="-122"/>
              </a:rPr>
              <a:t>Je)</a:t>
            </a:r>
            <a:endParaRPr lang="en-US" altLang="zh-CN" sz="2400" b="0">
              <a:solidFill>
                <a:srgbClr val="000000"/>
              </a:solidFill>
              <a:latin typeface="Times New Roman" panose="02020603050405020304" pitchFamily="18" charset="0"/>
              <a:ea typeface="黑体" panose="02010609060101010101" pitchFamily="49" charset="-122"/>
            </a:endParaRPr>
          </a:p>
        </p:txBody>
      </p:sp>
      <p:sp>
        <p:nvSpPr>
          <p:cNvPr id="6" name="AutoShape 51" descr="30%"/>
          <p:cNvSpPr>
            <a:spLocks noChangeArrowheads="1"/>
          </p:cNvSpPr>
          <p:nvPr/>
        </p:nvSpPr>
        <p:spPr bwMode="auto">
          <a:xfrm>
            <a:off x="3657600" y="3984625"/>
            <a:ext cx="3962400" cy="609600"/>
          </a:xfrm>
          <a:prstGeom prst="wedgeRoundRectCallout">
            <a:avLst>
              <a:gd name="adj1" fmla="val -53493"/>
              <a:gd name="adj2" fmla="val -113333"/>
              <a:gd name="adj3" fmla="val 16667"/>
            </a:avLst>
          </a:prstGeom>
          <a:pattFill prst="pct30">
            <a:fgClr>
              <a:srgbClr val="66FF99"/>
            </a:fgClr>
            <a:bgClr>
              <a:srgbClr val="FFFFFF"/>
            </a:bgClr>
          </a:patt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400" b="0">
                <a:solidFill>
                  <a:srgbClr val="000000"/>
                </a:solidFill>
                <a:latin typeface="Times New Roman" panose="02020603050405020304" pitchFamily="18" charset="0"/>
              </a:rPr>
              <a:t> </a:t>
            </a:r>
            <a:r>
              <a:rPr lang="en-US" altLang="zh-CN" sz="2400" b="0">
                <a:solidFill>
                  <a:srgbClr val="000000"/>
                </a:solidFill>
                <a:latin typeface="Times New Roman" panose="02020603050405020304" pitchFamily="18" charset="0"/>
              </a:rPr>
              <a:t>c-b</a:t>
            </a:r>
            <a:r>
              <a:rPr lang="zh-CN" altLang="en-US" sz="2400" b="0">
                <a:solidFill>
                  <a:srgbClr val="000000"/>
                </a:solidFill>
                <a:latin typeface="Times New Roman" panose="02020603050405020304" pitchFamily="18" charset="0"/>
              </a:rPr>
              <a:t>间的</a:t>
            </a:r>
            <a:r>
              <a:rPr lang="en-US" altLang="zh-CN" sz="2400" b="0">
                <a:solidFill>
                  <a:srgbClr val="000000"/>
                </a:solidFill>
                <a:latin typeface="Times New Roman" panose="02020603050405020304" pitchFamily="18" charset="0"/>
              </a:rPr>
              <a:t>PN</a:t>
            </a:r>
            <a:r>
              <a:rPr lang="zh-CN" altLang="en-US" sz="2400" b="0">
                <a:solidFill>
                  <a:srgbClr val="000000"/>
                </a:solidFill>
                <a:latin typeface="Times New Roman" panose="02020603050405020304" pitchFamily="18" charset="0"/>
              </a:rPr>
              <a:t>结称为</a:t>
            </a:r>
            <a:r>
              <a:rPr lang="zh-CN" altLang="en-US" sz="2400" b="0">
                <a:solidFill>
                  <a:srgbClr val="FF0000"/>
                </a:solidFill>
                <a:latin typeface="Times New Roman" panose="02020603050405020304" pitchFamily="18" charset="0"/>
                <a:ea typeface="黑体" panose="02010609060101010101" pitchFamily="49" charset="-122"/>
              </a:rPr>
              <a:t>集电结(</a:t>
            </a:r>
            <a:r>
              <a:rPr lang="en-US" altLang="zh-CN" sz="2400" b="0">
                <a:solidFill>
                  <a:srgbClr val="FF0000"/>
                </a:solidFill>
                <a:latin typeface="Times New Roman" panose="02020603050405020304" pitchFamily="18" charset="0"/>
                <a:ea typeface="黑体" panose="02010609060101010101" pitchFamily="49" charset="-122"/>
              </a:rPr>
              <a:t>Jc)</a:t>
            </a:r>
            <a:endParaRPr lang="en-US" altLang="zh-CN" sz="2400" b="0">
              <a:solidFill>
                <a:srgbClr val="000000"/>
              </a:solidFill>
              <a:latin typeface="Times New Roman" panose="02020603050405020304" pitchFamily="18" charset="0"/>
            </a:endParaRPr>
          </a:p>
        </p:txBody>
      </p:sp>
      <p:sp>
        <p:nvSpPr>
          <p:cNvPr id="7" name="AutoShape 45" descr="40%"/>
          <p:cNvSpPr>
            <a:spLocks noChangeArrowheads="1"/>
          </p:cNvSpPr>
          <p:nvPr/>
        </p:nvSpPr>
        <p:spPr bwMode="auto">
          <a:xfrm>
            <a:off x="467360" y="4293235"/>
            <a:ext cx="5410200" cy="990600"/>
          </a:xfrm>
          <a:prstGeom prst="wedgeRoundRectCallout">
            <a:avLst>
              <a:gd name="adj1" fmla="val 2083"/>
              <a:gd name="adj2" fmla="val -120514"/>
              <a:gd name="adj3" fmla="val 16667"/>
            </a:avLst>
          </a:prstGeom>
          <a:pattFill prst="pct40">
            <a:fgClr>
              <a:srgbClr val="66FF99"/>
            </a:fgClr>
            <a:bgClr>
              <a:srgbClr val="FFFFFF"/>
            </a:bgClr>
          </a:patt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400" b="0" dirty="0">
                <a:solidFill>
                  <a:srgbClr val="000000"/>
                </a:solidFill>
                <a:latin typeface="Times New Roman" panose="02020603050405020304" pitchFamily="18" charset="0"/>
              </a:rPr>
              <a:t> 中间部分称为基区，连上电极称为</a:t>
            </a:r>
            <a:r>
              <a:rPr lang="zh-CN" altLang="en-US" sz="2400" b="0" dirty="0">
                <a:solidFill>
                  <a:srgbClr val="FF0000"/>
                </a:solidFill>
                <a:latin typeface="Times New Roman" panose="02020603050405020304" pitchFamily="18" charset="0"/>
                <a:ea typeface="黑体" panose="02010609060101010101" pitchFamily="49" charset="-122"/>
              </a:rPr>
              <a:t>基极</a:t>
            </a:r>
            <a:r>
              <a:rPr lang="zh-CN" altLang="en-US" sz="2400" b="0" dirty="0">
                <a:solidFill>
                  <a:srgbClr val="000000"/>
                </a:solidFill>
                <a:latin typeface="Times New Roman" panose="02020603050405020304" pitchFamily="18" charset="0"/>
                <a:ea typeface="黑体" panose="02010609060101010101" pitchFamily="49" charset="-122"/>
              </a:rPr>
              <a:t>，</a:t>
            </a:r>
            <a:endParaRPr lang="zh-CN" altLang="en-US" sz="2400" b="0" dirty="0">
              <a:solidFill>
                <a:srgbClr val="000000"/>
              </a:solidFill>
              <a:latin typeface="Times New Roman" panose="02020603050405020304" pitchFamily="18" charset="0"/>
              <a:ea typeface="黑体" panose="02010609060101010101" pitchFamily="49" charset="-122"/>
            </a:endParaRPr>
          </a:p>
          <a:p>
            <a:pPr algn="ctr">
              <a:spcBef>
                <a:spcPct val="0"/>
              </a:spcBef>
              <a:buFontTx/>
              <a:buNone/>
            </a:pPr>
            <a:r>
              <a:rPr lang="zh-CN" altLang="en-US" sz="2400" b="0" dirty="0">
                <a:solidFill>
                  <a:srgbClr val="000000"/>
                </a:solidFill>
                <a:latin typeface="Times New Roman" panose="02020603050405020304" pitchFamily="18" charset="0"/>
              </a:rPr>
              <a:t>用</a:t>
            </a:r>
            <a:r>
              <a:rPr lang="en-US" altLang="zh-CN" sz="2400" b="0" dirty="0">
                <a:solidFill>
                  <a:srgbClr val="000000"/>
                </a:solidFill>
                <a:latin typeface="Times New Roman" panose="02020603050405020304" pitchFamily="18" charset="0"/>
              </a:rPr>
              <a:t>B</a:t>
            </a:r>
            <a:r>
              <a:rPr lang="zh-CN" altLang="en-US" sz="2400" b="0" dirty="0">
                <a:solidFill>
                  <a:srgbClr val="000000"/>
                </a:solidFill>
                <a:latin typeface="Times New Roman" panose="02020603050405020304" pitchFamily="18" charset="0"/>
              </a:rPr>
              <a:t>或</a:t>
            </a:r>
            <a:r>
              <a:rPr lang="en-US" altLang="zh-CN" sz="2400" b="0" dirty="0">
                <a:solidFill>
                  <a:srgbClr val="000000"/>
                </a:solidFill>
                <a:latin typeface="Times New Roman" panose="02020603050405020304" pitchFamily="18" charset="0"/>
              </a:rPr>
              <a:t>b</a:t>
            </a:r>
            <a:r>
              <a:rPr lang="zh-CN" altLang="en-US" sz="2400" b="0" dirty="0">
                <a:solidFill>
                  <a:srgbClr val="000000"/>
                </a:solidFill>
                <a:latin typeface="Times New Roman" panose="02020603050405020304" pitchFamily="18" charset="0"/>
              </a:rPr>
              <a:t>表示（</a:t>
            </a:r>
            <a:r>
              <a:rPr lang="en-US" altLang="zh-CN" sz="2400" b="0" dirty="0">
                <a:solidFill>
                  <a:srgbClr val="000000"/>
                </a:solidFill>
                <a:latin typeface="Times New Roman" panose="02020603050405020304" pitchFamily="18" charset="0"/>
              </a:rPr>
              <a:t>Base）；</a:t>
            </a:r>
            <a:endParaRPr lang="zh-CN" altLang="en-US" sz="2400" b="0" dirty="0">
              <a:solidFill>
                <a:srgbClr val="000000"/>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6" grpId="0" bldLvl="0" animBg="1" autoUpdateAnimBg="0"/>
      <p:bldP spid="7" grpId="0" bldLvl="0" animBg="1" autoUpdateAnimBg="0"/>
      <p:bldP spid="8" grpId="0" bldLvl="0" animBg="1" autoUpdateAnimBg="0"/>
      <p:bldP spid="9" grpId="0" bldLvl="0" animBg="1" autoUpdateAnimBg="0"/>
      <p:bldP spid="3"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3"/>
          <p:cNvSpPr txBox="1">
            <a:spLocks noChangeArrowheads="1"/>
          </p:cNvSpPr>
          <p:nvPr/>
        </p:nvSpPr>
        <p:spPr>
          <a:xfrm>
            <a:off x="170180" y="1558925"/>
            <a:ext cx="8632825" cy="2209800"/>
          </a:xfrm>
          <a:prstGeom prst="rect">
            <a:avLst/>
          </a:prstGeom>
        </p:spPr>
        <p:txBody>
          <a:bodyPr/>
          <a:lstStyle>
            <a:lvl1pPr marL="34290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1pPr>
            <a:lvl2pPr marL="74295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2pPr>
            <a:lvl3pPr marL="1143000" indent="215900" algn="l" rtl="0" eaLnBrk="0" fontAlgn="base" hangingPunct="0">
              <a:lnSpc>
                <a:spcPct val="110000"/>
              </a:lnSpc>
              <a:spcBef>
                <a:spcPct val="0"/>
              </a:spcBef>
              <a:spcAft>
                <a:spcPct val="0"/>
              </a:spcAft>
              <a:buFont typeface="Arial" panose="020B0604020202020204" pitchFamily="34" charset="0"/>
              <a:buChar char="•"/>
              <a:defRPr sz="2400" b="1" kern="1200">
                <a:solidFill>
                  <a:schemeClr val="tx1"/>
                </a:solidFill>
                <a:latin typeface="+mn-lt"/>
                <a:ea typeface="+mn-ea"/>
                <a:cs typeface="+mn-cs"/>
              </a:defRPr>
            </a:lvl3pPr>
            <a:lvl4pPr marL="16002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4pPr>
            <a:lvl5pPr marL="20574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120000"/>
              </a:lnSpc>
              <a:buFontTx/>
              <a:buNone/>
            </a:pPr>
            <a:r>
              <a:rPr kumimoji="0" lang="zh-CN" altLang="en-US" b="0" dirty="0" smtClean="0">
                <a:solidFill>
                  <a:srgbClr val="000000"/>
                </a:solidFill>
                <a:latin typeface="Times New Roman" panose="02020603050405020304" pitchFamily="18" charset="0"/>
              </a:rPr>
              <a:t>     双极型半导体三极管在工作时一定要加上适当的直流偏置电压。</a:t>
            </a:r>
            <a:endParaRPr kumimoji="0" lang="zh-CN" altLang="en-US" b="0" dirty="0" smtClean="0">
              <a:solidFill>
                <a:srgbClr val="000000"/>
              </a:solidFill>
              <a:latin typeface="Times New Roman" panose="02020603050405020304" pitchFamily="18" charset="0"/>
            </a:endParaRPr>
          </a:p>
          <a:p>
            <a:pPr eaLnBrk="1" hangingPunct="1">
              <a:lnSpc>
                <a:spcPct val="120000"/>
              </a:lnSpc>
              <a:buFontTx/>
              <a:buNone/>
            </a:pPr>
            <a:r>
              <a:rPr kumimoji="0" lang="zh-CN" altLang="en-US" b="0" dirty="0" smtClean="0">
                <a:solidFill>
                  <a:srgbClr val="FF5050"/>
                </a:solidFill>
                <a:latin typeface="Times New Roman" panose="02020603050405020304" pitchFamily="18" charset="0"/>
              </a:rPr>
              <a:t>     </a:t>
            </a:r>
            <a:r>
              <a:rPr kumimoji="0" lang="zh-CN" altLang="en-US" b="0" dirty="0" smtClean="0">
                <a:solidFill>
                  <a:schemeClr val="tx1"/>
                </a:solidFill>
                <a:latin typeface="Times New Roman" panose="02020603050405020304" pitchFamily="18" charset="0"/>
              </a:rPr>
              <a:t>若在</a:t>
            </a:r>
            <a:r>
              <a:rPr kumimoji="0" lang="zh-CN" altLang="en-US" dirty="0" smtClean="0">
                <a:solidFill>
                  <a:srgbClr val="FF0000"/>
                </a:solidFill>
                <a:latin typeface="Times New Roman" panose="02020603050405020304" pitchFamily="18" charset="0"/>
              </a:rPr>
              <a:t>放大</a:t>
            </a:r>
            <a:r>
              <a:rPr kumimoji="0" lang="zh-CN" altLang="en-US" b="0" dirty="0" smtClean="0">
                <a:solidFill>
                  <a:schemeClr val="tx1"/>
                </a:solidFill>
                <a:latin typeface="Times New Roman" panose="02020603050405020304" pitchFamily="18" charset="0"/>
              </a:rPr>
              <a:t>工作状态：</a:t>
            </a:r>
            <a:r>
              <a:rPr kumimoji="0" lang="zh-CN" altLang="en-US" dirty="0" smtClean="0">
                <a:solidFill>
                  <a:srgbClr val="FF0000"/>
                </a:solidFill>
                <a:highlight>
                  <a:srgbClr val="FFFF00"/>
                </a:highlight>
                <a:latin typeface="Times New Roman" panose="02020603050405020304" pitchFamily="18" charset="0"/>
              </a:rPr>
              <a:t>发射结正偏，</a:t>
            </a:r>
            <a:r>
              <a:rPr kumimoji="0" lang="zh-CN" altLang="en-US" dirty="0" smtClean="0">
                <a:solidFill>
                  <a:srgbClr val="0000FF"/>
                </a:solidFill>
                <a:highlight>
                  <a:srgbClr val="FFFF00"/>
                </a:highlight>
                <a:latin typeface="Times New Roman" panose="02020603050405020304" pitchFamily="18" charset="0"/>
              </a:rPr>
              <a:t>集电结反偏</a:t>
            </a:r>
            <a:r>
              <a:rPr kumimoji="0" lang="zh-CN" altLang="en-US" b="0" dirty="0" smtClean="0">
                <a:solidFill>
                  <a:schemeClr val="tx1"/>
                </a:solidFill>
                <a:latin typeface="Times New Roman" panose="02020603050405020304" pitchFamily="18" charset="0"/>
              </a:rPr>
              <a:t>。</a:t>
            </a:r>
            <a:endParaRPr kumimoji="0" lang="zh-CN" altLang="en-US" sz="2400" b="0" dirty="0" smtClean="0">
              <a:solidFill>
                <a:schemeClr val="tx1"/>
              </a:solidFill>
              <a:latin typeface="Times New Roman" panose="02020603050405020304" pitchFamily="18" charset="0"/>
            </a:endParaRPr>
          </a:p>
        </p:txBody>
      </p:sp>
      <p:sp>
        <p:nvSpPr>
          <p:cNvPr id="9" name="Text Box 3074"/>
          <p:cNvSpPr txBox="1">
            <a:spLocks noChangeArrowheads="1"/>
          </p:cNvSpPr>
          <p:nvPr/>
        </p:nvSpPr>
        <p:spPr bwMode="auto">
          <a:xfrm>
            <a:off x="107315" y="560070"/>
            <a:ext cx="8366125" cy="107632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buClrTx/>
              <a:buSzTx/>
              <a:buFontTx/>
            </a:pPr>
            <a:r>
              <a:rPr lang="en-US" altLang="zh-CN" sz="2800" b="1" dirty="0" smtClean="0">
                <a:solidFill>
                  <a:srgbClr val="FF0000"/>
                </a:solidFill>
              </a:rPr>
              <a:t>1.4.2 </a:t>
            </a:r>
            <a:r>
              <a:rPr lang="zh-CN" altLang="en-US" sz="3200" dirty="0" smtClean="0">
                <a:solidFill>
                  <a:srgbClr val="FF0000"/>
                </a:solidFill>
                <a:latin typeface="黑体" panose="02010609060101010101" pitchFamily="49" charset="-122"/>
                <a:ea typeface="黑体" panose="02010609060101010101" pitchFamily="49" charset="-122"/>
              </a:rPr>
              <a:t>双极型半导体三极管的电流放大作用</a:t>
            </a:r>
            <a:endParaRPr lang="zh-CN" altLang="en-US" sz="3200" dirty="0" smtClean="0">
              <a:solidFill>
                <a:srgbClr val="FF0000"/>
              </a:solidFill>
              <a:latin typeface="黑体" panose="02010609060101010101" pitchFamily="49" charset="-122"/>
              <a:ea typeface="黑体" panose="02010609060101010101" pitchFamily="49" charset="-122"/>
            </a:endParaRPr>
          </a:p>
          <a:p>
            <a:pPr algn="l">
              <a:buClrTx/>
              <a:buSzTx/>
              <a:buFontTx/>
            </a:pPr>
            <a:r>
              <a:rPr lang="zh-CN" altLang="en-US" sz="3200" dirty="0" smtClean="0">
                <a:solidFill>
                  <a:srgbClr val="FF0000"/>
                </a:solidFill>
                <a:latin typeface="黑体" panose="02010609060101010101" pitchFamily="49" charset="-122"/>
                <a:ea typeface="黑体" panose="02010609060101010101" pitchFamily="49" charset="-122"/>
              </a:rPr>
              <a:t> </a:t>
            </a:r>
            <a:r>
              <a:rPr lang="en-US" altLang="zh-CN" sz="3200" dirty="0" smtClean="0">
                <a:solidFill>
                  <a:srgbClr val="FF0000"/>
                </a:solidFill>
                <a:latin typeface="黑体" panose="02010609060101010101" pitchFamily="49" charset="-122"/>
                <a:ea typeface="黑体" panose="02010609060101010101" pitchFamily="49" charset="-122"/>
              </a:rPr>
              <a:t>   </a:t>
            </a:r>
            <a:r>
              <a:rPr lang="zh-CN" altLang="en-US" sz="3200" dirty="0" smtClean="0">
                <a:solidFill>
                  <a:srgbClr val="FF0000"/>
                </a:solidFill>
                <a:latin typeface="黑体" panose="02010609060101010101" pitchFamily="49" charset="-122"/>
                <a:ea typeface="黑体" panose="02010609060101010101" pitchFamily="49" charset="-122"/>
              </a:rPr>
              <a:t>与电流分配关系</a:t>
            </a:r>
            <a:endParaRPr lang="zh-CN" altLang="en-US" sz="3200" dirty="0" smtClean="0">
              <a:solidFill>
                <a:srgbClr val="FF0000"/>
              </a:solidFill>
              <a:latin typeface="黑体" panose="02010609060101010101" pitchFamily="49" charset="-122"/>
              <a:ea typeface="黑体" panose="02010609060101010101" pitchFamily="49" charset="-122"/>
            </a:endParaRPr>
          </a:p>
        </p:txBody>
      </p:sp>
      <p:grpSp>
        <p:nvGrpSpPr>
          <p:cNvPr id="3" name="组合 2"/>
          <p:cNvGrpSpPr/>
          <p:nvPr/>
        </p:nvGrpSpPr>
        <p:grpSpPr>
          <a:xfrm>
            <a:off x="2273300" y="3285490"/>
            <a:ext cx="3991610" cy="3382010"/>
            <a:chOff x="3580" y="4948"/>
            <a:chExt cx="6286" cy="5326"/>
          </a:xfrm>
        </p:grpSpPr>
        <p:pic>
          <p:nvPicPr>
            <p:cNvPr id="45060" name="图片 31748" descr="Dz010303"/>
            <p:cNvPicPr>
              <a:picLocks noChangeAspect="1"/>
            </p:cNvPicPr>
            <p:nvPr/>
          </p:nvPicPr>
          <p:blipFill>
            <a:blip r:embed="rId1">
              <a:clrChange>
                <a:clrFrom>
                  <a:srgbClr val="FFFFFF"/>
                </a:clrFrom>
                <a:clrTo>
                  <a:srgbClr val="FFFFFF">
                    <a:alpha val="0"/>
                  </a:srgbClr>
                </a:clrTo>
              </a:clrChange>
            </a:blip>
            <a:srcRect l="-2942" t="-3979" r="-2942" b="-3482"/>
            <a:stretch>
              <a:fillRect/>
            </a:stretch>
          </p:blipFill>
          <p:spPr>
            <a:xfrm>
              <a:off x="3580" y="4948"/>
              <a:ext cx="6286" cy="4714"/>
            </a:xfrm>
            <a:prstGeom prst="rect">
              <a:avLst/>
            </a:prstGeom>
            <a:solidFill>
              <a:srgbClr val="FFFFFF"/>
            </a:solidFill>
            <a:ln w="9525">
              <a:noFill/>
            </a:ln>
          </p:spPr>
        </p:pic>
        <p:sp>
          <p:nvSpPr>
            <p:cNvPr id="12" name="文本框 11"/>
            <p:cNvSpPr txBox="1"/>
            <p:nvPr/>
          </p:nvSpPr>
          <p:spPr>
            <a:xfrm>
              <a:off x="4941" y="9597"/>
              <a:ext cx="4526" cy="677"/>
            </a:xfrm>
            <a:prstGeom prst="rect">
              <a:avLst/>
            </a:prstGeom>
            <a:noFill/>
          </p:spPr>
          <p:txBody>
            <a:bodyPr wrap="square" rtlCol="0">
              <a:spAutoFit/>
            </a:bodyPr>
            <a:p>
              <a:pPr marL="0" indent="0" algn="ctr">
                <a:lnSpc>
                  <a:spcPct val="110000"/>
                </a:lnSpc>
                <a:buNone/>
              </a:pPr>
              <a:r>
                <a:rPr lang="zh-CN" altLang="en-US" sz="2000" dirty="0" smtClean="0">
                  <a:solidFill>
                    <a:srgbClr val="FF0000"/>
                  </a:solidFill>
                  <a:latin typeface="Times New Roman" panose="02020603050405020304" pitchFamily="18" charset="0"/>
                  <a:cs typeface="Times New Roman" panose="02020603050405020304" pitchFamily="18" charset="0"/>
                </a:rPr>
                <a:t>基本</a:t>
              </a:r>
              <a:r>
                <a:rPr lang="zh-CN" altLang="en-US" sz="2000" b="1" dirty="0" smtClean="0">
                  <a:solidFill>
                    <a:srgbClr val="FF0000"/>
                  </a:solidFill>
                  <a:latin typeface="Times New Roman" panose="02020603050405020304" pitchFamily="18" charset="0"/>
                  <a:cs typeface="Times New Roman" panose="02020603050405020304" pitchFamily="18" charset="0"/>
                </a:rPr>
                <a:t>共射</a:t>
              </a:r>
              <a:r>
                <a:rPr lang="zh-CN" altLang="en-US" sz="2000" dirty="0" smtClean="0">
                  <a:solidFill>
                    <a:srgbClr val="FF0000"/>
                  </a:solidFill>
                  <a:latin typeface="Times New Roman" panose="02020603050405020304" pitchFamily="18" charset="0"/>
                  <a:cs typeface="Times New Roman" panose="02020603050405020304" pitchFamily="18" charset="0"/>
                </a:rPr>
                <a:t>放大电路图</a:t>
              </a:r>
              <a:endParaRPr lang="zh-CN" altLang="en-US" sz="2000" dirty="0" smtClean="0">
                <a:solidFill>
                  <a:srgbClr val="FF0000"/>
                </a:solidFill>
                <a:latin typeface="Times New Roman" panose="02020603050405020304" pitchFamily="18" charset="0"/>
                <a:cs typeface="Times New Roman" panose="02020603050405020304" pitchFamily="18" charset="0"/>
              </a:endParaRPr>
            </a:p>
          </p:txBody>
        </p:sp>
      </p:grpSp>
      <p:sp>
        <p:nvSpPr>
          <p:cNvPr id="4" name="灯片编号占位符 3"/>
          <p:cNvSpPr>
            <a:spLocks noGrp="1"/>
          </p:cNvSpPr>
          <p:nvPr>
            <p:ph type="sldNum" sz="quarter" idx="12"/>
          </p:nvPr>
        </p:nvSpPr>
        <p:spPr/>
        <p:txBody>
          <a:bodyPr/>
          <a:p>
            <a:fld id="{9A0DB2DC-4C9A-4742-B13C-FB6460FD3503}" type="slidenum">
              <a:rPr lang="zh-CN" altLang="en-US" dirty="0"/>
            </a:fld>
            <a:endParaRPr lang="zh-CN" altLang="en-US" dirty="0"/>
          </a:p>
        </p:txBody>
      </p:sp>
      <p:grpSp>
        <p:nvGrpSpPr>
          <p:cNvPr id="8" name="组合 7"/>
          <p:cNvGrpSpPr/>
          <p:nvPr/>
        </p:nvGrpSpPr>
        <p:grpSpPr>
          <a:xfrm>
            <a:off x="4402455" y="3491230"/>
            <a:ext cx="645160" cy="450850"/>
            <a:chOff x="5211" y="5751"/>
            <a:chExt cx="1016" cy="710"/>
          </a:xfrm>
        </p:grpSpPr>
        <p:sp>
          <p:nvSpPr>
            <p:cNvPr id="6" name="文本框 5"/>
            <p:cNvSpPr txBox="1"/>
            <p:nvPr/>
          </p:nvSpPr>
          <p:spPr>
            <a:xfrm>
              <a:off x="5307" y="5751"/>
              <a:ext cx="920" cy="677"/>
            </a:xfrm>
            <a:prstGeom prst="rect">
              <a:avLst/>
            </a:prstGeom>
            <a:noFill/>
          </p:spPr>
          <p:txBody>
            <a:bodyPr wrap="square" rtlCol="0">
              <a:spAutoFit/>
            </a:bodyPr>
            <a:p>
              <a:pPr marL="0" indent="0">
                <a:lnSpc>
                  <a:spcPct val="110000"/>
                </a:lnSpc>
                <a:buNone/>
              </a:pPr>
              <a:r>
                <a:rPr lang="en-US" altLang="zh-CN" sz="2000" b="1" i="1" dirty="0" smtClean="0">
                  <a:solidFill>
                    <a:srgbClr val="0000FF"/>
                  </a:solidFill>
                  <a:latin typeface="Times New Roman" panose="02020603050405020304" pitchFamily="18" charset="0"/>
                  <a:cs typeface="Times New Roman" panose="02020603050405020304" pitchFamily="18" charset="0"/>
                </a:rPr>
                <a:t>i</a:t>
              </a:r>
              <a:r>
                <a:rPr lang="en-US" altLang="zh-CN" sz="2000" b="1" baseline="-25000" dirty="0" smtClean="0">
                  <a:solidFill>
                    <a:srgbClr val="0000FF"/>
                  </a:solidFill>
                  <a:latin typeface="Times New Roman" panose="02020603050405020304" pitchFamily="18" charset="0"/>
                  <a:cs typeface="Times New Roman" panose="02020603050405020304" pitchFamily="18" charset="0"/>
                </a:rPr>
                <a:t>c</a:t>
              </a:r>
              <a:endParaRPr lang="en-US" altLang="zh-CN" sz="2000" b="1" baseline="-25000" dirty="0" smtClean="0">
                <a:solidFill>
                  <a:srgbClr val="0000FF"/>
                </a:solidFill>
                <a:latin typeface="Times New Roman" panose="02020603050405020304" pitchFamily="18" charset="0"/>
                <a:cs typeface="Times New Roman" panose="02020603050405020304" pitchFamily="18" charset="0"/>
              </a:endParaRPr>
            </a:p>
          </p:txBody>
        </p:sp>
        <p:cxnSp>
          <p:nvCxnSpPr>
            <p:cNvPr id="7" name="直接箭头连接符 6"/>
            <p:cNvCxnSpPr/>
            <p:nvPr/>
          </p:nvCxnSpPr>
          <p:spPr>
            <a:xfrm rot="5400000">
              <a:off x="4920" y="6170"/>
              <a:ext cx="581"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3460750" y="3572510"/>
            <a:ext cx="584200" cy="509905"/>
            <a:chOff x="5363" y="5652"/>
            <a:chExt cx="920" cy="803"/>
          </a:xfrm>
        </p:grpSpPr>
        <p:sp>
          <p:nvSpPr>
            <p:cNvPr id="14" name="文本框 13"/>
            <p:cNvSpPr txBox="1"/>
            <p:nvPr>
              <p:custDataLst>
                <p:tags r:id="rId2"/>
              </p:custDataLst>
            </p:nvPr>
          </p:nvSpPr>
          <p:spPr>
            <a:xfrm>
              <a:off x="5363" y="5652"/>
              <a:ext cx="920" cy="677"/>
            </a:xfrm>
            <a:prstGeom prst="rect">
              <a:avLst/>
            </a:prstGeom>
            <a:noFill/>
          </p:spPr>
          <p:txBody>
            <a:bodyPr wrap="square" rtlCol="0">
              <a:spAutoFit/>
            </a:bodyPr>
            <a:p>
              <a:pPr marL="0" indent="0">
                <a:lnSpc>
                  <a:spcPct val="110000"/>
                </a:lnSpc>
                <a:buNone/>
              </a:pPr>
              <a:r>
                <a:rPr lang="en-US" altLang="zh-CN" sz="2000" b="1" i="1" dirty="0" smtClean="0">
                  <a:solidFill>
                    <a:srgbClr val="FF0000"/>
                  </a:solidFill>
                  <a:latin typeface="Times New Roman" panose="02020603050405020304" pitchFamily="18" charset="0"/>
                  <a:cs typeface="Times New Roman" panose="02020603050405020304" pitchFamily="18" charset="0"/>
                </a:rPr>
                <a:t>i</a:t>
              </a:r>
              <a:r>
                <a:rPr lang="en-US" altLang="zh-CN" sz="2000" b="1" baseline="-25000" dirty="0" smtClean="0">
                  <a:solidFill>
                    <a:srgbClr val="FF0000"/>
                  </a:solidFill>
                  <a:latin typeface="Times New Roman" panose="02020603050405020304" pitchFamily="18" charset="0"/>
                  <a:cs typeface="Times New Roman" panose="02020603050405020304" pitchFamily="18" charset="0"/>
                </a:rPr>
                <a:t>b</a:t>
              </a:r>
              <a:endParaRPr lang="en-US" altLang="zh-CN" sz="2000" b="1" baseline="-25000" dirty="0" smtClean="0">
                <a:solidFill>
                  <a:srgbClr val="FF0000"/>
                </a:solidFill>
                <a:latin typeface="Times New Roman" panose="02020603050405020304" pitchFamily="18" charset="0"/>
                <a:cs typeface="Times New Roman" panose="02020603050405020304" pitchFamily="18" charset="0"/>
              </a:endParaRPr>
            </a:p>
          </p:txBody>
        </p:sp>
        <p:cxnSp>
          <p:nvCxnSpPr>
            <p:cNvPr id="15" name="直接箭头连接符 14"/>
            <p:cNvCxnSpPr/>
            <p:nvPr>
              <p:custDataLst>
                <p:tags r:id="rId3"/>
              </p:custDataLst>
            </p:nvPr>
          </p:nvCxnSpPr>
          <p:spPr>
            <a:xfrm>
              <a:off x="5371" y="6455"/>
              <a:ext cx="581"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灯片编号占位符 13"/>
          <p:cNvSpPr>
            <a:spLocks noGrp="1"/>
          </p:cNvSpPr>
          <p:nvPr>
            <p:ph type="sldNum" sz="quarter" idx="12"/>
          </p:nvPr>
        </p:nvSpPr>
        <p:spPr/>
        <p:txBody>
          <a:bodyPr/>
          <a:p>
            <a:fld id="{9A0DB2DC-4C9A-4742-B13C-FB6460FD3503}" type="slidenum">
              <a:rPr lang="zh-CN" altLang="en-US" dirty="0"/>
            </a:fld>
            <a:endParaRPr lang="zh-CN" altLang="en-US" dirty="0"/>
          </a:p>
        </p:txBody>
      </p:sp>
      <p:pic>
        <p:nvPicPr>
          <p:cNvPr id="31747" name="图片 31746" descr="Dz010304"/>
          <p:cNvPicPr>
            <a:picLocks noChangeAspect="1"/>
          </p:cNvPicPr>
          <p:nvPr/>
        </p:nvPicPr>
        <p:blipFill>
          <a:blip r:embed="rId1">
            <a:clrChange>
              <a:clrFrom>
                <a:srgbClr val="FFFFFF"/>
              </a:clrFrom>
              <a:clrTo>
                <a:srgbClr val="FFFFFF">
                  <a:alpha val="0"/>
                </a:srgbClr>
              </a:clrTo>
            </a:clrChange>
          </a:blip>
          <a:srcRect t="-2750" r="-2272" b="-1718"/>
          <a:stretch>
            <a:fillRect/>
          </a:stretch>
        </p:blipFill>
        <p:spPr>
          <a:xfrm>
            <a:off x="1764030" y="981075"/>
            <a:ext cx="5060950" cy="4274820"/>
          </a:xfrm>
          <a:prstGeom prst="rect">
            <a:avLst/>
          </a:prstGeom>
          <a:solidFill>
            <a:srgbClr val="FFFFFF"/>
          </a:solidFill>
          <a:ln w="19050">
            <a:noFill/>
          </a:ln>
        </p:spPr>
      </p:pic>
      <p:sp>
        <p:nvSpPr>
          <p:cNvPr id="14344" name="线形标注 1 14343"/>
          <p:cNvSpPr/>
          <p:nvPr/>
        </p:nvSpPr>
        <p:spPr>
          <a:xfrm>
            <a:off x="6054090" y="5085715"/>
            <a:ext cx="2874645" cy="1523365"/>
          </a:xfrm>
          <a:prstGeom prst="borderCallout1">
            <a:avLst>
              <a:gd name="adj1" fmla="val 48361"/>
              <a:gd name="adj2" fmla="val -603"/>
              <a:gd name="adj3" fmla="val -81200"/>
              <a:gd name="adj4" fmla="val -54671"/>
            </a:avLst>
          </a:prstGeom>
          <a:solidFill>
            <a:srgbClr val="FFFF00"/>
          </a:solidFill>
          <a:ln w="19050" cap="flat" cmpd="sng">
            <a:solidFill>
              <a:srgbClr val="FF0000"/>
            </a:solidFill>
            <a:prstDash val="solid"/>
            <a:miter/>
            <a:headEnd type="none" w="med" len="med"/>
            <a:tailEnd type="none" w="med" len="med"/>
          </a:ln>
        </p:spPr>
        <p:txBody>
          <a:bodyPr anchor="t" anchorCtr="0"/>
          <a:p>
            <a:pPr algn="ctr"/>
            <a:r>
              <a:rPr lang="zh-CN" altLang="en-US" sz="2400" b="1" dirty="0">
                <a:latin typeface="Times New Roman" panose="02020603050405020304" pitchFamily="18" charset="0"/>
                <a:ea typeface="宋体" panose="02010600030101010101" pitchFamily="2" charset="-122"/>
              </a:rPr>
              <a:t>因</a:t>
            </a:r>
            <a:r>
              <a:rPr lang="zh-CN" altLang="en-US" sz="2400" b="1" dirty="0">
                <a:solidFill>
                  <a:srgbClr val="FF0000"/>
                </a:solidFill>
                <a:latin typeface="黑体" panose="02010609060101010101" pitchFamily="49" charset="-122"/>
                <a:ea typeface="黑体" panose="02010609060101010101" pitchFamily="49" charset="-122"/>
              </a:rPr>
              <a:t>发射结正偏</a:t>
            </a:r>
            <a:r>
              <a:rPr lang="zh-CN" altLang="en-US" sz="2400" b="1" dirty="0">
                <a:latin typeface="Times New Roman" panose="02020603050405020304" pitchFamily="18" charset="0"/>
                <a:ea typeface="宋体" panose="02010600030101010101" pitchFamily="2" charset="-122"/>
              </a:rPr>
              <a:t>、发射区多子浓度高，使大量电子从发射区</a:t>
            </a:r>
            <a:r>
              <a:rPr lang="zh-CN" altLang="en-US" sz="2400" b="1" dirty="0">
                <a:solidFill>
                  <a:srgbClr val="FF0000"/>
                </a:solidFill>
                <a:latin typeface="黑体" panose="02010609060101010101" pitchFamily="49" charset="-122"/>
                <a:ea typeface="黑体" panose="02010609060101010101" pitchFamily="49" charset="-122"/>
              </a:rPr>
              <a:t>扩散</a:t>
            </a:r>
            <a:r>
              <a:rPr lang="zh-CN" altLang="en-US" sz="2400" b="1" dirty="0">
                <a:latin typeface="Times New Roman" panose="02020603050405020304" pitchFamily="18" charset="0"/>
                <a:ea typeface="宋体" panose="02010600030101010101" pitchFamily="2" charset="-122"/>
              </a:rPr>
              <a:t>到基区</a:t>
            </a:r>
            <a:endParaRPr lang="zh-CN" altLang="en-US" sz="2400" b="1" dirty="0">
              <a:latin typeface="Times New Roman" panose="02020603050405020304" pitchFamily="18" charset="0"/>
              <a:ea typeface="宋体" panose="02010600030101010101" pitchFamily="2" charset="-122"/>
            </a:endParaRPr>
          </a:p>
        </p:txBody>
      </p:sp>
      <p:sp>
        <p:nvSpPr>
          <p:cNvPr id="12" name="文本框 11"/>
          <p:cNvSpPr txBox="1"/>
          <p:nvPr/>
        </p:nvSpPr>
        <p:spPr>
          <a:xfrm>
            <a:off x="2844165" y="5301615"/>
            <a:ext cx="2874010" cy="768350"/>
          </a:xfrm>
          <a:prstGeom prst="rect">
            <a:avLst/>
          </a:prstGeom>
          <a:noFill/>
        </p:spPr>
        <p:txBody>
          <a:bodyPr wrap="square" rtlCol="0">
            <a:spAutoFit/>
          </a:bodyPr>
          <a:p>
            <a:pPr marL="0" indent="0" algn="ctr">
              <a:lnSpc>
                <a:spcPct val="110000"/>
              </a:lnSpc>
              <a:buNone/>
            </a:pPr>
            <a:r>
              <a:rPr lang="zh-CN" altLang="en-US" sz="2000" dirty="0" smtClean="0">
                <a:solidFill>
                  <a:srgbClr val="FF0000"/>
                </a:solidFill>
                <a:latin typeface="Times New Roman" panose="02020603050405020304" pitchFamily="18" charset="0"/>
                <a:cs typeface="Times New Roman" panose="02020603050405020304" pitchFamily="18" charset="0"/>
              </a:rPr>
              <a:t>晶体管内部载流子运动与外部电流图</a:t>
            </a:r>
            <a:endParaRPr lang="zh-CN" altLang="en-US" sz="2000" dirty="0" smtClean="0">
              <a:solidFill>
                <a:srgbClr val="FF0000"/>
              </a:solidFill>
              <a:latin typeface="Times New Roman" panose="02020603050405020304" pitchFamily="18" charset="0"/>
              <a:cs typeface="Times New Roman" panose="02020603050405020304" pitchFamily="18" charset="0"/>
            </a:endParaRPr>
          </a:p>
        </p:txBody>
      </p:sp>
      <p:sp>
        <p:nvSpPr>
          <p:cNvPr id="3" name="线形标注 1 2"/>
          <p:cNvSpPr/>
          <p:nvPr/>
        </p:nvSpPr>
        <p:spPr>
          <a:xfrm>
            <a:off x="547370" y="5157470"/>
            <a:ext cx="2025650" cy="806450"/>
          </a:xfrm>
          <a:prstGeom prst="borderCallout1">
            <a:avLst>
              <a:gd name="adj1" fmla="val -416"/>
              <a:gd name="adj2" fmla="val 50099"/>
              <a:gd name="adj3" fmla="val -217716"/>
              <a:gd name="adj4" fmla="val 153981"/>
            </a:avLst>
          </a:prstGeom>
          <a:solidFill>
            <a:srgbClr val="FFFF00"/>
          </a:solidFill>
          <a:ln w="19050" cap="flat" cmpd="sng">
            <a:solidFill>
              <a:srgbClr val="FF0000"/>
            </a:solidFill>
            <a:prstDash val="solid"/>
            <a:miter/>
            <a:headEnd type="none" w="med" len="med"/>
            <a:tailEnd type="none" w="med" len="med"/>
          </a:ln>
        </p:spPr>
        <p:txBody>
          <a:bodyPr anchor="t" anchorCtr="0"/>
          <a:p>
            <a:pPr algn="ctr"/>
            <a:r>
              <a:rPr lang="zh-CN" altLang="en-US" sz="2400" b="1" dirty="0">
                <a:latin typeface="Times New Roman" panose="02020603050405020304" pitchFamily="18" charset="0"/>
                <a:ea typeface="宋体" panose="02010600030101010101" pitchFamily="2" charset="-122"/>
              </a:rPr>
              <a:t>基区空穴扩散到发射区</a:t>
            </a:r>
            <a:endParaRPr lang="zh-CN" altLang="en-US" sz="2400" b="1" dirty="0">
              <a:latin typeface="Times New Roman" panose="02020603050405020304" pitchFamily="18" charset="0"/>
              <a:ea typeface="宋体" panose="02010600030101010101" pitchFamily="2" charset="-122"/>
            </a:endParaRPr>
          </a:p>
        </p:txBody>
      </p:sp>
      <p:sp>
        <p:nvSpPr>
          <p:cNvPr id="5" name="线形标注 1 4"/>
          <p:cNvSpPr/>
          <p:nvPr/>
        </p:nvSpPr>
        <p:spPr>
          <a:xfrm>
            <a:off x="143510" y="1558290"/>
            <a:ext cx="2113915" cy="2348230"/>
          </a:xfrm>
          <a:prstGeom prst="borderCallout1">
            <a:avLst>
              <a:gd name="adj1" fmla="val 50929"/>
              <a:gd name="adj2" fmla="val 98978"/>
              <a:gd name="adj3" fmla="val 62844"/>
              <a:gd name="adj4" fmla="val 187233"/>
            </a:avLst>
          </a:prstGeom>
          <a:solidFill>
            <a:srgbClr val="FFFF00"/>
          </a:solidFill>
          <a:ln w="19050" cap="flat" cmpd="sng">
            <a:solidFill>
              <a:srgbClr val="FF0000"/>
            </a:solidFill>
            <a:prstDash val="solid"/>
            <a:miter/>
            <a:headEnd type="none" w="med" len="med"/>
            <a:tailEnd type="none" w="med" len="med"/>
          </a:ln>
        </p:spPr>
        <p:txBody>
          <a:bodyPr anchor="t" anchorCtr="0"/>
          <a:p>
            <a:pPr algn="ctr"/>
            <a:r>
              <a:rPr lang="zh-CN" altLang="en-US" sz="2400" b="1" dirty="0">
                <a:latin typeface="Times New Roman" panose="02020603050405020304" pitchFamily="18" charset="0"/>
                <a:ea typeface="宋体" panose="02010600030101010101" pitchFamily="2" charset="-122"/>
              </a:rPr>
              <a:t>因基区薄、掺杂浓度低，使扩散到基区的</a:t>
            </a:r>
            <a:r>
              <a:rPr lang="zh-CN" altLang="en-US" sz="2400" b="1" dirty="0">
                <a:solidFill>
                  <a:srgbClr val="007032"/>
                </a:solidFill>
                <a:latin typeface="黑体" panose="02010609060101010101" pitchFamily="49" charset="-122"/>
                <a:ea typeface="黑体" panose="02010609060101010101" pitchFamily="49" charset="-122"/>
              </a:rPr>
              <a:t>非平衡少子</a:t>
            </a:r>
            <a:r>
              <a:rPr lang="zh-CN" altLang="en-US" sz="2400" b="1" dirty="0">
                <a:latin typeface="Times New Roman" panose="02020603050405020304" pitchFamily="18" charset="0"/>
                <a:ea typeface="宋体" panose="02010600030101010101" pitchFamily="2" charset="-122"/>
              </a:rPr>
              <a:t>电子中的</a:t>
            </a:r>
            <a:r>
              <a:rPr lang="zh-CN" altLang="en-US" b="1" dirty="0">
                <a:solidFill>
                  <a:srgbClr val="007032"/>
                </a:solidFill>
                <a:latin typeface="黑体" panose="02010609060101010101" pitchFamily="49" charset="-122"/>
                <a:ea typeface="黑体" panose="02010609060101010101" pitchFamily="49" charset="-122"/>
                <a:sym typeface="+mn-ea"/>
              </a:rPr>
              <a:t>极少数</a:t>
            </a:r>
            <a:r>
              <a:rPr lang="zh-CN" altLang="en-US" sz="2400" b="1" dirty="0">
                <a:latin typeface="Times New Roman" panose="02020603050405020304" pitchFamily="18" charset="0"/>
                <a:ea typeface="宋体" panose="02010600030101010101" pitchFamily="2" charset="-122"/>
              </a:rPr>
              <a:t>与空穴</a:t>
            </a:r>
            <a:r>
              <a:rPr lang="zh-CN" altLang="en-US" sz="2400" b="1" dirty="0">
                <a:solidFill>
                  <a:srgbClr val="007032"/>
                </a:solidFill>
                <a:latin typeface="黑体" panose="02010609060101010101" pitchFamily="49" charset="-122"/>
                <a:ea typeface="黑体" panose="02010609060101010101" pitchFamily="49" charset="-122"/>
              </a:rPr>
              <a:t>复合</a:t>
            </a:r>
            <a:endParaRPr lang="zh-CN" altLang="en-US" sz="2400" b="1" dirty="0">
              <a:solidFill>
                <a:srgbClr val="007032"/>
              </a:solidFill>
              <a:latin typeface="黑体" panose="02010609060101010101" pitchFamily="49" charset="-122"/>
              <a:ea typeface="黑体" panose="02010609060101010101" pitchFamily="49" charset="-122"/>
            </a:endParaRPr>
          </a:p>
        </p:txBody>
      </p:sp>
      <p:sp>
        <p:nvSpPr>
          <p:cNvPr id="6" name="线形标注 1 5"/>
          <p:cNvSpPr/>
          <p:nvPr/>
        </p:nvSpPr>
        <p:spPr>
          <a:xfrm>
            <a:off x="6516370" y="765175"/>
            <a:ext cx="2379980" cy="2306955"/>
          </a:xfrm>
          <a:prstGeom prst="borderCallout1">
            <a:avLst>
              <a:gd name="adj1" fmla="val 48361"/>
              <a:gd name="adj2" fmla="val -603"/>
              <a:gd name="adj3" fmla="val 59042"/>
              <a:gd name="adj4" fmla="val -65554"/>
            </a:avLst>
          </a:prstGeom>
          <a:solidFill>
            <a:srgbClr val="FFFF00"/>
          </a:solidFill>
          <a:ln w="19050" cap="flat" cmpd="sng">
            <a:solidFill>
              <a:srgbClr val="FF0000"/>
            </a:solidFill>
            <a:prstDash val="solid"/>
            <a:miter/>
            <a:headEnd type="none" w="med" len="med"/>
            <a:tailEnd type="none" w="med" len="med"/>
          </a:ln>
        </p:spPr>
        <p:txBody>
          <a:bodyPr anchor="t" anchorCtr="0"/>
          <a:p>
            <a:pPr algn="ctr"/>
            <a:r>
              <a:rPr lang="zh-CN" altLang="en-US" sz="2400" b="1" dirty="0">
                <a:latin typeface="Times New Roman" panose="02020603050405020304" pitchFamily="18" charset="0"/>
                <a:ea typeface="宋体" panose="02010600030101010101" pitchFamily="2" charset="-122"/>
              </a:rPr>
              <a:t>因</a:t>
            </a:r>
            <a:r>
              <a:rPr lang="zh-CN" altLang="en-US" sz="2400" b="1" dirty="0">
                <a:solidFill>
                  <a:srgbClr val="0000FF"/>
                </a:solidFill>
                <a:latin typeface="黑体" panose="02010609060101010101" pitchFamily="49" charset="-122"/>
                <a:ea typeface="黑体" panose="02010609060101010101" pitchFamily="49" charset="-122"/>
              </a:rPr>
              <a:t>集电结反偏</a:t>
            </a:r>
            <a:r>
              <a:rPr lang="zh-CN" altLang="en-US" sz="2400" b="1" dirty="0">
                <a:latin typeface="Times New Roman" panose="02020603050405020304" pitchFamily="18" charset="0"/>
                <a:ea typeface="宋体" panose="02010600030101010101" pitchFamily="2" charset="-122"/>
              </a:rPr>
              <a:t>，扩散到基区的非平衡少子电子中的</a:t>
            </a:r>
            <a:r>
              <a:rPr lang="zh-CN" altLang="en-US" b="1" dirty="0">
                <a:solidFill>
                  <a:srgbClr val="0000FF"/>
                </a:solidFill>
                <a:latin typeface="黑体" panose="02010609060101010101" pitchFamily="49" charset="-122"/>
                <a:ea typeface="黑体" panose="02010609060101010101" pitchFamily="49" charset="-122"/>
                <a:sym typeface="+mn-ea"/>
              </a:rPr>
              <a:t>大部分</a:t>
            </a:r>
            <a:r>
              <a:rPr lang="zh-CN" altLang="en-US" b="1" dirty="0">
                <a:sym typeface="+mn-ea"/>
              </a:rPr>
              <a:t>在外电场作用下</a:t>
            </a:r>
            <a:r>
              <a:rPr lang="zh-CN" altLang="en-US" sz="2400" b="1" dirty="0">
                <a:solidFill>
                  <a:srgbClr val="0000FF"/>
                </a:solidFill>
                <a:latin typeface="黑体" panose="02010609060101010101" pitchFamily="49" charset="-122"/>
                <a:ea typeface="黑体" panose="02010609060101010101" pitchFamily="49" charset="-122"/>
              </a:rPr>
              <a:t>漂移</a:t>
            </a:r>
            <a:r>
              <a:rPr lang="zh-CN" altLang="en-US" sz="2400" b="1" dirty="0">
                <a:latin typeface="Times New Roman" panose="02020603050405020304" pitchFamily="18" charset="0"/>
                <a:ea typeface="宋体" panose="02010600030101010101" pitchFamily="2" charset="-122"/>
              </a:rPr>
              <a:t>到集电区</a:t>
            </a:r>
            <a:endParaRPr lang="zh-CN" altLang="en-US" sz="2400" b="1" dirty="0">
              <a:latin typeface="Times New Roman" panose="02020603050405020304" pitchFamily="18" charset="0"/>
              <a:ea typeface="宋体" panose="02010600030101010101" pitchFamily="2" charset="-122"/>
            </a:endParaRPr>
          </a:p>
        </p:txBody>
      </p:sp>
      <p:sp>
        <p:nvSpPr>
          <p:cNvPr id="7" name="线形标注 1 6"/>
          <p:cNvSpPr/>
          <p:nvPr/>
        </p:nvSpPr>
        <p:spPr>
          <a:xfrm>
            <a:off x="1040765" y="621030"/>
            <a:ext cx="2113915" cy="792480"/>
          </a:xfrm>
          <a:prstGeom prst="borderCallout1">
            <a:avLst>
              <a:gd name="adj1" fmla="val 50929"/>
              <a:gd name="adj2" fmla="val 98978"/>
              <a:gd name="adj3" fmla="val 172916"/>
              <a:gd name="adj4" fmla="val 121027"/>
            </a:avLst>
          </a:prstGeom>
          <a:solidFill>
            <a:srgbClr val="FFFF00"/>
          </a:solidFill>
          <a:ln w="19050" cap="flat" cmpd="sng">
            <a:solidFill>
              <a:srgbClr val="FF0000"/>
            </a:solidFill>
            <a:prstDash val="solid"/>
            <a:miter/>
            <a:headEnd type="none" w="med" len="med"/>
            <a:tailEnd type="none" w="med" len="med"/>
          </a:ln>
        </p:spPr>
        <p:txBody>
          <a:bodyPr anchor="t" anchorCtr="0"/>
          <a:p>
            <a:pPr algn="ctr"/>
            <a:r>
              <a:rPr lang="zh-CN" altLang="en-US" sz="2400" b="1" dirty="0">
                <a:latin typeface="Times New Roman" panose="02020603050405020304" pitchFamily="18" charset="0"/>
                <a:ea typeface="宋体" panose="02010600030101010101" pitchFamily="2" charset="-122"/>
              </a:rPr>
              <a:t>少子载流子的漂移运动</a:t>
            </a:r>
            <a:endParaRPr lang="zh-CN" altLang="en-US" sz="2400" b="1" dirty="0">
              <a:latin typeface="Times New Roman" panose="02020603050405020304" pitchFamily="18" charset="0"/>
              <a:ea typeface="宋体" panose="02010600030101010101" pitchFamily="2" charset="-122"/>
            </a:endParaRPr>
          </a:p>
        </p:txBody>
      </p:sp>
      <p:sp>
        <p:nvSpPr>
          <p:cNvPr id="8" name="Text Box 11"/>
          <p:cNvSpPr txBox="1">
            <a:spLocks noChangeArrowheads="1"/>
          </p:cNvSpPr>
          <p:nvPr/>
        </p:nvSpPr>
        <p:spPr bwMode="auto">
          <a:xfrm>
            <a:off x="3420110" y="413385"/>
            <a:ext cx="2381885" cy="521970"/>
          </a:xfrm>
          <a:prstGeom prst="rect">
            <a:avLst/>
          </a:prstGeom>
          <a:solidFill>
            <a:schemeClr val="accent5">
              <a:lumMod val="40000"/>
              <a:lumOff val="60000"/>
            </a:schemeClr>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800" b="0" i="1">
                <a:solidFill>
                  <a:schemeClr val="tx1"/>
                </a:solidFill>
                <a:latin typeface="Times New Roman" panose="02020603050405020304" pitchFamily="18" charset="0"/>
              </a:rPr>
              <a:t>I</a:t>
            </a:r>
            <a:r>
              <a:rPr lang="en-US" altLang="zh-CN" sz="2800" b="0" baseline="-25000">
                <a:solidFill>
                  <a:schemeClr val="tx1"/>
                </a:solidFill>
                <a:latin typeface="Times New Roman" panose="02020603050405020304" pitchFamily="18" charset="0"/>
              </a:rPr>
              <a:t>C</a:t>
            </a:r>
            <a:r>
              <a:rPr lang="en-US" altLang="zh-CN" sz="2800" b="0">
                <a:solidFill>
                  <a:schemeClr val="tx1"/>
                </a:solidFill>
                <a:latin typeface="Times New Roman" panose="02020603050405020304" pitchFamily="18" charset="0"/>
              </a:rPr>
              <a:t>=</a:t>
            </a:r>
            <a:r>
              <a:rPr lang="en-US" altLang="zh-CN" sz="2800" b="0" i="1">
                <a:solidFill>
                  <a:schemeClr val="tx1"/>
                </a:solidFill>
                <a:latin typeface="Times New Roman" panose="02020603050405020304" pitchFamily="18" charset="0"/>
              </a:rPr>
              <a:t>I</a:t>
            </a:r>
            <a:r>
              <a:rPr lang="en-US" altLang="zh-CN" sz="2800" b="0" baseline="-25000">
                <a:solidFill>
                  <a:schemeClr val="tx1"/>
                </a:solidFill>
                <a:latin typeface="Times New Roman" panose="02020603050405020304" pitchFamily="18" charset="0"/>
              </a:rPr>
              <a:t>CN</a:t>
            </a:r>
            <a:r>
              <a:rPr lang="en-US" altLang="zh-CN" sz="2800" b="0">
                <a:solidFill>
                  <a:schemeClr val="tx1"/>
                </a:solidFill>
                <a:latin typeface="Times New Roman" panose="02020603050405020304" pitchFamily="18" charset="0"/>
              </a:rPr>
              <a:t>+</a:t>
            </a:r>
            <a:r>
              <a:rPr lang="en-US" altLang="zh-CN" sz="2800" b="0" i="1">
                <a:solidFill>
                  <a:schemeClr val="tx1"/>
                </a:solidFill>
                <a:latin typeface="Times New Roman" panose="02020603050405020304" pitchFamily="18" charset="0"/>
              </a:rPr>
              <a:t> I</a:t>
            </a:r>
            <a:r>
              <a:rPr lang="en-US" altLang="zh-CN" sz="2800" b="0" baseline="-25000">
                <a:solidFill>
                  <a:schemeClr val="tx1"/>
                </a:solidFill>
                <a:latin typeface="Times New Roman" panose="02020603050405020304" pitchFamily="18" charset="0"/>
              </a:rPr>
              <a:t>CBO</a:t>
            </a:r>
            <a:r>
              <a:rPr lang="en-US" altLang="zh-CN" sz="2000">
                <a:solidFill>
                  <a:schemeClr val="tx1"/>
                </a:solidFill>
                <a:latin typeface="Times New Roman" panose="02020603050405020304" pitchFamily="18" charset="0"/>
              </a:rPr>
              <a:t>             </a:t>
            </a:r>
            <a:endParaRPr lang="en-US" altLang="zh-CN" sz="2000" b="0">
              <a:solidFill>
                <a:schemeClr val="tx1"/>
              </a:solidFill>
              <a:latin typeface="Times New Roman" panose="02020603050405020304" pitchFamily="18" charset="0"/>
            </a:endParaRPr>
          </a:p>
        </p:txBody>
      </p:sp>
      <p:sp>
        <p:nvSpPr>
          <p:cNvPr id="9" name="Text Box 12"/>
          <p:cNvSpPr txBox="1">
            <a:spLocks noChangeArrowheads="1"/>
          </p:cNvSpPr>
          <p:nvPr/>
        </p:nvSpPr>
        <p:spPr bwMode="auto">
          <a:xfrm>
            <a:off x="107315" y="4032250"/>
            <a:ext cx="3072130" cy="521970"/>
          </a:xfrm>
          <a:prstGeom prst="rect">
            <a:avLst/>
          </a:prstGeom>
          <a:solidFill>
            <a:schemeClr val="accent5">
              <a:lumMod val="40000"/>
              <a:lumOff val="60000"/>
            </a:schemeClr>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800" b="0" i="1">
                <a:solidFill>
                  <a:schemeClr val="tx1"/>
                </a:solidFill>
                <a:latin typeface="Times New Roman" panose="02020603050405020304" pitchFamily="18" charset="0"/>
              </a:rPr>
              <a:t>I</a:t>
            </a:r>
            <a:r>
              <a:rPr lang="en-US" altLang="zh-CN" sz="2800" b="0" baseline="-25000">
                <a:solidFill>
                  <a:schemeClr val="tx1"/>
                </a:solidFill>
                <a:latin typeface="Times New Roman" panose="02020603050405020304" pitchFamily="18" charset="0"/>
              </a:rPr>
              <a:t>B</a:t>
            </a:r>
            <a:r>
              <a:rPr lang="en-US" altLang="zh-CN" sz="2800" b="0">
                <a:solidFill>
                  <a:schemeClr val="tx1"/>
                </a:solidFill>
                <a:latin typeface="Times New Roman" panose="02020603050405020304" pitchFamily="18" charset="0"/>
              </a:rPr>
              <a:t>=</a:t>
            </a:r>
            <a:r>
              <a:rPr lang="en-US" altLang="zh-CN" sz="2800" b="0" i="1">
                <a:solidFill>
                  <a:schemeClr val="tx1"/>
                </a:solidFill>
                <a:latin typeface="Times New Roman" panose="02020603050405020304" pitchFamily="18" charset="0"/>
              </a:rPr>
              <a:t>I</a:t>
            </a:r>
            <a:r>
              <a:rPr lang="en-US" altLang="zh-CN" sz="2800" b="0" baseline="-25000">
                <a:solidFill>
                  <a:schemeClr val="tx1"/>
                </a:solidFill>
                <a:latin typeface="Times New Roman" panose="02020603050405020304" pitchFamily="18" charset="0"/>
              </a:rPr>
              <a:t>EP</a:t>
            </a:r>
            <a:r>
              <a:rPr lang="en-US" altLang="zh-CN" sz="2800" b="0">
                <a:solidFill>
                  <a:schemeClr val="tx1"/>
                </a:solidFill>
                <a:latin typeface="Times New Roman" panose="02020603050405020304" pitchFamily="18" charset="0"/>
              </a:rPr>
              <a:t>+</a:t>
            </a:r>
            <a:r>
              <a:rPr lang="en-US" altLang="zh-CN" sz="2800" b="0" i="1">
                <a:solidFill>
                  <a:schemeClr val="tx1"/>
                </a:solidFill>
                <a:latin typeface="Times New Roman" panose="02020603050405020304" pitchFamily="18" charset="0"/>
              </a:rPr>
              <a:t> I</a:t>
            </a:r>
            <a:r>
              <a:rPr lang="en-US" altLang="zh-CN" sz="2800" b="0" baseline="-25000">
                <a:solidFill>
                  <a:schemeClr val="tx1"/>
                </a:solidFill>
                <a:latin typeface="Times New Roman" panose="02020603050405020304" pitchFamily="18" charset="0"/>
              </a:rPr>
              <a:t>BN</a:t>
            </a:r>
            <a:r>
              <a:rPr lang="en-US" altLang="zh-CN" sz="2800" b="0">
                <a:solidFill>
                  <a:schemeClr val="tx1"/>
                </a:solidFill>
                <a:latin typeface="Times New Roman" panose="02020603050405020304" pitchFamily="18" charset="0"/>
              </a:rPr>
              <a:t>－</a:t>
            </a:r>
            <a:r>
              <a:rPr lang="en-US" altLang="zh-CN" sz="2800" b="0" i="1">
                <a:solidFill>
                  <a:schemeClr val="tx1"/>
                </a:solidFill>
                <a:latin typeface="Times New Roman" panose="02020603050405020304" pitchFamily="18" charset="0"/>
              </a:rPr>
              <a:t>I</a:t>
            </a:r>
            <a:r>
              <a:rPr lang="en-US" altLang="zh-CN" sz="2800" b="0" baseline="-25000">
                <a:solidFill>
                  <a:schemeClr val="tx1"/>
                </a:solidFill>
                <a:latin typeface="Times New Roman" panose="02020603050405020304" pitchFamily="18" charset="0"/>
              </a:rPr>
              <a:t>CBO</a:t>
            </a:r>
            <a:endParaRPr lang="en-US" altLang="zh-CN" sz="2800" b="0" baseline="-25000">
              <a:solidFill>
                <a:schemeClr val="tx1"/>
              </a:solidFill>
              <a:latin typeface="Times New Roman" panose="02020603050405020304" pitchFamily="18" charset="0"/>
            </a:endParaRPr>
          </a:p>
        </p:txBody>
      </p:sp>
      <p:sp>
        <p:nvSpPr>
          <p:cNvPr id="10" name="椭圆 9"/>
          <p:cNvSpPr/>
          <p:nvPr/>
        </p:nvSpPr>
        <p:spPr>
          <a:xfrm>
            <a:off x="2844165" y="2277110"/>
            <a:ext cx="1151890" cy="1224280"/>
          </a:xfrm>
          <a:prstGeom prst="ellipse">
            <a:avLst/>
          </a:prstGeom>
          <a:solidFill>
            <a:srgbClr val="FFFF00">
              <a:alpha val="34000"/>
            </a:srgbClr>
          </a:solidFill>
          <a:ln w="381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3353435" y="3403600"/>
            <a:ext cx="1884680" cy="169545"/>
          </a:xfrm>
          <a:prstGeom prst="rect">
            <a:avLst/>
          </a:prstGeom>
          <a:solidFill>
            <a:srgbClr val="E23BFB">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3357245" y="2179320"/>
            <a:ext cx="1884680" cy="367665"/>
          </a:xfrm>
          <a:prstGeom prst="rect">
            <a:avLst/>
          </a:prstGeom>
          <a:solidFill>
            <a:srgbClr val="E23BFB">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5271135" y="1486535"/>
            <a:ext cx="303530" cy="2861310"/>
          </a:xfrm>
          <a:prstGeom prst="rect">
            <a:avLst/>
          </a:prstGeom>
          <a:noFill/>
        </p:spPr>
        <p:txBody>
          <a:bodyPr wrap="square" rtlCol="0">
            <a:spAutoFit/>
          </a:bodyPr>
          <a:p>
            <a:pPr marL="0" indent="0">
              <a:lnSpc>
                <a:spcPct val="150000"/>
              </a:lnSpc>
              <a:buNone/>
            </a:pPr>
            <a:r>
              <a:rPr lang="en-US" altLang="zh-CN" sz="2400" b="1" dirty="0" smtClean="0">
                <a:solidFill>
                  <a:srgbClr val="C00000"/>
                </a:solidFill>
                <a:latin typeface="Times New Roman" panose="02020603050405020304" pitchFamily="18" charset="0"/>
                <a:cs typeface="Times New Roman" panose="02020603050405020304" pitchFamily="18" charset="0"/>
              </a:rPr>
              <a:t>N</a:t>
            </a:r>
            <a:endParaRPr lang="en-US" altLang="zh-CN" sz="2400" b="1" dirty="0" smtClean="0">
              <a:solidFill>
                <a:srgbClr val="C00000"/>
              </a:solidFill>
              <a:latin typeface="Times New Roman" panose="02020603050405020304" pitchFamily="18" charset="0"/>
              <a:cs typeface="Times New Roman" panose="02020603050405020304" pitchFamily="18" charset="0"/>
            </a:endParaRPr>
          </a:p>
          <a:p>
            <a:pPr marL="0" indent="0">
              <a:lnSpc>
                <a:spcPct val="150000"/>
              </a:lnSpc>
              <a:buNone/>
            </a:pPr>
            <a:endParaRPr lang="en-US" altLang="zh-CN" sz="2400" b="1" dirty="0" smtClean="0">
              <a:solidFill>
                <a:srgbClr val="C00000"/>
              </a:solidFill>
              <a:latin typeface="Times New Roman" panose="02020603050405020304" pitchFamily="18" charset="0"/>
              <a:cs typeface="Times New Roman" panose="02020603050405020304" pitchFamily="18" charset="0"/>
            </a:endParaRPr>
          </a:p>
          <a:p>
            <a:pPr marL="0" indent="0">
              <a:lnSpc>
                <a:spcPct val="150000"/>
              </a:lnSpc>
              <a:buNone/>
            </a:pPr>
            <a:r>
              <a:rPr lang="en-US" altLang="zh-CN" sz="2400" b="1" dirty="0" smtClean="0">
                <a:solidFill>
                  <a:srgbClr val="C00000"/>
                </a:solidFill>
                <a:latin typeface="Times New Roman" panose="02020603050405020304" pitchFamily="18" charset="0"/>
                <a:cs typeface="Times New Roman" panose="02020603050405020304" pitchFamily="18" charset="0"/>
              </a:rPr>
              <a:t>P</a:t>
            </a:r>
            <a:endParaRPr lang="en-US" altLang="zh-CN" sz="2400" b="1" dirty="0" smtClean="0">
              <a:solidFill>
                <a:srgbClr val="C00000"/>
              </a:solidFill>
              <a:latin typeface="Times New Roman" panose="02020603050405020304" pitchFamily="18" charset="0"/>
              <a:cs typeface="Times New Roman" panose="02020603050405020304" pitchFamily="18" charset="0"/>
            </a:endParaRPr>
          </a:p>
          <a:p>
            <a:pPr marL="0" indent="0">
              <a:lnSpc>
                <a:spcPct val="150000"/>
              </a:lnSpc>
              <a:buNone/>
            </a:pPr>
            <a:endParaRPr lang="en-US" altLang="zh-CN" sz="2400" b="1" dirty="0" smtClean="0">
              <a:solidFill>
                <a:srgbClr val="C00000"/>
              </a:solidFill>
              <a:latin typeface="Times New Roman" panose="02020603050405020304" pitchFamily="18" charset="0"/>
              <a:cs typeface="Times New Roman" panose="02020603050405020304" pitchFamily="18" charset="0"/>
            </a:endParaRPr>
          </a:p>
          <a:p>
            <a:pPr marL="0" indent="0">
              <a:lnSpc>
                <a:spcPct val="150000"/>
              </a:lnSpc>
              <a:buNone/>
            </a:pPr>
            <a:r>
              <a:rPr lang="en-US" altLang="zh-CN" sz="2400" b="1" dirty="0" smtClean="0">
                <a:solidFill>
                  <a:srgbClr val="C00000"/>
                </a:solidFill>
                <a:latin typeface="Times New Roman" panose="02020603050405020304" pitchFamily="18" charset="0"/>
                <a:cs typeface="Times New Roman" panose="02020603050405020304" pitchFamily="18" charset="0"/>
              </a:rPr>
              <a:t>N</a:t>
            </a:r>
            <a:endParaRPr lang="en-US" altLang="zh-CN" sz="2400" b="1" dirty="0" smtClean="0">
              <a:solidFill>
                <a:srgbClr val="C00000"/>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323215" y="6165850"/>
            <a:ext cx="5661025" cy="565150"/>
          </a:xfrm>
          <a:prstGeom prst="rect">
            <a:avLst/>
          </a:prstGeom>
          <a:solidFill>
            <a:srgbClr val="B7DEE8"/>
          </a:solidFill>
        </p:spPr>
        <p:txBody>
          <a:bodyPr wrap="square" rtlCol="0" anchor="t">
            <a:spAutoFit/>
          </a:bodyPr>
          <a:p>
            <a:pPr marL="0" indent="0" algn="ctr">
              <a:lnSpc>
                <a:spcPct val="110000"/>
              </a:lnSpc>
              <a:buNone/>
            </a:pPr>
            <a:r>
              <a:rPr kumimoji="0" lang="en-US" altLang="zh-CN" sz="2800" i="1" dirty="0" smtClean="0">
                <a:sym typeface="+mn-ea"/>
              </a:rPr>
              <a:t>I</a:t>
            </a:r>
            <a:r>
              <a:rPr kumimoji="0" lang="en-US" altLang="zh-CN" sz="2800" baseline="-25000" dirty="0" smtClean="0">
                <a:sym typeface="+mn-ea"/>
              </a:rPr>
              <a:t>E</a:t>
            </a:r>
            <a:r>
              <a:rPr kumimoji="0" lang="en-US" altLang="zh-CN" sz="2800" dirty="0" smtClean="0">
                <a:sym typeface="+mn-ea"/>
              </a:rPr>
              <a:t>=</a:t>
            </a:r>
            <a:r>
              <a:rPr kumimoji="0" lang="en-US" altLang="zh-CN" sz="2800" i="1" dirty="0" smtClean="0">
                <a:sym typeface="+mn-ea"/>
              </a:rPr>
              <a:t> I</a:t>
            </a:r>
            <a:r>
              <a:rPr kumimoji="0" lang="en-US" altLang="zh-CN" sz="2800" baseline="-25000" dirty="0" smtClean="0">
                <a:sym typeface="+mn-ea"/>
              </a:rPr>
              <a:t>EN</a:t>
            </a:r>
            <a:r>
              <a:rPr kumimoji="0" lang="en-US" altLang="zh-CN" sz="2800" dirty="0" smtClean="0">
                <a:sym typeface="+mn-ea"/>
              </a:rPr>
              <a:t>+ </a:t>
            </a:r>
            <a:r>
              <a:rPr kumimoji="0" lang="en-US" altLang="zh-CN" sz="2800" i="1" dirty="0" smtClean="0">
                <a:sym typeface="+mn-ea"/>
              </a:rPr>
              <a:t>I</a:t>
            </a:r>
            <a:r>
              <a:rPr kumimoji="0" lang="en-US" altLang="zh-CN" sz="2800" baseline="-25000" dirty="0" smtClean="0">
                <a:sym typeface="+mn-ea"/>
              </a:rPr>
              <a:t>EP  </a:t>
            </a:r>
            <a:r>
              <a:rPr kumimoji="0" lang="en-US" altLang="zh-CN" sz="2800" dirty="0" smtClean="0">
                <a:sym typeface="+mn-ea"/>
              </a:rPr>
              <a:t>  </a:t>
            </a:r>
            <a:r>
              <a:rPr kumimoji="0" lang="zh-CN" altLang="en-US" sz="2800" dirty="0" smtClean="0">
                <a:sym typeface="+mn-ea"/>
              </a:rPr>
              <a:t>且有</a:t>
            </a:r>
            <a:r>
              <a:rPr kumimoji="0" lang="en-US" altLang="zh-CN" sz="2800" dirty="0" smtClean="0">
                <a:sym typeface="+mn-ea"/>
              </a:rPr>
              <a:t> </a:t>
            </a:r>
            <a:r>
              <a:rPr kumimoji="0" lang="en-US" altLang="zh-CN" sz="2800" i="1" dirty="0" smtClean="0">
                <a:sym typeface="+mn-ea"/>
              </a:rPr>
              <a:t>I</a:t>
            </a:r>
            <a:r>
              <a:rPr kumimoji="0" lang="en-US" altLang="zh-CN" sz="2800" baseline="-25000" dirty="0" smtClean="0">
                <a:sym typeface="+mn-ea"/>
              </a:rPr>
              <a:t>EN</a:t>
            </a:r>
            <a:r>
              <a:rPr kumimoji="0" lang="en-US" altLang="zh-CN" sz="2800" dirty="0" smtClean="0">
                <a:sym typeface="+mn-ea"/>
              </a:rPr>
              <a:t>&gt;&gt; </a:t>
            </a:r>
            <a:r>
              <a:rPr kumimoji="0" lang="en-US" altLang="zh-CN" sz="2800" i="1" dirty="0" smtClean="0">
                <a:sym typeface="+mn-ea"/>
              </a:rPr>
              <a:t>I</a:t>
            </a:r>
            <a:r>
              <a:rPr kumimoji="0" lang="en-US" altLang="zh-CN" sz="2800" baseline="-25000" dirty="0" smtClean="0">
                <a:sym typeface="+mn-ea"/>
              </a:rPr>
              <a:t>EP</a:t>
            </a:r>
            <a:endParaRPr kumimoji="0" lang="en-US" altLang="zh-CN" sz="2800" b="1" baseline="-25000" dirty="0" smtClean="0">
              <a:latin typeface="Times New Roman" panose="02020603050405020304" pitchFamily="18" charset="0"/>
              <a:cs typeface="Times New Roman" panose="02020603050405020304" pitchFamily="18" charset="0"/>
              <a:sym typeface="+mn-ea"/>
            </a:endParaRPr>
          </a:p>
        </p:txBody>
      </p:sp>
      <p:sp>
        <p:nvSpPr>
          <p:cNvPr id="17" name="文本框 16"/>
          <p:cNvSpPr txBox="1"/>
          <p:nvPr/>
        </p:nvSpPr>
        <p:spPr>
          <a:xfrm>
            <a:off x="6443345" y="3183255"/>
            <a:ext cx="2639060" cy="1383665"/>
          </a:xfrm>
          <a:prstGeom prst="rect">
            <a:avLst/>
          </a:prstGeom>
          <a:solidFill>
            <a:srgbClr val="B7DEE8"/>
          </a:solidFill>
        </p:spPr>
        <p:txBody>
          <a:bodyPr wrap="square" rtlCol="0" anchor="t">
            <a:spAutoFit/>
          </a:bodyPr>
          <a:p>
            <a:pPr marL="0" indent="0" algn="ctr" eaLnBrk="1" latinLnBrk="0" hangingPunct="1">
              <a:buFontTx/>
              <a:buNone/>
            </a:pPr>
            <a:r>
              <a:rPr kumimoji="0" lang="en-US" altLang="zh-CN" sz="2800" i="1" dirty="0" smtClean="0">
                <a:sym typeface="+mn-ea"/>
              </a:rPr>
              <a:t>I</a:t>
            </a:r>
            <a:r>
              <a:rPr kumimoji="0" lang="en-US" altLang="zh-CN" sz="2800" baseline="-25000" dirty="0" smtClean="0">
                <a:sym typeface="+mn-ea"/>
              </a:rPr>
              <a:t>EN</a:t>
            </a:r>
            <a:r>
              <a:rPr kumimoji="0" lang="en-US" altLang="zh-CN" sz="2800" dirty="0" smtClean="0">
                <a:sym typeface="+mn-ea"/>
              </a:rPr>
              <a:t>=</a:t>
            </a:r>
            <a:r>
              <a:rPr kumimoji="0" lang="en-US" altLang="zh-CN" sz="2800" i="1" dirty="0" smtClean="0">
                <a:sym typeface="+mn-ea"/>
              </a:rPr>
              <a:t>I</a:t>
            </a:r>
            <a:r>
              <a:rPr kumimoji="0" lang="en-US" altLang="zh-CN" sz="2800" baseline="-25000" dirty="0" smtClean="0">
                <a:sym typeface="+mn-ea"/>
              </a:rPr>
              <a:t>CN</a:t>
            </a:r>
            <a:r>
              <a:rPr kumimoji="0" lang="en-US" altLang="zh-CN" sz="2800" dirty="0" smtClean="0">
                <a:sym typeface="+mn-ea"/>
              </a:rPr>
              <a:t>+</a:t>
            </a:r>
            <a:r>
              <a:rPr kumimoji="0" lang="en-US" altLang="zh-CN" sz="2800" i="1" dirty="0" smtClean="0">
                <a:sym typeface="+mn-ea"/>
              </a:rPr>
              <a:t> I</a:t>
            </a:r>
            <a:r>
              <a:rPr kumimoji="0" lang="en-US" altLang="zh-CN" sz="2800" baseline="-25000" dirty="0" smtClean="0">
                <a:sym typeface="+mn-ea"/>
              </a:rPr>
              <a:t>BN </a:t>
            </a:r>
            <a:r>
              <a:rPr kumimoji="0" lang="en-US" altLang="zh-CN" sz="2800" dirty="0" smtClean="0">
                <a:sym typeface="+mn-ea"/>
              </a:rPr>
              <a:t>   </a:t>
            </a:r>
            <a:endParaRPr kumimoji="0" lang="en-US" altLang="zh-CN" sz="2800" b="0" dirty="0" smtClean="0">
              <a:solidFill>
                <a:schemeClr val="tx1"/>
              </a:solidFill>
              <a:latin typeface="Times New Roman" panose="02020603050405020304" pitchFamily="18" charset="0"/>
            </a:endParaRPr>
          </a:p>
          <a:p>
            <a:pPr marL="0" indent="0" algn="ctr" eaLnBrk="1" latinLnBrk="0" hangingPunct="1">
              <a:buFontTx/>
              <a:buNone/>
            </a:pPr>
            <a:r>
              <a:rPr kumimoji="0" lang="zh-CN" altLang="en-US" sz="2800" dirty="0" smtClean="0">
                <a:sym typeface="+mn-ea"/>
              </a:rPr>
              <a:t>且有</a:t>
            </a:r>
            <a:r>
              <a:rPr kumimoji="0" lang="en-US" altLang="zh-CN" sz="2800" i="1" dirty="0" smtClean="0">
                <a:sym typeface="+mn-ea"/>
              </a:rPr>
              <a:t>I</a:t>
            </a:r>
            <a:r>
              <a:rPr kumimoji="0" lang="en-US" altLang="zh-CN" sz="2800" baseline="-25000" dirty="0" smtClean="0">
                <a:sym typeface="+mn-ea"/>
              </a:rPr>
              <a:t>CN</a:t>
            </a:r>
            <a:r>
              <a:rPr kumimoji="0" lang="en-US" altLang="zh-CN" sz="2800" dirty="0" smtClean="0">
                <a:sym typeface="+mn-ea"/>
              </a:rPr>
              <a:t>&gt;&gt;</a:t>
            </a:r>
            <a:r>
              <a:rPr kumimoji="0" lang="en-US" altLang="zh-CN" sz="2800" i="1" dirty="0" smtClean="0">
                <a:sym typeface="+mn-ea"/>
              </a:rPr>
              <a:t>I</a:t>
            </a:r>
            <a:r>
              <a:rPr kumimoji="0" lang="en-US" altLang="zh-CN" sz="2800" baseline="-25000" dirty="0" smtClean="0">
                <a:sym typeface="+mn-ea"/>
              </a:rPr>
              <a:t>BN</a:t>
            </a:r>
            <a:r>
              <a:rPr kumimoji="0" lang="en-US" altLang="zh-CN" sz="2800" dirty="0" smtClean="0">
                <a:sym typeface="+mn-ea"/>
              </a:rPr>
              <a:t>，</a:t>
            </a:r>
            <a:endParaRPr kumimoji="0" lang="en-US" altLang="zh-CN" sz="2800" dirty="0" smtClean="0">
              <a:sym typeface="+mn-ea"/>
            </a:endParaRPr>
          </a:p>
          <a:p>
            <a:pPr marL="0" indent="0" algn="ctr" eaLnBrk="1" latinLnBrk="0" hangingPunct="1">
              <a:buFontTx/>
              <a:buNone/>
            </a:pPr>
            <a:r>
              <a:rPr kumimoji="0" lang="en-US" altLang="zh-CN" sz="2800" i="1" dirty="0" smtClean="0">
                <a:sym typeface="+mn-ea"/>
              </a:rPr>
              <a:t>I</a:t>
            </a:r>
            <a:r>
              <a:rPr kumimoji="0" lang="en-US" altLang="zh-CN" sz="2800" baseline="-25000" dirty="0" smtClean="0">
                <a:sym typeface="+mn-ea"/>
              </a:rPr>
              <a:t>EN</a:t>
            </a:r>
            <a:r>
              <a:rPr kumimoji="0" lang="en-US" altLang="zh-CN" sz="2800" dirty="0" smtClean="0">
                <a:sym typeface="+mn-ea"/>
              </a:rPr>
              <a:t>&gt;&gt;</a:t>
            </a:r>
            <a:r>
              <a:rPr kumimoji="0" lang="en-US" altLang="zh-CN" sz="2800" i="1" dirty="0" smtClean="0">
                <a:sym typeface="+mn-ea"/>
              </a:rPr>
              <a:t> I</a:t>
            </a:r>
            <a:r>
              <a:rPr kumimoji="0" lang="en-US" altLang="zh-CN" sz="2800" baseline="-25000" dirty="0" smtClean="0">
                <a:sym typeface="+mn-ea"/>
              </a:rPr>
              <a:t>BN</a:t>
            </a:r>
            <a:r>
              <a:rPr kumimoji="0" lang="en-US" altLang="zh-CN" sz="2800" dirty="0" smtClean="0">
                <a:sym typeface="+mn-ea"/>
              </a:rPr>
              <a:t>      </a:t>
            </a:r>
            <a:endParaRPr kumimoji="0" lang="en-US" altLang="zh-CN" sz="2800" b="1" dirty="0" smtClean="0">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44"/>
                                        </p:tgtEl>
                                        <p:attrNameLst>
                                          <p:attrName>style.visibility</p:attrName>
                                        </p:attrNameLst>
                                      </p:cBhvr>
                                      <p:to>
                                        <p:strVal val="visible"/>
                                      </p:to>
                                    </p:set>
                                    <p:animEffect transition="in" filter="wipe(left)">
                                      <p:cBhvr>
                                        <p:cTn id="7" dur="500"/>
                                        <p:tgtEl>
                                          <p:spTgt spid="143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iterate type="lt">
                                    <p:tmPct val="100000"/>
                                  </p:iterate>
                                  <p:childTnLst>
                                    <p:set>
                                      <p:cBhvr>
                                        <p:cTn id="36" dur="1" fill="hold">
                                          <p:stCondLst>
                                            <p:cond delay="0"/>
                                          </p:stCondLst>
                                        </p:cTn>
                                        <p:tgtEl>
                                          <p:spTgt spid="8"/>
                                        </p:tgtEl>
                                        <p:attrNameLst>
                                          <p:attrName>style.visibility</p:attrName>
                                        </p:attrNameLst>
                                      </p:cBhvr>
                                      <p:to>
                                        <p:strVal val="visible"/>
                                      </p:to>
                                    </p:set>
                                    <p:animEffect transition="in" filter="blinds(vertical)">
                                      <p:cBhvr>
                                        <p:cTn id="37" dur="75"/>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iterate type="lt">
                                    <p:tmPct val="100000"/>
                                  </p:iterate>
                                  <p:childTnLst>
                                    <p:set>
                                      <p:cBhvr>
                                        <p:cTn id="51" dur="1" fill="hold">
                                          <p:stCondLst>
                                            <p:cond delay="0"/>
                                          </p:stCondLst>
                                        </p:cTn>
                                        <p:tgtEl>
                                          <p:spTgt spid="9"/>
                                        </p:tgtEl>
                                        <p:attrNameLst>
                                          <p:attrName>style.visibility</p:attrName>
                                        </p:attrNameLst>
                                      </p:cBhvr>
                                      <p:to>
                                        <p:strVal val="visible"/>
                                      </p:to>
                                    </p:set>
                                    <p:animEffect transition="in" filter="blinds(horizontal)">
                                      <p:cBhvr>
                                        <p:cTn id="52" dur="75"/>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bldLvl="0" animBg="1"/>
      <p:bldP spid="3" grpId="0" bldLvl="0" animBg="1"/>
      <p:bldP spid="5" grpId="0" bldLvl="0" animBg="1"/>
      <p:bldP spid="6" grpId="0" bldLvl="0" animBg="1"/>
      <p:bldP spid="7" grpId="0" bldLvl="0" animBg="1"/>
      <p:bldP spid="8" grpId="0" bldLvl="0" animBg="1" autoUpdateAnimBg="0"/>
      <p:bldP spid="9" grpId="0" bldLvl="0" animBg="1" autoUpdateAnimBg="0"/>
      <p:bldP spid="10" grpId="0" bldLvl="0" animBg="1"/>
      <p:bldP spid="16" grpId="0" bldLvl="0" animBg="1"/>
      <p:bldP spid="17"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107950" y="610235"/>
            <a:ext cx="8646795" cy="2310130"/>
          </a:xfrm>
          <a:prstGeom prst="rect">
            <a:avLst/>
          </a:prstGeom>
        </p:spPr>
        <p:txBody>
          <a:bodyPr/>
          <a:lstStyle>
            <a:lvl1pPr marL="34290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1pPr>
            <a:lvl2pPr marL="74295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2pPr>
            <a:lvl3pPr marL="1143000" indent="215900" algn="l" rtl="0" eaLnBrk="0" fontAlgn="base" hangingPunct="0">
              <a:lnSpc>
                <a:spcPct val="110000"/>
              </a:lnSpc>
              <a:spcBef>
                <a:spcPct val="0"/>
              </a:spcBef>
              <a:spcAft>
                <a:spcPct val="0"/>
              </a:spcAft>
              <a:buFont typeface="Arial" panose="020B0604020202020204" pitchFamily="34" charset="0"/>
              <a:buChar char="•"/>
              <a:defRPr sz="2400" b="1" kern="1200">
                <a:solidFill>
                  <a:schemeClr val="tx1"/>
                </a:solidFill>
                <a:latin typeface="+mn-lt"/>
                <a:ea typeface="+mn-ea"/>
                <a:cs typeface="+mn-cs"/>
              </a:defRPr>
            </a:lvl3pPr>
            <a:lvl4pPr marL="16002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4pPr>
            <a:lvl5pPr marL="20574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buFontTx/>
              <a:buNone/>
            </a:pPr>
            <a:r>
              <a:rPr kumimoji="0" lang="zh-CN" altLang="en-US" b="0" dirty="0" smtClean="0">
                <a:solidFill>
                  <a:srgbClr val="000000"/>
                </a:solidFill>
                <a:latin typeface="Times New Roman" panose="02020603050405020304" pitchFamily="18" charset="0"/>
              </a:rPr>
              <a:t>      发射结加正偏时，从发射区将有大量的电子向基区扩散，形成的电流为</a:t>
            </a:r>
            <a:r>
              <a:rPr kumimoji="0" lang="en-US" altLang="zh-CN" b="0" i="1" dirty="0" smtClean="0">
                <a:solidFill>
                  <a:srgbClr val="FF0000"/>
                </a:solidFill>
                <a:latin typeface="Times New Roman" panose="02020603050405020304" pitchFamily="18" charset="0"/>
              </a:rPr>
              <a:t>I</a:t>
            </a:r>
            <a:r>
              <a:rPr kumimoji="0" lang="en-US" altLang="zh-CN" b="0" baseline="-25000" dirty="0" smtClean="0">
                <a:solidFill>
                  <a:srgbClr val="FF0000"/>
                </a:solidFill>
                <a:latin typeface="Times New Roman" panose="02020603050405020304" pitchFamily="18" charset="0"/>
              </a:rPr>
              <a:t>EN</a:t>
            </a:r>
            <a:r>
              <a:rPr kumimoji="0" lang="zh-CN" altLang="en-US" b="0" dirty="0" smtClean="0">
                <a:solidFill>
                  <a:srgbClr val="000000"/>
                </a:solidFill>
                <a:latin typeface="Times New Roman" panose="02020603050405020304" pitchFamily="18" charset="0"/>
              </a:rPr>
              <a:t>。与</a:t>
            </a:r>
            <a:r>
              <a:rPr kumimoji="0" lang="en-US" altLang="zh-CN" b="0" dirty="0" smtClean="0">
                <a:solidFill>
                  <a:srgbClr val="000000"/>
                </a:solidFill>
                <a:latin typeface="Times New Roman" panose="02020603050405020304" pitchFamily="18" charset="0"/>
              </a:rPr>
              <a:t>PN</a:t>
            </a:r>
            <a:r>
              <a:rPr kumimoji="0" lang="zh-CN" altLang="en-US" b="0" dirty="0" smtClean="0">
                <a:solidFill>
                  <a:srgbClr val="000000"/>
                </a:solidFill>
                <a:latin typeface="Times New Roman" panose="02020603050405020304" pitchFamily="18" charset="0"/>
              </a:rPr>
              <a:t>结中的情况相同。</a:t>
            </a:r>
            <a:endParaRPr kumimoji="0" lang="zh-CN" altLang="zh-CN" b="0" dirty="0" smtClean="0">
              <a:solidFill>
                <a:srgbClr val="000000"/>
              </a:solidFill>
              <a:latin typeface="Times New Roman" panose="02020603050405020304" pitchFamily="18" charset="0"/>
            </a:endParaRPr>
          </a:p>
          <a:p>
            <a:pPr algn="just" eaLnBrk="1" hangingPunct="1">
              <a:buFontTx/>
              <a:buNone/>
            </a:pPr>
            <a:r>
              <a:rPr kumimoji="0" lang="zh-CN" altLang="zh-CN" b="0" dirty="0" smtClean="0">
                <a:solidFill>
                  <a:srgbClr val="000000"/>
                </a:solidFill>
                <a:latin typeface="Times New Roman" panose="02020603050405020304" pitchFamily="18" charset="0"/>
              </a:rPr>
              <a:t>      </a:t>
            </a:r>
            <a:r>
              <a:rPr kumimoji="0" lang="zh-CN" altLang="en-US" b="0" dirty="0" smtClean="0">
                <a:solidFill>
                  <a:srgbClr val="000000"/>
                </a:solidFill>
                <a:latin typeface="Times New Roman" panose="02020603050405020304" pitchFamily="18" charset="0"/>
              </a:rPr>
              <a:t>从基区向发射区也有空穴的扩散运动，但其数量小，形成的电流为</a:t>
            </a:r>
            <a:r>
              <a:rPr kumimoji="0" lang="en-US" altLang="zh-CN" b="0" i="1" dirty="0" smtClean="0">
                <a:solidFill>
                  <a:srgbClr val="FF5050"/>
                </a:solidFill>
                <a:latin typeface="Times New Roman" panose="02020603050405020304" pitchFamily="18" charset="0"/>
              </a:rPr>
              <a:t>I</a:t>
            </a:r>
            <a:r>
              <a:rPr kumimoji="0" lang="en-US" altLang="zh-CN" b="0" baseline="-25000" dirty="0" smtClean="0">
                <a:solidFill>
                  <a:srgbClr val="FF5050"/>
                </a:solidFill>
                <a:latin typeface="Times New Roman" panose="02020603050405020304" pitchFamily="18" charset="0"/>
              </a:rPr>
              <a:t>EP</a:t>
            </a:r>
            <a:r>
              <a:rPr kumimoji="0" lang="en-US" altLang="zh-CN" b="0" dirty="0" smtClean="0">
                <a:solidFill>
                  <a:srgbClr val="000000"/>
                </a:solidFill>
                <a:latin typeface="Times New Roman" panose="02020603050405020304" pitchFamily="18" charset="0"/>
              </a:rPr>
              <a:t>。</a:t>
            </a:r>
            <a:r>
              <a:rPr kumimoji="0" lang="zh-CN" altLang="en-US" b="0" dirty="0" smtClean="0">
                <a:solidFill>
                  <a:srgbClr val="000000"/>
                </a:solidFill>
                <a:latin typeface="Times New Roman" panose="02020603050405020304" pitchFamily="18" charset="0"/>
              </a:rPr>
              <a:t>这是因为发射区的掺杂浓度远大于基区的掺杂浓度。</a:t>
            </a:r>
            <a:endParaRPr kumimoji="0" lang="zh-CN" altLang="en-US" b="0" dirty="0" smtClean="0">
              <a:solidFill>
                <a:srgbClr val="000000"/>
              </a:solidFill>
              <a:latin typeface="Times New Roman" panose="02020603050405020304" pitchFamily="18" charset="0"/>
            </a:endParaRPr>
          </a:p>
        </p:txBody>
      </p:sp>
      <p:sp>
        <p:nvSpPr>
          <p:cNvPr id="5" name="Rectangle 4"/>
          <p:cNvSpPr txBox="1">
            <a:spLocks noChangeArrowheads="1"/>
          </p:cNvSpPr>
          <p:nvPr/>
        </p:nvSpPr>
        <p:spPr>
          <a:xfrm>
            <a:off x="107950" y="2999105"/>
            <a:ext cx="8646795" cy="2819400"/>
          </a:xfrm>
          <a:prstGeom prst="rect">
            <a:avLst/>
          </a:prstGeom>
        </p:spPr>
        <p:txBody>
          <a:bodyPr/>
          <a:lstStyle>
            <a:lvl1pPr marL="34290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1pPr>
            <a:lvl2pPr marL="74295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2pPr>
            <a:lvl3pPr marL="1143000" indent="215900" algn="l" rtl="0" eaLnBrk="0" fontAlgn="base" hangingPunct="0">
              <a:lnSpc>
                <a:spcPct val="110000"/>
              </a:lnSpc>
              <a:spcBef>
                <a:spcPct val="0"/>
              </a:spcBef>
              <a:spcAft>
                <a:spcPct val="0"/>
              </a:spcAft>
              <a:buFont typeface="Arial" panose="020B0604020202020204" pitchFamily="34" charset="0"/>
              <a:buChar char="•"/>
              <a:defRPr sz="2400" b="1" kern="1200">
                <a:solidFill>
                  <a:schemeClr val="tx1"/>
                </a:solidFill>
                <a:latin typeface="+mn-lt"/>
                <a:ea typeface="+mn-ea"/>
                <a:cs typeface="+mn-cs"/>
              </a:defRPr>
            </a:lvl3pPr>
            <a:lvl4pPr marL="16002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4pPr>
            <a:lvl5pPr marL="20574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buFontTx/>
              <a:buNone/>
            </a:pPr>
            <a:r>
              <a:rPr kumimoji="0" lang="zh-CN" altLang="en-US" b="0" dirty="0" smtClean="0">
                <a:solidFill>
                  <a:srgbClr val="000000"/>
                </a:solidFill>
                <a:latin typeface="Times New Roman" panose="02020603050405020304" pitchFamily="18" charset="0"/>
              </a:rPr>
              <a:t>      进入基区的电子流因基区的空穴浓度低，被复合的机会较少。又因基区很薄，在集电结反偏电压的作用下，电子在基区停留的时间很短，很快</a:t>
            </a:r>
            <a:r>
              <a:rPr kumimoji="0" lang="zh-CN" altLang="en-US" b="0" dirty="0" smtClean="0">
                <a:solidFill>
                  <a:srgbClr val="000000"/>
                </a:solidFill>
                <a:latin typeface="宋体" panose="02010600030101010101" pitchFamily="2" charset="-122"/>
              </a:rPr>
              <a:t>就运动到了集电结的边上，进入集电</a:t>
            </a:r>
            <a:r>
              <a:rPr kumimoji="0" lang="zh-CN" altLang="en-US" b="0" dirty="0" smtClean="0">
                <a:solidFill>
                  <a:srgbClr val="000000"/>
                </a:solidFill>
                <a:latin typeface="Times New Roman" panose="02020603050405020304" pitchFamily="18" charset="0"/>
              </a:rPr>
              <a:t>结的结电场区域，被集电极所收集，形成集电极电流</a:t>
            </a:r>
            <a:r>
              <a:rPr kumimoji="0" lang="en-US" altLang="zh-CN" b="0" i="1" dirty="0" smtClean="0">
                <a:solidFill>
                  <a:srgbClr val="FF0000"/>
                </a:solidFill>
                <a:latin typeface="Times New Roman" panose="02020603050405020304" pitchFamily="18" charset="0"/>
              </a:rPr>
              <a:t>I</a:t>
            </a:r>
            <a:r>
              <a:rPr kumimoji="0" lang="en-US" altLang="zh-CN" b="0" baseline="-25000" dirty="0" smtClean="0">
                <a:solidFill>
                  <a:srgbClr val="FF0000"/>
                </a:solidFill>
                <a:latin typeface="Times New Roman" panose="02020603050405020304" pitchFamily="18" charset="0"/>
              </a:rPr>
              <a:t>CN</a:t>
            </a:r>
            <a:r>
              <a:rPr kumimoji="0" lang="en-US" altLang="zh-CN" b="0" dirty="0" smtClean="0">
                <a:solidFill>
                  <a:srgbClr val="000000"/>
                </a:solidFill>
                <a:latin typeface="Times New Roman" panose="02020603050405020304" pitchFamily="18" charset="0"/>
              </a:rPr>
              <a:t>。</a:t>
            </a:r>
            <a:r>
              <a:rPr kumimoji="0" lang="zh-CN" altLang="en-US" b="0" dirty="0" smtClean="0">
                <a:solidFill>
                  <a:srgbClr val="000000"/>
                </a:solidFill>
                <a:latin typeface="Times New Roman" panose="02020603050405020304" pitchFamily="18" charset="0"/>
              </a:rPr>
              <a:t>在基区被复合的电子形成的电流是 </a:t>
            </a:r>
            <a:r>
              <a:rPr kumimoji="0" lang="en-US" altLang="zh-CN" b="0" i="1" dirty="0" smtClean="0">
                <a:solidFill>
                  <a:srgbClr val="FF0000"/>
                </a:solidFill>
                <a:latin typeface="Times New Roman" panose="02020603050405020304" pitchFamily="18" charset="0"/>
              </a:rPr>
              <a:t>I</a:t>
            </a:r>
            <a:r>
              <a:rPr kumimoji="0" lang="en-US" altLang="zh-CN" b="0" baseline="-25000" dirty="0" smtClean="0">
                <a:solidFill>
                  <a:srgbClr val="FF0000"/>
                </a:solidFill>
                <a:latin typeface="Times New Roman" panose="02020603050405020304" pitchFamily="18" charset="0"/>
              </a:rPr>
              <a:t>BN</a:t>
            </a:r>
            <a:r>
              <a:rPr kumimoji="0" lang="en-US" altLang="zh-CN" b="0" dirty="0" smtClean="0">
                <a:solidFill>
                  <a:srgbClr val="000000"/>
                </a:solidFill>
                <a:latin typeface="Times New Roman" panose="02020603050405020304" pitchFamily="18" charset="0"/>
              </a:rPr>
              <a:t>。</a:t>
            </a:r>
            <a:endParaRPr kumimoji="0" lang="zh-CN" altLang="en-US" b="0" dirty="0" smtClean="0">
              <a:solidFill>
                <a:srgbClr val="000000"/>
              </a:solidFill>
              <a:latin typeface="Times New Roman" panose="02020603050405020304" pitchFamily="18" charset="0"/>
            </a:endParaRPr>
          </a:p>
        </p:txBody>
      </p:sp>
      <p:sp>
        <p:nvSpPr>
          <p:cNvPr id="2" name="Rectangle 2"/>
          <p:cNvSpPr txBox="1">
            <a:spLocks noChangeArrowheads="1"/>
          </p:cNvSpPr>
          <p:nvPr/>
        </p:nvSpPr>
        <p:spPr>
          <a:xfrm>
            <a:off x="487045" y="5897880"/>
            <a:ext cx="8267700" cy="705485"/>
          </a:xfrm>
          <a:prstGeom prst="rect">
            <a:avLst/>
          </a:prstGeom>
        </p:spPr>
        <p:txBody>
          <a:bodyPr/>
          <a:lstStyle>
            <a:lvl1pPr algn="l" rtl="0" eaLnBrk="0" fontAlgn="base" hangingPunct="0">
              <a:spcBef>
                <a:spcPct val="0"/>
              </a:spcBef>
              <a:spcAft>
                <a:spcPct val="0"/>
              </a:spcAft>
              <a:defRPr sz="3200" b="1" kern="1200">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just" eaLnBrk="1" hangingPunct="1"/>
            <a:r>
              <a:rPr kumimoji="0" lang="zh-CN" altLang="en-US" sz="2800" b="0" dirty="0" smtClean="0">
                <a:solidFill>
                  <a:srgbClr val="000000"/>
                </a:solidFill>
                <a:latin typeface="Times New Roman" panose="02020603050405020304" pitchFamily="18" charset="0"/>
                <a:cs typeface="Times New Roman" panose="02020603050405020304" pitchFamily="18" charset="0"/>
              </a:rPr>
              <a:t>        </a:t>
            </a:r>
            <a:r>
              <a:rPr kumimoji="0" lang="zh-CN" altLang="en-US" sz="2800" b="0" dirty="0" smtClean="0">
                <a:solidFill>
                  <a:schemeClr val="tx1"/>
                </a:solidFill>
                <a:latin typeface="Times New Roman" panose="02020603050405020304" pitchFamily="18" charset="0"/>
                <a:cs typeface="Times New Roman" panose="02020603050405020304" pitchFamily="18" charset="0"/>
              </a:rPr>
              <a:t>另外因集电结反偏，使集电结区的少子形成漂移电流</a:t>
            </a:r>
            <a:r>
              <a:rPr kumimoji="0" lang="en-US" altLang="zh-CN" sz="2800" b="0" dirty="0" smtClean="0">
                <a:solidFill>
                  <a:schemeClr val="tx1"/>
                </a:solidFill>
                <a:latin typeface="Times New Roman" panose="02020603050405020304" pitchFamily="18" charset="0"/>
                <a:cs typeface="Times New Roman" panose="02020603050405020304" pitchFamily="18" charset="0"/>
              </a:rPr>
              <a:t> </a:t>
            </a:r>
            <a:r>
              <a:rPr kumimoji="0" lang="en-US" altLang="zh-CN" sz="2800" b="0" i="1" dirty="0" smtClean="0">
                <a:solidFill>
                  <a:srgbClr val="FF0000"/>
                </a:solidFill>
                <a:latin typeface="Times New Roman" panose="02020603050405020304" pitchFamily="18" charset="0"/>
                <a:cs typeface="Times New Roman" panose="02020603050405020304" pitchFamily="18" charset="0"/>
              </a:rPr>
              <a:t>I</a:t>
            </a:r>
            <a:r>
              <a:rPr kumimoji="0" lang="en-US" altLang="zh-CN" sz="2800" b="0" baseline="-25000" dirty="0" smtClean="0">
                <a:solidFill>
                  <a:srgbClr val="FF0000"/>
                </a:solidFill>
                <a:latin typeface="Times New Roman" panose="02020603050405020304" pitchFamily="18" charset="0"/>
                <a:cs typeface="Times New Roman" panose="02020603050405020304" pitchFamily="18" charset="0"/>
              </a:rPr>
              <a:t>CBO</a:t>
            </a:r>
            <a:r>
              <a:rPr kumimoji="0" lang="en-US" altLang="zh-CN" sz="2800" b="0" dirty="0" smtClean="0">
                <a:solidFill>
                  <a:schemeClr val="tx1"/>
                </a:solidFill>
                <a:latin typeface="Times New Roman" panose="02020603050405020304" pitchFamily="18" charset="0"/>
                <a:cs typeface="Times New Roman" panose="02020603050405020304" pitchFamily="18" charset="0"/>
              </a:rPr>
              <a:t>。</a:t>
            </a:r>
            <a:endParaRPr kumimoji="0" lang="zh-CN" altLang="en-US" sz="2800" b="0" dirty="0" smtClean="0">
              <a:solidFill>
                <a:schemeClr val="tx1"/>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p>
            <a:fld id="{9A0DB2DC-4C9A-4742-B13C-FB6460FD3503}" type="slidenum">
              <a:rPr lang="zh-CN" altLang="en-US" dirty="0"/>
            </a:fld>
            <a:endParaRPr lang="zh-CN" altLang="en-US" dirty="0"/>
          </a:p>
        </p:txBody>
      </p:sp>
      <p:sp>
        <p:nvSpPr>
          <p:cNvPr id="3" name="Text Box 2"/>
          <p:cNvSpPr txBox="1">
            <a:spLocks noChangeArrowheads="1"/>
          </p:cNvSpPr>
          <p:nvPr/>
        </p:nvSpPr>
        <p:spPr bwMode="auto">
          <a:xfrm>
            <a:off x="899160" y="1628775"/>
            <a:ext cx="7259320" cy="3449955"/>
          </a:xfrm>
          <a:prstGeom prst="rect">
            <a:avLst/>
          </a:prstGeom>
          <a:gradFill rotWithShape="0">
            <a:gsLst>
              <a:gs pos="0">
                <a:srgbClr val="D3FFE9"/>
              </a:gs>
              <a:gs pos="100000">
                <a:srgbClr val="A7FFD3"/>
              </a:gs>
            </a:gsLst>
            <a:path path="shape">
              <a:fillToRect l="50000" t="50000" r="50000" b="50000"/>
            </a:path>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nSpc>
                <a:spcPct val="130000"/>
              </a:lnSpc>
              <a:spcBef>
                <a:spcPct val="0"/>
              </a:spcBef>
              <a:buFontTx/>
              <a:buNone/>
            </a:pPr>
            <a:r>
              <a:rPr lang="zh-CN" altLang="en-US" sz="2800" b="0" dirty="0" smtClean="0">
                <a:solidFill>
                  <a:srgbClr val="000000"/>
                </a:solidFill>
                <a:latin typeface="Times New Roman" panose="02020603050405020304" pitchFamily="18" charset="0"/>
              </a:rPr>
              <a:t>        由</a:t>
            </a:r>
            <a:r>
              <a:rPr lang="zh-CN" altLang="en-US" sz="2800" b="0" dirty="0">
                <a:solidFill>
                  <a:srgbClr val="000000"/>
                </a:solidFill>
                <a:latin typeface="Times New Roman" panose="02020603050405020304" pitchFamily="18" charset="0"/>
              </a:rPr>
              <a:t>以上分析可知，</a:t>
            </a:r>
            <a:r>
              <a:rPr lang="zh-CN" altLang="en-US" sz="2800" dirty="0">
                <a:solidFill>
                  <a:srgbClr val="0000FF"/>
                </a:solidFill>
                <a:latin typeface="Times New Roman" panose="02020603050405020304" pitchFamily="18" charset="0"/>
              </a:rPr>
              <a:t>发射区掺杂浓度高</a:t>
            </a:r>
            <a:r>
              <a:rPr lang="zh-CN" altLang="en-US" sz="2800" b="0" dirty="0">
                <a:solidFill>
                  <a:srgbClr val="000000"/>
                </a:solidFill>
                <a:latin typeface="Times New Roman" panose="02020603050405020304" pitchFamily="18" charset="0"/>
              </a:rPr>
              <a:t>，</a:t>
            </a:r>
            <a:r>
              <a:rPr lang="zh-CN" altLang="en-US" sz="2800" dirty="0">
                <a:solidFill>
                  <a:srgbClr val="FF0000"/>
                </a:solidFill>
                <a:latin typeface="Times New Roman" panose="02020603050405020304" pitchFamily="18" charset="0"/>
              </a:rPr>
              <a:t>基区很薄</a:t>
            </a:r>
            <a:r>
              <a:rPr lang="zh-CN" altLang="en-US" sz="2800" b="0" dirty="0">
                <a:solidFill>
                  <a:srgbClr val="000000"/>
                </a:solidFill>
                <a:latin typeface="Times New Roman" panose="02020603050405020304" pitchFamily="18" charset="0"/>
              </a:rPr>
              <a:t>，是保证晶体管能够实现电流放大的关键。若两个</a:t>
            </a:r>
            <a:r>
              <a:rPr lang="en-US" altLang="zh-CN" sz="2800" b="0" dirty="0">
                <a:solidFill>
                  <a:srgbClr val="000000"/>
                </a:solidFill>
                <a:latin typeface="Times New Roman" panose="02020603050405020304" pitchFamily="18" charset="0"/>
              </a:rPr>
              <a:t>PN</a:t>
            </a:r>
            <a:r>
              <a:rPr lang="zh-CN" altLang="en-US" sz="2800" b="0" dirty="0">
                <a:solidFill>
                  <a:srgbClr val="000000"/>
                </a:solidFill>
                <a:latin typeface="Times New Roman" panose="02020603050405020304" pitchFamily="18" charset="0"/>
              </a:rPr>
              <a:t>结对接，相当基区很厚，所以没有电流放大作用，基区从厚变薄，两个</a:t>
            </a:r>
            <a:r>
              <a:rPr lang="en-US" altLang="zh-CN" sz="2800" b="0" dirty="0">
                <a:solidFill>
                  <a:srgbClr val="000000"/>
                </a:solidFill>
                <a:latin typeface="Times New Roman" panose="02020603050405020304" pitchFamily="18" charset="0"/>
              </a:rPr>
              <a:t>PN</a:t>
            </a:r>
            <a:r>
              <a:rPr lang="zh-CN" altLang="en-US" sz="2800" b="0" dirty="0">
                <a:solidFill>
                  <a:srgbClr val="000000"/>
                </a:solidFill>
                <a:latin typeface="Times New Roman" panose="02020603050405020304" pitchFamily="18" charset="0"/>
              </a:rPr>
              <a:t>结演变为晶体管，这是量变引起质变的又一个实例。</a:t>
            </a:r>
            <a:endParaRPr lang="zh-CN" altLang="en-US" sz="2800" b="0" dirty="0">
              <a:solidFill>
                <a:srgbClr val="336699"/>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图片 31746" descr="Dz010304"/>
          <p:cNvPicPr>
            <a:picLocks noChangeAspect="1"/>
          </p:cNvPicPr>
          <p:nvPr/>
        </p:nvPicPr>
        <p:blipFill>
          <a:blip r:embed="rId1">
            <a:clrChange>
              <a:clrFrom>
                <a:srgbClr val="FFFFFF"/>
              </a:clrFrom>
              <a:clrTo>
                <a:srgbClr val="FFFFFF">
                  <a:alpha val="0"/>
                </a:srgbClr>
              </a:clrTo>
            </a:clrChange>
          </a:blip>
          <a:srcRect t="-2750" r="-2272" b="-1718"/>
          <a:stretch>
            <a:fillRect/>
          </a:stretch>
        </p:blipFill>
        <p:spPr>
          <a:xfrm>
            <a:off x="5147945" y="720090"/>
            <a:ext cx="4017645" cy="3394075"/>
          </a:xfrm>
          <a:prstGeom prst="rect">
            <a:avLst/>
          </a:prstGeom>
          <a:solidFill>
            <a:srgbClr val="FFFFFF"/>
          </a:solidFill>
          <a:ln w="19050">
            <a:noFill/>
          </a:ln>
        </p:spPr>
      </p:pic>
      <p:sp>
        <p:nvSpPr>
          <p:cNvPr id="2" name="Rectangle 2"/>
          <p:cNvSpPr txBox="1">
            <a:spLocks noChangeArrowheads="1"/>
          </p:cNvSpPr>
          <p:nvPr/>
        </p:nvSpPr>
        <p:spPr>
          <a:xfrm>
            <a:off x="630555" y="731520"/>
            <a:ext cx="4601845" cy="529590"/>
          </a:xfrm>
          <a:prstGeom prst="rect">
            <a:avLst/>
          </a:prstGeom>
        </p:spPr>
        <p:txBody>
          <a:bodyPr/>
          <a:lstStyle>
            <a:lvl1pPr algn="l" rtl="0" eaLnBrk="0" fontAlgn="base" hangingPunct="0">
              <a:spcBef>
                <a:spcPct val="0"/>
              </a:spcBef>
              <a:spcAft>
                <a:spcPct val="0"/>
              </a:spcAft>
              <a:defRPr sz="3200" b="1" kern="1200">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just" eaLnBrk="1" hangingPunct="1"/>
            <a:r>
              <a:rPr kumimoji="0" lang="zh-CN" altLang="en-US" sz="2800" dirty="0" smtClean="0">
                <a:solidFill>
                  <a:schemeClr val="tx1"/>
                </a:solidFill>
                <a:latin typeface="Times New Roman" panose="02020603050405020304" pitchFamily="18" charset="0"/>
                <a:cs typeface="Times New Roman" panose="02020603050405020304" pitchFamily="18" charset="0"/>
              </a:rPr>
              <a:t>可得如下电流关系式:</a:t>
            </a:r>
            <a:endParaRPr kumimoji="0" lang="zh-CN" altLang="en-US" sz="2800" dirty="0" smtClean="0">
              <a:solidFill>
                <a:schemeClr val="tx1"/>
              </a:solidFill>
              <a:latin typeface="Times New Roman" panose="02020603050405020304" pitchFamily="18" charset="0"/>
              <a:cs typeface="Times New Roman" panose="02020603050405020304" pitchFamily="18" charset="0"/>
            </a:endParaRPr>
          </a:p>
        </p:txBody>
      </p:sp>
      <p:sp>
        <p:nvSpPr>
          <p:cNvPr id="3" name="Rectangle 6"/>
          <p:cNvSpPr txBox="1">
            <a:spLocks noChangeArrowheads="1"/>
          </p:cNvSpPr>
          <p:nvPr/>
        </p:nvSpPr>
        <p:spPr>
          <a:xfrm>
            <a:off x="107315" y="1283335"/>
            <a:ext cx="7239000" cy="655320"/>
          </a:xfrm>
          <a:prstGeom prst="rect">
            <a:avLst/>
          </a:prstGeom>
        </p:spPr>
        <p:txBody>
          <a:bodyPr/>
          <a:lstStyle>
            <a:lvl1pPr marL="34290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1pPr>
            <a:lvl2pPr marL="74295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2pPr>
            <a:lvl3pPr marL="1143000" indent="215900" algn="l" rtl="0" eaLnBrk="0" fontAlgn="base" hangingPunct="0">
              <a:lnSpc>
                <a:spcPct val="110000"/>
              </a:lnSpc>
              <a:spcBef>
                <a:spcPct val="0"/>
              </a:spcBef>
              <a:spcAft>
                <a:spcPct val="0"/>
              </a:spcAft>
              <a:buFont typeface="Arial" panose="020B0604020202020204" pitchFamily="34" charset="0"/>
              <a:buChar char="•"/>
              <a:defRPr sz="2400" b="1" kern="1200">
                <a:solidFill>
                  <a:schemeClr val="tx1"/>
                </a:solidFill>
                <a:latin typeface="+mn-lt"/>
                <a:ea typeface="+mn-ea"/>
                <a:cs typeface="+mn-cs"/>
              </a:defRPr>
            </a:lvl3pPr>
            <a:lvl4pPr marL="16002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4pPr>
            <a:lvl5pPr marL="20574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buFontTx/>
              <a:buNone/>
            </a:pPr>
            <a:r>
              <a:rPr kumimoji="0" lang="zh-CN" altLang="en-US" b="0" dirty="0" smtClean="0">
                <a:solidFill>
                  <a:srgbClr val="000000"/>
                </a:solidFill>
                <a:latin typeface="Times New Roman" panose="02020603050405020304" pitchFamily="18" charset="0"/>
              </a:rPr>
              <a:t>  </a:t>
            </a:r>
            <a:r>
              <a:rPr kumimoji="0" lang="en-US" altLang="zh-CN" b="0" i="1" dirty="0" smtClean="0">
                <a:solidFill>
                  <a:srgbClr val="FF0000"/>
                </a:solidFill>
                <a:latin typeface="Times New Roman" panose="02020603050405020304" pitchFamily="18" charset="0"/>
              </a:rPr>
              <a:t>I</a:t>
            </a:r>
            <a:r>
              <a:rPr kumimoji="0" lang="en-US" altLang="zh-CN" b="0" baseline="-25000" dirty="0" smtClean="0">
                <a:solidFill>
                  <a:srgbClr val="FF0000"/>
                </a:solidFill>
                <a:latin typeface="Times New Roman" panose="02020603050405020304" pitchFamily="18" charset="0"/>
              </a:rPr>
              <a:t>E</a:t>
            </a:r>
            <a:r>
              <a:rPr kumimoji="0" lang="en-US" altLang="zh-CN" b="0" dirty="0" smtClean="0">
                <a:solidFill>
                  <a:srgbClr val="FF0000"/>
                </a:solidFill>
                <a:latin typeface="Times New Roman" panose="02020603050405020304" pitchFamily="18" charset="0"/>
              </a:rPr>
              <a:t>=</a:t>
            </a:r>
            <a:r>
              <a:rPr kumimoji="0" lang="en-US" altLang="zh-CN" b="0" i="1" dirty="0" smtClean="0">
                <a:solidFill>
                  <a:srgbClr val="FF0000"/>
                </a:solidFill>
                <a:latin typeface="Times New Roman" panose="02020603050405020304" pitchFamily="18" charset="0"/>
              </a:rPr>
              <a:t> I</a:t>
            </a:r>
            <a:r>
              <a:rPr kumimoji="0" lang="en-US" altLang="zh-CN" b="0" baseline="-25000" dirty="0" smtClean="0">
                <a:solidFill>
                  <a:srgbClr val="FF0000"/>
                </a:solidFill>
                <a:latin typeface="Times New Roman" panose="02020603050405020304" pitchFamily="18" charset="0"/>
              </a:rPr>
              <a:t>EN</a:t>
            </a:r>
            <a:r>
              <a:rPr kumimoji="0" lang="en-US" altLang="zh-CN" b="0" dirty="0" smtClean="0">
                <a:solidFill>
                  <a:srgbClr val="FF0000"/>
                </a:solidFill>
                <a:latin typeface="Times New Roman" panose="02020603050405020304" pitchFamily="18" charset="0"/>
              </a:rPr>
              <a:t>+ </a:t>
            </a:r>
            <a:r>
              <a:rPr kumimoji="0" lang="en-US" altLang="zh-CN" b="0" i="1" dirty="0" smtClean="0">
                <a:solidFill>
                  <a:srgbClr val="FF0000"/>
                </a:solidFill>
                <a:latin typeface="Times New Roman" panose="02020603050405020304" pitchFamily="18" charset="0"/>
              </a:rPr>
              <a:t>I</a:t>
            </a:r>
            <a:r>
              <a:rPr kumimoji="0" lang="en-US" altLang="zh-CN" b="0" baseline="-25000" dirty="0" smtClean="0">
                <a:solidFill>
                  <a:srgbClr val="FF0000"/>
                </a:solidFill>
                <a:latin typeface="Times New Roman" panose="02020603050405020304" pitchFamily="18" charset="0"/>
              </a:rPr>
              <a:t>EP</a:t>
            </a:r>
            <a:r>
              <a:rPr kumimoji="0" lang="en-US" altLang="zh-CN" b="0" baseline="-25000" dirty="0" smtClean="0">
                <a:solidFill>
                  <a:srgbClr val="0000FF"/>
                </a:solidFill>
                <a:latin typeface="Times New Roman" panose="02020603050405020304" pitchFamily="18" charset="0"/>
              </a:rPr>
              <a:t> </a:t>
            </a:r>
            <a:r>
              <a:rPr kumimoji="0" lang="en-US" altLang="zh-CN" b="0" baseline="-25000" dirty="0" smtClean="0">
                <a:solidFill>
                  <a:srgbClr val="000000"/>
                </a:solidFill>
                <a:latin typeface="Times New Roman" panose="02020603050405020304" pitchFamily="18" charset="0"/>
              </a:rPr>
              <a:t> </a:t>
            </a:r>
            <a:r>
              <a:rPr kumimoji="0" lang="en-US" altLang="zh-CN" b="0" dirty="0" smtClean="0">
                <a:solidFill>
                  <a:srgbClr val="000000"/>
                </a:solidFill>
                <a:latin typeface="Times New Roman" panose="02020603050405020304" pitchFamily="18" charset="0"/>
              </a:rPr>
              <a:t>    </a:t>
            </a:r>
            <a:r>
              <a:rPr kumimoji="0" lang="zh-CN" altLang="en-US" b="0" dirty="0" smtClean="0">
                <a:solidFill>
                  <a:srgbClr val="000000"/>
                </a:solidFill>
                <a:latin typeface="Times New Roman" panose="02020603050405020304" pitchFamily="18" charset="0"/>
              </a:rPr>
              <a:t>且有</a:t>
            </a:r>
            <a:r>
              <a:rPr kumimoji="0" lang="en-US" altLang="zh-CN" b="0" dirty="0" smtClean="0">
                <a:solidFill>
                  <a:srgbClr val="000000"/>
                </a:solidFill>
                <a:latin typeface="Times New Roman" panose="02020603050405020304" pitchFamily="18" charset="0"/>
              </a:rPr>
              <a:t> </a:t>
            </a:r>
            <a:r>
              <a:rPr kumimoji="0" lang="en-US" altLang="zh-CN" b="0" i="1" dirty="0" smtClean="0">
                <a:solidFill>
                  <a:srgbClr val="000000"/>
                </a:solidFill>
                <a:latin typeface="Times New Roman" panose="02020603050405020304" pitchFamily="18" charset="0"/>
              </a:rPr>
              <a:t>I</a:t>
            </a:r>
            <a:r>
              <a:rPr kumimoji="0" lang="en-US" altLang="zh-CN" b="0" baseline="-25000" dirty="0" smtClean="0">
                <a:solidFill>
                  <a:srgbClr val="000000"/>
                </a:solidFill>
                <a:latin typeface="Times New Roman" panose="02020603050405020304" pitchFamily="18" charset="0"/>
              </a:rPr>
              <a:t>EN</a:t>
            </a:r>
            <a:r>
              <a:rPr kumimoji="0" lang="en-US" altLang="zh-CN" b="0" dirty="0" smtClean="0">
                <a:solidFill>
                  <a:srgbClr val="000000"/>
                </a:solidFill>
                <a:latin typeface="Times New Roman" panose="02020603050405020304" pitchFamily="18" charset="0"/>
              </a:rPr>
              <a:t>&gt;&gt;</a:t>
            </a:r>
            <a:r>
              <a:rPr kumimoji="0" lang="en-US" altLang="zh-CN" b="0" i="1" dirty="0" smtClean="0">
                <a:solidFill>
                  <a:srgbClr val="000000"/>
                </a:solidFill>
                <a:latin typeface="Times New Roman" panose="02020603050405020304" pitchFamily="18" charset="0"/>
              </a:rPr>
              <a:t>I</a:t>
            </a:r>
            <a:r>
              <a:rPr kumimoji="0" lang="en-US" altLang="zh-CN" b="0" baseline="-25000" dirty="0" smtClean="0">
                <a:solidFill>
                  <a:srgbClr val="000000"/>
                </a:solidFill>
                <a:latin typeface="Times New Roman" panose="02020603050405020304" pitchFamily="18" charset="0"/>
              </a:rPr>
              <a:t>EP</a:t>
            </a:r>
            <a:r>
              <a:rPr kumimoji="0" lang="en-US" altLang="zh-CN" b="0" dirty="0" smtClean="0">
                <a:solidFill>
                  <a:srgbClr val="000000"/>
                </a:solidFill>
                <a:latin typeface="Times New Roman" panose="02020603050405020304" pitchFamily="18" charset="0"/>
              </a:rPr>
              <a:t> </a:t>
            </a:r>
            <a:endParaRPr kumimoji="0" lang="zh-CN" altLang="en-US" dirty="0" smtClean="0">
              <a:latin typeface="Times New Roman" panose="02020603050405020304" pitchFamily="18" charset="0"/>
            </a:endParaRPr>
          </a:p>
        </p:txBody>
      </p:sp>
      <p:sp>
        <p:nvSpPr>
          <p:cNvPr id="6" name="Text Box 11"/>
          <p:cNvSpPr txBox="1">
            <a:spLocks noChangeArrowheads="1"/>
          </p:cNvSpPr>
          <p:nvPr/>
        </p:nvSpPr>
        <p:spPr bwMode="auto">
          <a:xfrm>
            <a:off x="859155" y="2788285"/>
            <a:ext cx="236347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0" i="1">
                <a:solidFill>
                  <a:srgbClr val="0000FF"/>
                </a:solidFill>
                <a:latin typeface="Times New Roman" panose="02020603050405020304" pitchFamily="18" charset="0"/>
              </a:rPr>
              <a:t>I</a:t>
            </a:r>
            <a:r>
              <a:rPr lang="en-US" altLang="zh-CN" sz="2800" b="0" baseline="-25000">
                <a:solidFill>
                  <a:srgbClr val="0000FF"/>
                </a:solidFill>
                <a:latin typeface="Times New Roman" panose="02020603050405020304" pitchFamily="18" charset="0"/>
              </a:rPr>
              <a:t>C</a:t>
            </a:r>
            <a:r>
              <a:rPr lang="en-US" altLang="zh-CN" sz="2800" b="0">
                <a:solidFill>
                  <a:srgbClr val="0000FF"/>
                </a:solidFill>
                <a:latin typeface="Times New Roman" panose="02020603050405020304" pitchFamily="18" charset="0"/>
              </a:rPr>
              <a:t>=</a:t>
            </a:r>
            <a:r>
              <a:rPr lang="en-US" altLang="zh-CN" sz="2800" b="0" i="1">
                <a:solidFill>
                  <a:srgbClr val="0000FF"/>
                </a:solidFill>
                <a:latin typeface="Times New Roman" panose="02020603050405020304" pitchFamily="18" charset="0"/>
              </a:rPr>
              <a:t>I</a:t>
            </a:r>
            <a:r>
              <a:rPr lang="en-US" altLang="zh-CN" sz="2800" b="0" baseline="-25000">
                <a:solidFill>
                  <a:srgbClr val="0000FF"/>
                </a:solidFill>
                <a:latin typeface="Times New Roman" panose="02020603050405020304" pitchFamily="18" charset="0"/>
              </a:rPr>
              <a:t>CN</a:t>
            </a:r>
            <a:r>
              <a:rPr lang="en-US" altLang="zh-CN" sz="2800" b="0">
                <a:solidFill>
                  <a:srgbClr val="0000FF"/>
                </a:solidFill>
                <a:latin typeface="Times New Roman" panose="02020603050405020304" pitchFamily="18" charset="0"/>
              </a:rPr>
              <a:t>+</a:t>
            </a:r>
            <a:r>
              <a:rPr lang="en-US" altLang="zh-CN" sz="2800" b="0" i="1">
                <a:solidFill>
                  <a:srgbClr val="0000FF"/>
                </a:solidFill>
                <a:latin typeface="Times New Roman" panose="02020603050405020304" pitchFamily="18" charset="0"/>
              </a:rPr>
              <a:t> I</a:t>
            </a:r>
            <a:r>
              <a:rPr lang="en-US" altLang="zh-CN" sz="2800" b="0" baseline="-25000">
                <a:solidFill>
                  <a:srgbClr val="0000FF"/>
                </a:solidFill>
                <a:latin typeface="Times New Roman" panose="02020603050405020304" pitchFamily="18" charset="0"/>
              </a:rPr>
              <a:t>CBO</a:t>
            </a:r>
            <a:r>
              <a:rPr lang="en-US" altLang="zh-CN" sz="2000">
                <a:solidFill>
                  <a:srgbClr val="007032"/>
                </a:solidFill>
                <a:latin typeface="Times New Roman" panose="02020603050405020304" pitchFamily="18" charset="0"/>
              </a:rPr>
              <a:t>  </a:t>
            </a:r>
            <a:r>
              <a:rPr lang="en-US" altLang="zh-CN" sz="2000">
                <a:solidFill>
                  <a:srgbClr val="000000"/>
                </a:solidFill>
                <a:latin typeface="Times New Roman" panose="02020603050405020304" pitchFamily="18" charset="0"/>
              </a:rPr>
              <a:t>           </a:t>
            </a:r>
            <a:endParaRPr lang="zh-CN" altLang="en-US" sz="2400" b="0">
              <a:solidFill>
                <a:srgbClr val="336699"/>
              </a:solidFill>
              <a:latin typeface="Times New Roman" panose="02020603050405020304" pitchFamily="18" charset="0"/>
            </a:endParaRPr>
          </a:p>
        </p:txBody>
      </p:sp>
      <p:sp>
        <p:nvSpPr>
          <p:cNvPr id="7" name="Text Box 12"/>
          <p:cNvSpPr txBox="1">
            <a:spLocks noChangeArrowheads="1"/>
          </p:cNvSpPr>
          <p:nvPr/>
        </p:nvSpPr>
        <p:spPr bwMode="auto">
          <a:xfrm>
            <a:off x="859160" y="3529182"/>
            <a:ext cx="32766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0" i="1">
                <a:solidFill>
                  <a:srgbClr val="007032"/>
                </a:solidFill>
                <a:latin typeface="Times New Roman" panose="02020603050405020304" pitchFamily="18" charset="0"/>
              </a:rPr>
              <a:t>I</a:t>
            </a:r>
            <a:r>
              <a:rPr lang="en-US" altLang="zh-CN" sz="2800" b="0" baseline="-25000">
                <a:solidFill>
                  <a:srgbClr val="007032"/>
                </a:solidFill>
                <a:latin typeface="Times New Roman" panose="02020603050405020304" pitchFamily="18" charset="0"/>
              </a:rPr>
              <a:t>B</a:t>
            </a:r>
            <a:r>
              <a:rPr lang="en-US" altLang="zh-CN" sz="2800" b="0">
                <a:solidFill>
                  <a:srgbClr val="007032"/>
                </a:solidFill>
                <a:latin typeface="Times New Roman" panose="02020603050405020304" pitchFamily="18" charset="0"/>
              </a:rPr>
              <a:t>=</a:t>
            </a:r>
            <a:r>
              <a:rPr lang="en-US" altLang="zh-CN" sz="2800" b="0" i="1">
                <a:solidFill>
                  <a:srgbClr val="007032"/>
                </a:solidFill>
                <a:latin typeface="Times New Roman" panose="02020603050405020304" pitchFamily="18" charset="0"/>
                <a:sym typeface="+mn-ea"/>
              </a:rPr>
              <a:t>I</a:t>
            </a:r>
            <a:r>
              <a:rPr lang="en-US" altLang="zh-CN" sz="2800" b="0" baseline="-25000">
                <a:solidFill>
                  <a:srgbClr val="007032"/>
                </a:solidFill>
                <a:latin typeface="Times New Roman" panose="02020603050405020304" pitchFamily="18" charset="0"/>
                <a:sym typeface="+mn-ea"/>
              </a:rPr>
              <a:t>BN</a:t>
            </a:r>
            <a:r>
              <a:rPr lang="en-US" altLang="zh-CN" sz="2800" b="0">
                <a:solidFill>
                  <a:srgbClr val="007032"/>
                </a:solidFill>
                <a:latin typeface="Times New Roman" panose="02020603050405020304" pitchFamily="18" charset="0"/>
                <a:sym typeface="+mn-ea"/>
              </a:rPr>
              <a:t>+ </a:t>
            </a:r>
            <a:r>
              <a:rPr lang="en-US" altLang="zh-CN" sz="2800" b="0" i="1">
                <a:solidFill>
                  <a:srgbClr val="007032"/>
                </a:solidFill>
                <a:latin typeface="Times New Roman" panose="02020603050405020304" pitchFamily="18" charset="0"/>
              </a:rPr>
              <a:t>I</a:t>
            </a:r>
            <a:r>
              <a:rPr lang="en-US" altLang="zh-CN" sz="2800" b="0" baseline="-25000">
                <a:solidFill>
                  <a:srgbClr val="007032"/>
                </a:solidFill>
                <a:latin typeface="Times New Roman" panose="02020603050405020304" pitchFamily="18" charset="0"/>
              </a:rPr>
              <a:t>EP</a:t>
            </a:r>
            <a:r>
              <a:rPr lang="en-US" altLang="zh-CN" sz="2800" b="0" i="1">
                <a:solidFill>
                  <a:srgbClr val="007032"/>
                </a:solidFill>
                <a:latin typeface="Times New Roman" panose="02020603050405020304" pitchFamily="18" charset="0"/>
              </a:rPr>
              <a:t> </a:t>
            </a:r>
            <a:r>
              <a:rPr lang="en-US" altLang="zh-CN" sz="2800" b="0">
                <a:solidFill>
                  <a:srgbClr val="007032"/>
                </a:solidFill>
                <a:latin typeface="Times New Roman" panose="02020603050405020304" pitchFamily="18" charset="0"/>
              </a:rPr>
              <a:t>－</a:t>
            </a:r>
            <a:r>
              <a:rPr lang="en-US" altLang="zh-CN" sz="2800" b="0" i="1">
                <a:solidFill>
                  <a:srgbClr val="007032"/>
                </a:solidFill>
                <a:latin typeface="Times New Roman" panose="02020603050405020304" pitchFamily="18" charset="0"/>
              </a:rPr>
              <a:t>I</a:t>
            </a:r>
            <a:r>
              <a:rPr lang="en-US" altLang="zh-CN" sz="2800" b="0" baseline="-25000">
                <a:solidFill>
                  <a:srgbClr val="007032"/>
                </a:solidFill>
                <a:latin typeface="Times New Roman" panose="02020603050405020304" pitchFamily="18" charset="0"/>
              </a:rPr>
              <a:t>CBO</a:t>
            </a:r>
            <a:endParaRPr lang="en-US" altLang="zh-CN" sz="2800" b="0" baseline="-25000">
              <a:solidFill>
                <a:srgbClr val="007032"/>
              </a:solidFill>
              <a:latin typeface="Times New Roman" panose="02020603050405020304" pitchFamily="18" charset="0"/>
            </a:endParaRPr>
          </a:p>
        </p:txBody>
      </p:sp>
      <p:sp>
        <p:nvSpPr>
          <p:cNvPr id="8" name="Text Box 13"/>
          <p:cNvSpPr txBox="1">
            <a:spLocks noChangeArrowheads="1"/>
          </p:cNvSpPr>
          <p:nvPr/>
        </p:nvSpPr>
        <p:spPr bwMode="auto">
          <a:xfrm>
            <a:off x="428625" y="4198620"/>
            <a:ext cx="7101205"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nSpc>
                <a:spcPct val="130000"/>
              </a:lnSpc>
              <a:spcBef>
                <a:spcPct val="0"/>
              </a:spcBef>
              <a:buFontTx/>
              <a:buNone/>
            </a:pPr>
            <a:r>
              <a:rPr lang="en-US" altLang="zh-CN" sz="2800" b="0">
                <a:solidFill>
                  <a:srgbClr val="000000"/>
                </a:solidFill>
                <a:latin typeface="Times New Roman" panose="02020603050405020304" pitchFamily="18" charset="0"/>
              </a:rPr>
              <a:t>∴ </a:t>
            </a:r>
            <a:r>
              <a:rPr lang="en-US" altLang="zh-CN" sz="2800" b="0" i="1">
                <a:solidFill>
                  <a:srgbClr val="FF0000"/>
                </a:solidFill>
                <a:latin typeface="Times New Roman" panose="02020603050405020304" pitchFamily="18" charset="0"/>
              </a:rPr>
              <a:t>I</a:t>
            </a:r>
            <a:r>
              <a:rPr lang="en-US" altLang="zh-CN" sz="2800" b="0" baseline="-25000">
                <a:solidFill>
                  <a:srgbClr val="FF0000"/>
                </a:solidFill>
                <a:latin typeface="Times New Roman" panose="02020603050405020304" pitchFamily="18" charset="0"/>
              </a:rPr>
              <a:t>E</a:t>
            </a:r>
            <a:r>
              <a:rPr lang="en-US" altLang="zh-CN" sz="2800" b="0">
                <a:solidFill>
                  <a:srgbClr val="FF0000"/>
                </a:solidFill>
                <a:latin typeface="Times New Roman" panose="02020603050405020304" pitchFamily="18" charset="0"/>
              </a:rPr>
              <a:t>=</a:t>
            </a:r>
            <a:r>
              <a:rPr lang="en-US" altLang="zh-CN" sz="2800" b="0" i="1">
                <a:solidFill>
                  <a:srgbClr val="FF0000"/>
                </a:solidFill>
                <a:latin typeface="Times New Roman" panose="02020603050405020304" pitchFamily="18" charset="0"/>
              </a:rPr>
              <a:t>I</a:t>
            </a:r>
            <a:r>
              <a:rPr lang="en-US" altLang="zh-CN" sz="2800" b="0" baseline="-25000">
                <a:solidFill>
                  <a:srgbClr val="FF0000"/>
                </a:solidFill>
                <a:latin typeface="Times New Roman" panose="02020603050405020304" pitchFamily="18" charset="0"/>
              </a:rPr>
              <a:t>EN</a:t>
            </a:r>
            <a:r>
              <a:rPr lang="en-US" altLang="zh-CN" sz="2800" b="0">
                <a:solidFill>
                  <a:srgbClr val="FF0000"/>
                </a:solidFill>
                <a:latin typeface="Times New Roman" panose="02020603050405020304" pitchFamily="18" charset="0"/>
                <a:sym typeface="+mn-ea"/>
              </a:rPr>
              <a:t>+</a:t>
            </a:r>
            <a:r>
              <a:rPr lang="en-US" altLang="zh-CN" sz="2800" b="0" i="1">
                <a:solidFill>
                  <a:srgbClr val="FF0000"/>
                </a:solidFill>
                <a:latin typeface="Times New Roman" panose="02020603050405020304" pitchFamily="18" charset="0"/>
                <a:sym typeface="+mn-ea"/>
              </a:rPr>
              <a:t>I</a:t>
            </a:r>
            <a:r>
              <a:rPr lang="en-US" altLang="zh-CN" sz="2800" b="0" baseline="-25000">
                <a:solidFill>
                  <a:srgbClr val="FF0000"/>
                </a:solidFill>
                <a:latin typeface="Times New Roman" panose="02020603050405020304" pitchFamily="18" charset="0"/>
                <a:sym typeface="+mn-ea"/>
              </a:rPr>
              <a:t>EP</a:t>
            </a:r>
            <a:r>
              <a:rPr lang="en-US" altLang="zh-CN" sz="2800" b="0">
                <a:solidFill>
                  <a:srgbClr val="000000"/>
                </a:solidFill>
                <a:latin typeface="Times New Roman" panose="02020603050405020304" pitchFamily="18" charset="0"/>
              </a:rPr>
              <a:t>=</a:t>
            </a:r>
            <a:r>
              <a:rPr lang="en-US" altLang="zh-CN" sz="2800" b="0" i="1">
                <a:solidFill>
                  <a:srgbClr val="E23BFB"/>
                </a:solidFill>
                <a:latin typeface="Times New Roman" panose="02020603050405020304" pitchFamily="18" charset="0"/>
              </a:rPr>
              <a:t>I</a:t>
            </a:r>
            <a:r>
              <a:rPr lang="en-US" altLang="zh-CN" sz="2800" b="0" baseline="-25000">
                <a:solidFill>
                  <a:srgbClr val="E23BFB"/>
                </a:solidFill>
                <a:latin typeface="Times New Roman" panose="02020603050405020304" pitchFamily="18" charset="0"/>
              </a:rPr>
              <a:t>CN </a:t>
            </a:r>
            <a:r>
              <a:rPr lang="en-US" altLang="zh-CN" sz="2800" b="0">
                <a:solidFill>
                  <a:srgbClr val="E23BFB"/>
                </a:solidFill>
                <a:latin typeface="Times New Roman" panose="02020603050405020304" pitchFamily="18" charset="0"/>
              </a:rPr>
              <a:t>+ </a:t>
            </a:r>
            <a:r>
              <a:rPr lang="en-US" altLang="zh-CN" sz="2800" b="0" i="1">
                <a:solidFill>
                  <a:srgbClr val="E23BFB"/>
                </a:solidFill>
                <a:latin typeface="Times New Roman" panose="02020603050405020304" pitchFamily="18" charset="0"/>
              </a:rPr>
              <a:t>I</a:t>
            </a:r>
            <a:r>
              <a:rPr lang="en-US" altLang="zh-CN" sz="2800" b="0" baseline="-25000">
                <a:solidFill>
                  <a:srgbClr val="E23BFB"/>
                </a:solidFill>
                <a:latin typeface="Times New Roman" panose="02020603050405020304" pitchFamily="18" charset="0"/>
              </a:rPr>
              <a:t>BN</a:t>
            </a:r>
            <a:r>
              <a:rPr lang="en-US" altLang="zh-CN" sz="2800" b="0">
                <a:solidFill>
                  <a:srgbClr val="FF0000"/>
                </a:solidFill>
                <a:latin typeface="Times New Roman" panose="02020603050405020304" pitchFamily="18" charset="0"/>
                <a:sym typeface="+mn-ea"/>
              </a:rPr>
              <a:t>+</a:t>
            </a:r>
            <a:r>
              <a:rPr lang="en-US" altLang="zh-CN" sz="2800" b="0" baseline="-25000">
                <a:solidFill>
                  <a:srgbClr val="FF0000"/>
                </a:solidFill>
                <a:latin typeface="Times New Roman" panose="02020603050405020304" pitchFamily="18" charset="0"/>
              </a:rPr>
              <a:t> </a:t>
            </a:r>
            <a:r>
              <a:rPr lang="en-US" altLang="zh-CN" sz="2800" b="0" i="1">
                <a:solidFill>
                  <a:srgbClr val="FF0000"/>
                </a:solidFill>
                <a:latin typeface="Times New Roman" panose="02020603050405020304" pitchFamily="18" charset="0"/>
                <a:sym typeface="+mn-ea"/>
              </a:rPr>
              <a:t>I</a:t>
            </a:r>
            <a:r>
              <a:rPr lang="en-US" altLang="zh-CN" sz="2800" b="0" baseline="-25000">
                <a:solidFill>
                  <a:srgbClr val="FF0000"/>
                </a:solidFill>
                <a:latin typeface="Times New Roman" panose="02020603050405020304" pitchFamily="18" charset="0"/>
                <a:sym typeface="+mn-ea"/>
              </a:rPr>
              <a:t>EP</a:t>
            </a:r>
            <a:r>
              <a:rPr lang="en-US" altLang="zh-CN" sz="2800">
                <a:solidFill>
                  <a:srgbClr val="000000"/>
                </a:solidFill>
                <a:latin typeface="Times New Roman" panose="02020603050405020304" pitchFamily="18" charset="0"/>
              </a:rPr>
              <a:t> </a:t>
            </a:r>
            <a:endParaRPr lang="zh-CN" altLang="en-US" sz="2400" b="0">
              <a:solidFill>
                <a:srgbClr val="336699"/>
              </a:solidFill>
              <a:latin typeface="Times New Roman" panose="02020603050405020304" pitchFamily="18" charset="0"/>
            </a:endParaRPr>
          </a:p>
        </p:txBody>
      </p:sp>
      <p:sp>
        <p:nvSpPr>
          <p:cNvPr id="5" name="灯片编号占位符 4"/>
          <p:cNvSpPr>
            <a:spLocks noGrp="1"/>
          </p:cNvSpPr>
          <p:nvPr>
            <p:ph type="sldNum" sz="quarter" idx="12"/>
          </p:nvPr>
        </p:nvSpPr>
        <p:spPr/>
        <p:txBody>
          <a:bodyPr/>
          <a:p>
            <a:fld id="{9A0DB2DC-4C9A-4742-B13C-FB6460FD3503}" type="slidenum">
              <a:rPr lang="zh-CN" altLang="en-US" dirty="0"/>
            </a:fld>
            <a:endParaRPr lang="zh-CN" altLang="en-US" dirty="0"/>
          </a:p>
        </p:txBody>
      </p:sp>
      <p:sp>
        <p:nvSpPr>
          <p:cNvPr id="9" name="Rectangle 6"/>
          <p:cNvSpPr txBox="1">
            <a:spLocks noChangeArrowheads="1"/>
          </p:cNvSpPr>
          <p:nvPr/>
        </p:nvSpPr>
        <p:spPr>
          <a:xfrm>
            <a:off x="179070" y="1989455"/>
            <a:ext cx="7239000" cy="594360"/>
          </a:xfrm>
          <a:prstGeom prst="rect">
            <a:avLst/>
          </a:prstGeom>
        </p:spPr>
        <p:txBody>
          <a:bodyPr/>
          <a:lstStyle>
            <a:lvl1pPr marL="34290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1pPr>
            <a:lvl2pPr marL="74295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2pPr>
            <a:lvl3pPr marL="1143000" indent="215900" algn="l" rtl="0" eaLnBrk="0" fontAlgn="base" hangingPunct="0">
              <a:lnSpc>
                <a:spcPct val="110000"/>
              </a:lnSpc>
              <a:spcBef>
                <a:spcPct val="0"/>
              </a:spcBef>
              <a:spcAft>
                <a:spcPct val="0"/>
              </a:spcAft>
              <a:buFont typeface="Arial" panose="020B0604020202020204" pitchFamily="34" charset="0"/>
              <a:buChar char="•"/>
              <a:defRPr sz="2400" b="1" kern="1200">
                <a:solidFill>
                  <a:schemeClr val="tx1"/>
                </a:solidFill>
                <a:latin typeface="+mn-lt"/>
                <a:ea typeface="+mn-ea"/>
                <a:cs typeface="+mn-cs"/>
              </a:defRPr>
            </a:lvl3pPr>
            <a:lvl4pPr marL="16002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4pPr>
            <a:lvl5pPr marL="20574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buFontTx/>
              <a:buNone/>
            </a:pPr>
            <a:r>
              <a:rPr kumimoji="0" lang="zh-CN" altLang="en-US" b="0" dirty="0" smtClean="0">
                <a:solidFill>
                  <a:srgbClr val="000000"/>
                </a:solidFill>
                <a:latin typeface="Times New Roman" panose="02020603050405020304" pitchFamily="18" charset="0"/>
              </a:rPr>
              <a:t> </a:t>
            </a:r>
            <a:r>
              <a:rPr kumimoji="0" lang="en-US" altLang="zh-CN" b="0" i="1" dirty="0" smtClean="0">
                <a:solidFill>
                  <a:srgbClr val="E23BFB"/>
                </a:solidFill>
                <a:latin typeface="Times New Roman" panose="02020603050405020304" pitchFamily="18" charset="0"/>
              </a:rPr>
              <a:t>I</a:t>
            </a:r>
            <a:r>
              <a:rPr kumimoji="0" lang="en-US" altLang="zh-CN" b="0" baseline="-25000" dirty="0" smtClean="0">
                <a:solidFill>
                  <a:srgbClr val="E23BFB"/>
                </a:solidFill>
                <a:latin typeface="Times New Roman" panose="02020603050405020304" pitchFamily="18" charset="0"/>
              </a:rPr>
              <a:t>EN</a:t>
            </a:r>
            <a:r>
              <a:rPr kumimoji="0" lang="en-US" altLang="zh-CN" b="0" dirty="0" smtClean="0">
                <a:solidFill>
                  <a:srgbClr val="E23BFB"/>
                </a:solidFill>
                <a:latin typeface="Times New Roman" panose="02020603050405020304" pitchFamily="18" charset="0"/>
              </a:rPr>
              <a:t>=</a:t>
            </a:r>
            <a:r>
              <a:rPr kumimoji="0" lang="en-US" altLang="zh-CN" b="0" i="1" dirty="0" smtClean="0">
                <a:solidFill>
                  <a:srgbClr val="E23BFB"/>
                </a:solidFill>
                <a:latin typeface="Times New Roman" panose="02020603050405020304" pitchFamily="18" charset="0"/>
              </a:rPr>
              <a:t>I</a:t>
            </a:r>
            <a:r>
              <a:rPr kumimoji="0" lang="en-US" altLang="zh-CN" b="0" baseline="-25000" dirty="0" smtClean="0">
                <a:solidFill>
                  <a:srgbClr val="E23BFB"/>
                </a:solidFill>
                <a:latin typeface="Times New Roman" panose="02020603050405020304" pitchFamily="18" charset="0"/>
              </a:rPr>
              <a:t>CN</a:t>
            </a:r>
            <a:r>
              <a:rPr kumimoji="0" lang="en-US" altLang="zh-CN" b="0" dirty="0" smtClean="0">
                <a:solidFill>
                  <a:srgbClr val="E23BFB"/>
                </a:solidFill>
                <a:latin typeface="Times New Roman" panose="02020603050405020304" pitchFamily="18" charset="0"/>
              </a:rPr>
              <a:t>+</a:t>
            </a:r>
            <a:r>
              <a:rPr kumimoji="0" lang="en-US" altLang="zh-CN" b="0" i="1" dirty="0" smtClean="0">
                <a:solidFill>
                  <a:srgbClr val="E23BFB"/>
                </a:solidFill>
                <a:latin typeface="Times New Roman" panose="02020603050405020304" pitchFamily="18" charset="0"/>
              </a:rPr>
              <a:t> I</a:t>
            </a:r>
            <a:r>
              <a:rPr kumimoji="0" lang="en-US" altLang="zh-CN" b="0" baseline="-25000" dirty="0" smtClean="0">
                <a:solidFill>
                  <a:srgbClr val="E23BFB"/>
                </a:solidFill>
                <a:latin typeface="Times New Roman" panose="02020603050405020304" pitchFamily="18" charset="0"/>
              </a:rPr>
              <a:t>BN</a:t>
            </a:r>
            <a:r>
              <a:rPr kumimoji="0" lang="en-US" altLang="zh-CN" b="0" baseline="-25000" dirty="0" smtClean="0">
                <a:solidFill>
                  <a:srgbClr val="000000"/>
                </a:solidFill>
                <a:latin typeface="Times New Roman" panose="02020603050405020304" pitchFamily="18" charset="0"/>
              </a:rPr>
              <a:t> </a:t>
            </a:r>
            <a:r>
              <a:rPr kumimoji="0" lang="en-US" altLang="zh-CN" b="0" dirty="0" smtClean="0">
                <a:solidFill>
                  <a:srgbClr val="000000"/>
                </a:solidFill>
                <a:latin typeface="Times New Roman" panose="02020603050405020304" pitchFamily="18" charset="0"/>
              </a:rPr>
              <a:t>   </a:t>
            </a:r>
            <a:r>
              <a:rPr kumimoji="0" lang="zh-CN" altLang="en-US" b="0" dirty="0" smtClean="0">
                <a:solidFill>
                  <a:srgbClr val="000000"/>
                </a:solidFill>
                <a:latin typeface="Times New Roman" panose="02020603050405020304" pitchFamily="18" charset="0"/>
              </a:rPr>
              <a:t>且有</a:t>
            </a:r>
            <a:r>
              <a:rPr kumimoji="0" lang="en-US" altLang="zh-CN" b="0" dirty="0" smtClean="0">
                <a:solidFill>
                  <a:srgbClr val="000000"/>
                </a:solidFill>
                <a:latin typeface="Times New Roman" panose="02020603050405020304" pitchFamily="18" charset="0"/>
              </a:rPr>
              <a:t> </a:t>
            </a:r>
            <a:r>
              <a:rPr kumimoji="0" lang="en-US" altLang="zh-CN" b="0" i="1" dirty="0" smtClean="0">
                <a:solidFill>
                  <a:srgbClr val="000000"/>
                </a:solidFill>
                <a:latin typeface="Times New Roman" panose="02020603050405020304" pitchFamily="18" charset="0"/>
              </a:rPr>
              <a:t>I</a:t>
            </a:r>
            <a:r>
              <a:rPr kumimoji="0" lang="en-US" altLang="zh-CN" b="0" baseline="-25000" dirty="0" smtClean="0">
                <a:solidFill>
                  <a:srgbClr val="000000"/>
                </a:solidFill>
                <a:latin typeface="Times New Roman" panose="02020603050405020304" pitchFamily="18" charset="0"/>
              </a:rPr>
              <a:t>EN</a:t>
            </a:r>
            <a:r>
              <a:rPr kumimoji="0" lang="en-US" altLang="zh-CN" b="0" dirty="0" smtClean="0">
                <a:solidFill>
                  <a:srgbClr val="000000"/>
                </a:solidFill>
                <a:latin typeface="Times New Roman" panose="02020603050405020304" pitchFamily="18" charset="0"/>
              </a:rPr>
              <a:t>&gt;&gt;</a:t>
            </a:r>
            <a:r>
              <a:rPr kumimoji="0" lang="en-US" altLang="zh-CN" b="0" i="1" dirty="0" smtClean="0">
                <a:solidFill>
                  <a:srgbClr val="000000"/>
                </a:solidFill>
                <a:latin typeface="Times New Roman" panose="02020603050405020304" pitchFamily="18" charset="0"/>
              </a:rPr>
              <a:t> I</a:t>
            </a:r>
            <a:r>
              <a:rPr kumimoji="0" lang="en-US" altLang="zh-CN" b="0" baseline="-25000" dirty="0" smtClean="0">
                <a:solidFill>
                  <a:srgbClr val="000000"/>
                </a:solidFill>
                <a:latin typeface="Times New Roman" panose="02020603050405020304" pitchFamily="18" charset="0"/>
              </a:rPr>
              <a:t>BN</a:t>
            </a:r>
            <a:r>
              <a:rPr kumimoji="0" lang="en-US" altLang="zh-CN" b="0" dirty="0" smtClean="0">
                <a:solidFill>
                  <a:srgbClr val="000000"/>
                </a:solidFill>
                <a:latin typeface="Times New Roman" panose="02020603050405020304" pitchFamily="18" charset="0"/>
              </a:rPr>
              <a:t> </a:t>
            </a:r>
            <a:endParaRPr kumimoji="0" lang="zh-CN" altLang="en-US" dirty="0" smtClean="0">
              <a:latin typeface="Times New Roman" panose="02020603050405020304" pitchFamily="18" charset="0"/>
            </a:endParaRPr>
          </a:p>
        </p:txBody>
      </p:sp>
      <p:sp>
        <p:nvSpPr>
          <p:cNvPr id="10" name="Text Box 13"/>
          <p:cNvSpPr txBox="1">
            <a:spLocks noChangeArrowheads="1"/>
          </p:cNvSpPr>
          <p:nvPr/>
        </p:nvSpPr>
        <p:spPr bwMode="auto">
          <a:xfrm>
            <a:off x="469900" y="5158105"/>
            <a:ext cx="4274185" cy="121094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gn="l">
              <a:lnSpc>
                <a:spcPct val="130000"/>
              </a:lnSpc>
              <a:spcBef>
                <a:spcPct val="0"/>
              </a:spcBef>
              <a:buFontTx/>
              <a:buNone/>
            </a:pPr>
            <a:r>
              <a:rPr lang="en-US" altLang="zh-CN" sz="2800" dirty="0">
                <a:solidFill>
                  <a:schemeClr val="tx2"/>
                </a:solidFill>
                <a:latin typeface="新宋体" panose="02010609030101010101" pitchFamily="49" charset="-122"/>
                <a:ea typeface="新宋体" panose="02010609030101010101" pitchFamily="49" charset="-122"/>
                <a:sym typeface="+mn-ea"/>
              </a:rPr>
              <a:t> </a:t>
            </a:r>
            <a:r>
              <a:rPr lang="zh-CN" altLang="en-US" sz="2800" dirty="0">
                <a:solidFill>
                  <a:schemeClr val="tx2"/>
                </a:solidFill>
                <a:latin typeface="新宋体" panose="02010609030101010101" pitchFamily="49" charset="-122"/>
                <a:ea typeface="新宋体" panose="02010609030101010101" pitchFamily="49" charset="-122"/>
                <a:sym typeface="+mn-ea"/>
              </a:rPr>
              <a:t>从外部看的电流分配：</a:t>
            </a:r>
            <a:endParaRPr lang="zh-CN" altLang="en-US" sz="2800" dirty="0">
              <a:solidFill>
                <a:schemeClr val="tx2"/>
              </a:solidFill>
              <a:latin typeface="新宋体" panose="02010609030101010101" pitchFamily="49" charset="-122"/>
              <a:ea typeface="新宋体" panose="02010609030101010101" pitchFamily="49" charset="-122"/>
              <a:sym typeface="+mn-ea"/>
            </a:endParaRPr>
          </a:p>
          <a:p>
            <a:pPr algn="ctr">
              <a:lnSpc>
                <a:spcPct val="130000"/>
              </a:lnSpc>
              <a:spcBef>
                <a:spcPct val="0"/>
              </a:spcBef>
              <a:buFontTx/>
              <a:buNone/>
            </a:pPr>
            <a:r>
              <a:rPr lang="en-US" altLang="zh-CN" sz="2800" i="1">
                <a:solidFill>
                  <a:srgbClr val="FF0000"/>
                </a:solidFill>
                <a:latin typeface="Times New Roman" panose="02020603050405020304" pitchFamily="18" charset="0"/>
              </a:rPr>
              <a:t>I</a:t>
            </a:r>
            <a:r>
              <a:rPr lang="en-US" altLang="zh-CN" sz="2800" baseline="-25000">
                <a:solidFill>
                  <a:srgbClr val="FF0000"/>
                </a:solidFill>
                <a:latin typeface="Times New Roman" panose="02020603050405020304" pitchFamily="18" charset="0"/>
              </a:rPr>
              <a:t>E</a:t>
            </a:r>
            <a:r>
              <a:rPr lang="en-US" altLang="zh-CN" sz="2800">
                <a:solidFill>
                  <a:srgbClr val="0000FF"/>
                </a:solidFill>
                <a:latin typeface="Times New Roman" panose="02020603050405020304" pitchFamily="18" charset="0"/>
              </a:rPr>
              <a:t> </a:t>
            </a:r>
            <a:r>
              <a:rPr lang="en-US" altLang="zh-CN" sz="2800">
                <a:solidFill>
                  <a:schemeClr val="tx1"/>
                </a:solidFill>
                <a:latin typeface="Times New Roman" panose="02020603050405020304" pitchFamily="18" charset="0"/>
              </a:rPr>
              <a:t>= </a:t>
            </a:r>
            <a:r>
              <a:rPr lang="en-US" altLang="zh-CN" sz="2800" i="1">
                <a:solidFill>
                  <a:srgbClr val="0000FF"/>
                </a:solidFill>
                <a:latin typeface="Times New Roman" panose="02020603050405020304" pitchFamily="18" charset="0"/>
              </a:rPr>
              <a:t>I</a:t>
            </a:r>
            <a:r>
              <a:rPr lang="en-US" altLang="zh-CN" sz="2800" baseline="-25000">
                <a:solidFill>
                  <a:srgbClr val="0000FF"/>
                </a:solidFill>
                <a:latin typeface="Times New Roman" panose="02020603050405020304" pitchFamily="18" charset="0"/>
              </a:rPr>
              <a:t>C</a:t>
            </a:r>
            <a:r>
              <a:rPr lang="en-US" altLang="zh-CN" sz="2800" baseline="-25000">
                <a:solidFill>
                  <a:srgbClr val="FF5050"/>
                </a:solidFill>
                <a:latin typeface="Times New Roman" panose="02020603050405020304" pitchFamily="18" charset="0"/>
              </a:rPr>
              <a:t> </a:t>
            </a:r>
            <a:r>
              <a:rPr lang="en-US" altLang="zh-CN" sz="2800">
                <a:solidFill>
                  <a:schemeClr val="tx1"/>
                </a:solidFill>
                <a:latin typeface="Times New Roman" panose="02020603050405020304" pitchFamily="18" charset="0"/>
              </a:rPr>
              <a:t>+ </a:t>
            </a:r>
            <a:r>
              <a:rPr lang="en-US" altLang="zh-CN" sz="2800" i="1">
                <a:solidFill>
                  <a:srgbClr val="007032"/>
                </a:solidFill>
                <a:latin typeface="Times New Roman" panose="02020603050405020304" pitchFamily="18" charset="0"/>
              </a:rPr>
              <a:t>I</a:t>
            </a:r>
            <a:r>
              <a:rPr lang="en-US" altLang="zh-CN" sz="2800" baseline="-25000">
                <a:solidFill>
                  <a:srgbClr val="007032"/>
                </a:solidFill>
                <a:latin typeface="Times New Roman" panose="02020603050405020304" pitchFamily="18" charset="0"/>
              </a:rPr>
              <a:t>B</a:t>
            </a:r>
            <a:endParaRPr lang="en-US" altLang="zh-CN" sz="2800" b="0" baseline="-25000">
              <a:solidFill>
                <a:srgbClr val="007032"/>
              </a:solidFill>
              <a:latin typeface="Times New Roman" panose="02020603050405020304" pitchFamily="18" charset="0"/>
            </a:endParaRPr>
          </a:p>
        </p:txBody>
      </p:sp>
      <p:sp>
        <p:nvSpPr>
          <p:cNvPr id="11" name="Text Box 13"/>
          <p:cNvSpPr txBox="1">
            <a:spLocks noChangeArrowheads="1"/>
          </p:cNvSpPr>
          <p:nvPr/>
        </p:nvSpPr>
        <p:spPr bwMode="auto">
          <a:xfrm>
            <a:off x="4564380" y="4198620"/>
            <a:ext cx="4679315"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nSpc>
                <a:spcPct val="130000"/>
              </a:lnSpc>
              <a:spcBef>
                <a:spcPct val="0"/>
              </a:spcBef>
              <a:buFontTx/>
              <a:buNone/>
            </a:pPr>
            <a:r>
              <a:rPr lang="en-US" altLang="zh-CN" sz="2800" b="0">
                <a:solidFill>
                  <a:srgbClr val="000000"/>
                </a:solidFill>
                <a:latin typeface="Times New Roman" panose="02020603050405020304" pitchFamily="18" charset="0"/>
              </a:rPr>
              <a:t>=(</a:t>
            </a:r>
            <a:r>
              <a:rPr lang="en-US" altLang="zh-CN" sz="2800" b="0" i="1">
                <a:solidFill>
                  <a:srgbClr val="E23BFB"/>
                </a:solidFill>
                <a:latin typeface="Times New Roman" panose="02020603050405020304" pitchFamily="18" charset="0"/>
              </a:rPr>
              <a:t>I</a:t>
            </a:r>
            <a:r>
              <a:rPr lang="en-US" altLang="zh-CN" sz="2800" b="0" baseline="-25000">
                <a:solidFill>
                  <a:srgbClr val="E23BFB"/>
                </a:solidFill>
                <a:latin typeface="Times New Roman" panose="02020603050405020304" pitchFamily="18" charset="0"/>
              </a:rPr>
              <a:t>CN</a:t>
            </a:r>
            <a:r>
              <a:rPr lang="en-US" altLang="zh-CN" sz="2800" b="0">
                <a:solidFill>
                  <a:srgbClr val="0000FF"/>
                </a:solidFill>
                <a:latin typeface="Times New Roman" panose="02020603050405020304" pitchFamily="18" charset="0"/>
              </a:rPr>
              <a:t>+</a:t>
            </a:r>
            <a:r>
              <a:rPr lang="en-US" altLang="zh-CN" sz="2800" b="0" i="1">
                <a:solidFill>
                  <a:srgbClr val="0000FF"/>
                </a:solidFill>
                <a:latin typeface="Times New Roman" panose="02020603050405020304" pitchFamily="18" charset="0"/>
              </a:rPr>
              <a:t>I</a:t>
            </a:r>
            <a:r>
              <a:rPr lang="en-US" altLang="zh-CN" sz="2800" b="0" baseline="-25000">
                <a:solidFill>
                  <a:srgbClr val="0000FF"/>
                </a:solidFill>
                <a:latin typeface="Times New Roman" panose="02020603050405020304" pitchFamily="18" charset="0"/>
              </a:rPr>
              <a:t>CBO</a:t>
            </a:r>
            <a:r>
              <a:rPr lang="en-US" altLang="zh-CN" sz="2800" b="0">
                <a:solidFill>
                  <a:srgbClr val="000000"/>
                </a:solidFill>
                <a:latin typeface="Times New Roman" panose="02020603050405020304" pitchFamily="18" charset="0"/>
              </a:rPr>
              <a:t>)+(</a:t>
            </a:r>
            <a:r>
              <a:rPr lang="en-US" altLang="zh-CN" sz="2800" b="0" i="1">
                <a:solidFill>
                  <a:srgbClr val="E23BFB"/>
                </a:solidFill>
                <a:latin typeface="Times New Roman" panose="02020603050405020304" pitchFamily="18" charset="0"/>
              </a:rPr>
              <a:t>I</a:t>
            </a:r>
            <a:r>
              <a:rPr lang="en-US" altLang="zh-CN" sz="2800" b="0" baseline="-25000">
                <a:solidFill>
                  <a:srgbClr val="E23BFB"/>
                </a:solidFill>
                <a:latin typeface="Times New Roman" panose="02020603050405020304" pitchFamily="18" charset="0"/>
              </a:rPr>
              <a:t>BN</a:t>
            </a:r>
            <a:r>
              <a:rPr lang="en-US" altLang="zh-CN" sz="2800">
                <a:solidFill>
                  <a:srgbClr val="FF0000"/>
                </a:solidFill>
                <a:latin typeface="Times New Roman" panose="02020603050405020304" pitchFamily="18" charset="0"/>
              </a:rPr>
              <a:t>+</a:t>
            </a:r>
            <a:r>
              <a:rPr lang="en-US" altLang="zh-CN" sz="2800" b="0" i="1">
                <a:solidFill>
                  <a:srgbClr val="FF0000"/>
                </a:solidFill>
                <a:latin typeface="Times New Roman" panose="02020603050405020304" pitchFamily="18" charset="0"/>
              </a:rPr>
              <a:t>I</a:t>
            </a:r>
            <a:r>
              <a:rPr lang="en-US" altLang="zh-CN" sz="2800" b="0" baseline="-25000">
                <a:solidFill>
                  <a:srgbClr val="FF0000"/>
                </a:solidFill>
                <a:latin typeface="Times New Roman" panose="02020603050405020304" pitchFamily="18" charset="0"/>
              </a:rPr>
              <a:t>EP</a:t>
            </a:r>
            <a:r>
              <a:rPr lang="en-US" altLang="zh-CN" sz="2800" b="0">
                <a:solidFill>
                  <a:srgbClr val="0000FF"/>
                </a:solidFill>
                <a:latin typeface="Times New Roman" panose="02020603050405020304" pitchFamily="18" charset="0"/>
              </a:rPr>
              <a:t>－</a:t>
            </a:r>
            <a:r>
              <a:rPr lang="en-US" altLang="zh-CN" sz="2800" b="0" i="1">
                <a:solidFill>
                  <a:srgbClr val="0000FF"/>
                </a:solidFill>
                <a:latin typeface="Times New Roman" panose="02020603050405020304" pitchFamily="18" charset="0"/>
              </a:rPr>
              <a:t>I</a:t>
            </a:r>
            <a:r>
              <a:rPr lang="en-US" altLang="zh-CN" sz="2800" b="0" baseline="-25000">
                <a:solidFill>
                  <a:srgbClr val="0000FF"/>
                </a:solidFill>
                <a:latin typeface="Times New Roman" panose="02020603050405020304" pitchFamily="18" charset="0"/>
              </a:rPr>
              <a:t>CBO</a:t>
            </a:r>
            <a:r>
              <a:rPr lang="en-US" altLang="zh-CN" sz="2800" b="0">
                <a:solidFill>
                  <a:srgbClr val="000000"/>
                </a:solidFill>
                <a:latin typeface="Times New Roman" panose="02020603050405020304" pitchFamily="18" charset="0"/>
              </a:rPr>
              <a:t>)</a:t>
            </a:r>
            <a:r>
              <a:rPr lang="en-US" altLang="zh-CN" sz="2800">
                <a:solidFill>
                  <a:srgbClr val="000000"/>
                </a:solidFill>
                <a:latin typeface="Times New Roman" panose="02020603050405020304" pitchFamily="18" charset="0"/>
              </a:rPr>
              <a:t>  </a:t>
            </a:r>
            <a:endParaRPr lang="zh-CN" altLang="en-US" sz="2400" b="0">
              <a:solidFill>
                <a:srgbClr val="336699"/>
              </a:solidFill>
              <a:latin typeface="Times New Roman" panose="02020603050405020304" pitchFamily="18" charset="0"/>
            </a:endParaRPr>
          </a:p>
        </p:txBody>
      </p:sp>
      <p:cxnSp>
        <p:nvCxnSpPr>
          <p:cNvPr id="12" name="直接连接符 11"/>
          <p:cNvCxnSpPr/>
          <p:nvPr/>
        </p:nvCxnSpPr>
        <p:spPr>
          <a:xfrm>
            <a:off x="1363345" y="4866640"/>
            <a:ext cx="545465" cy="0"/>
          </a:xfrm>
          <a:prstGeom prst="line">
            <a:avLst/>
          </a:prstGeom>
          <a:ln w="19050">
            <a:solidFill>
              <a:srgbClr val="E23BFB"/>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925695" y="4875530"/>
            <a:ext cx="133200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31305" y="4875530"/>
            <a:ext cx="1980000" cy="0"/>
          </a:xfrm>
          <a:prstGeom prst="line">
            <a:avLst/>
          </a:prstGeom>
          <a:ln w="19050">
            <a:solidFill>
              <a:srgbClr val="007032"/>
            </a:solidFill>
          </a:ln>
        </p:spPr>
        <p:style>
          <a:lnRef idx="1">
            <a:schemeClr val="accent1"/>
          </a:lnRef>
          <a:fillRef idx="0">
            <a:schemeClr val="accent1"/>
          </a:fillRef>
          <a:effectRef idx="0">
            <a:schemeClr val="accent1"/>
          </a:effectRef>
          <a:fontRef idx="minor">
            <a:schemeClr val="tx1"/>
          </a:fontRef>
        </p:style>
      </p:cxnSp>
      <p:sp>
        <p:nvSpPr>
          <p:cNvPr id="47105" name="文本占位符 33793"/>
          <p:cNvSpPr>
            <a:spLocks noGrp="1"/>
          </p:cNvSpPr>
          <p:nvPr/>
        </p:nvSpPr>
        <p:spPr>
          <a:xfrm>
            <a:off x="4859655" y="5164455"/>
            <a:ext cx="4277360" cy="1557020"/>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a:lnSpc>
                <a:spcPct val="110000"/>
              </a:lnSpc>
              <a:spcBef>
                <a:spcPct val="0"/>
              </a:spcBef>
              <a:buNone/>
            </a:pPr>
            <a:r>
              <a:rPr lang="en-US" altLang="zh-CN" sz="2800" b="1" i="1">
                <a:solidFill>
                  <a:srgbClr val="FF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800" b="1" baseline="-250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E</a:t>
            </a:r>
            <a:r>
              <a:rPr lang="zh-CN" altLang="en-US" sz="28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扩散运动形成的电流</a:t>
            </a:r>
            <a:endParaRPr lang="zh-CN" altLang="en-US" sz="28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10000"/>
              </a:lnSpc>
              <a:spcBef>
                <a:spcPct val="0"/>
              </a:spcBef>
              <a:buNone/>
            </a:pPr>
            <a:r>
              <a:rPr lang="en-US" altLang="zh-CN" sz="2800" b="1" i="1">
                <a:solidFill>
                  <a:srgbClr val="0000FF"/>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800" b="1" baseline="-25000">
                <a:solidFill>
                  <a:srgbClr val="0000FF"/>
                </a:solidFill>
                <a:latin typeface="Times New Roman" panose="02020603050405020304" pitchFamily="18" charset="0"/>
                <a:ea typeface="宋体" panose="02010600030101010101" pitchFamily="2" charset="-122"/>
                <a:cs typeface="Times New Roman" panose="02020603050405020304" pitchFamily="18" charset="0"/>
              </a:rPr>
              <a:t>C</a:t>
            </a:r>
            <a:r>
              <a:rPr lang="zh-CN" altLang="en-US"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漂移运动形成的电流</a:t>
            </a:r>
            <a:endParaRPr lang="zh-CN" altLang="en-US" sz="28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10000"/>
              </a:lnSpc>
              <a:spcBef>
                <a:spcPct val="0"/>
              </a:spcBef>
              <a:buNone/>
            </a:pPr>
            <a:r>
              <a:rPr lang="en-US" altLang="zh-CN" sz="2800" b="1" i="1">
                <a:solidFill>
                  <a:srgbClr val="007032"/>
                </a:solidFill>
                <a:latin typeface="Times New Roman" panose="02020603050405020304" pitchFamily="18" charset="0"/>
                <a:ea typeface="宋体" panose="02010600030101010101" pitchFamily="2" charset="-122"/>
                <a:cs typeface="Times New Roman" panose="02020603050405020304" pitchFamily="18" charset="0"/>
                <a:sym typeface="+mn-ea"/>
              </a:rPr>
              <a:t>I</a:t>
            </a:r>
            <a:r>
              <a:rPr lang="en-US" altLang="zh-CN" sz="2800" b="1" baseline="-25000">
                <a:solidFill>
                  <a:srgbClr val="007032"/>
                </a:solidFill>
                <a:latin typeface="Times New Roman" panose="02020603050405020304" pitchFamily="18" charset="0"/>
                <a:ea typeface="宋体" panose="02010600030101010101" pitchFamily="2" charset="-122"/>
                <a:cs typeface="Times New Roman" panose="02020603050405020304" pitchFamily="18" charset="0"/>
                <a:sym typeface="+mn-ea"/>
              </a:rPr>
              <a:t>B</a:t>
            </a:r>
            <a:r>
              <a:rPr lang="zh-CN" altLang="en-US" sz="2800" b="1">
                <a:solidFill>
                  <a:srgbClr val="007032"/>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2800" b="1" dirty="0">
                <a:solidFill>
                  <a:srgbClr val="007032"/>
                </a:solidFill>
                <a:latin typeface="Times New Roman" panose="02020603050405020304" pitchFamily="18" charset="0"/>
                <a:ea typeface="宋体" panose="02010600030101010101" pitchFamily="2" charset="-122"/>
                <a:cs typeface="Times New Roman" panose="02020603050405020304" pitchFamily="18" charset="0"/>
                <a:sym typeface="+mn-ea"/>
              </a:rPr>
              <a:t>复合运动形成的电流</a:t>
            </a:r>
            <a:endParaRPr lang="zh-CN" altLang="en-US" sz="2800" b="1" dirty="0">
              <a:solidFill>
                <a:srgbClr val="007032"/>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4" name="Text Box 11"/>
          <p:cNvSpPr txBox="1">
            <a:spLocks noChangeArrowheads="1"/>
          </p:cNvSpPr>
          <p:nvPr/>
        </p:nvSpPr>
        <p:spPr bwMode="auto">
          <a:xfrm>
            <a:off x="5506720" y="4797425"/>
            <a:ext cx="5384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0" i="1">
                <a:solidFill>
                  <a:srgbClr val="0000FF"/>
                </a:solidFill>
                <a:latin typeface="Times New Roman" panose="02020603050405020304" pitchFamily="18" charset="0"/>
              </a:rPr>
              <a:t>I</a:t>
            </a:r>
            <a:r>
              <a:rPr lang="en-US" altLang="zh-CN" sz="2400" b="0" baseline="-25000">
                <a:solidFill>
                  <a:srgbClr val="0000FF"/>
                </a:solidFill>
                <a:latin typeface="Times New Roman" panose="02020603050405020304" pitchFamily="18" charset="0"/>
              </a:rPr>
              <a:t>C</a:t>
            </a:r>
            <a:r>
              <a:rPr lang="en-US" altLang="zh-CN" sz="1800">
                <a:solidFill>
                  <a:srgbClr val="0000FF"/>
                </a:solidFill>
                <a:latin typeface="Times New Roman" panose="02020603050405020304" pitchFamily="18" charset="0"/>
              </a:rPr>
              <a:t> </a:t>
            </a:r>
            <a:r>
              <a:rPr lang="en-US" altLang="zh-CN" sz="1800">
                <a:solidFill>
                  <a:srgbClr val="000000"/>
                </a:solidFill>
                <a:latin typeface="Times New Roman" panose="02020603050405020304" pitchFamily="18" charset="0"/>
              </a:rPr>
              <a:t>           </a:t>
            </a:r>
            <a:endParaRPr lang="en-US" altLang="zh-CN" sz="1800" b="0">
              <a:solidFill>
                <a:srgbClr val="000000"/>
              </a:solidFill>
              <a:latin typeface="Times New Roman" panose="02020603050405020304" pitchFamily="18" charset="0"/>
            </a:endParaRPr>
          </a:p>
        </p:txBody>
      </p:sp>
      <p:sp>
        <p:nvSpPr>
          <p:cNvPr id="13" name="Text Box 12"/>
          <p:cNvSpPr txBox="1">
            <a:spLocks noChangeArrowheads="1"/>
          </p:cNvSpPr>
          <p:nvPr/>
        </p:nvSpPr>
        <p:spPr bwMode="auto">
          <a:xfrm>
            <a:off x="7399020" y="4784725"/>
            <a:ext cx="7334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0" i="1">
                <a:solidFill>
                  <a:srgbClr val="007032"/>
                </a:solidFill>
                <a:latin typeface="Times New Roman" panose="02020603050405020304" pitchFamily="18" charset="0"/>
              </a:rPr>
              <a:t>I</a:t>
            </a:r>
            <a:r>
              <a:rPr lang="en-US" altLang="zh-CN" sz="2400" b="0" baseline="-25000">
                <a:solidFill>
                  <a:srgbClr val="007032"/>
                </a:solidFill>
                <a:latin typeface="Times New Roman" panose="02020603050405020304" pitchFamily="18" charset="0"/>
              </a:rPr>
              <a:t>B</a:t>
            </a:r>
            <a:endParaRPr lang="en-US" altLang="zh-CN" sz="2400" b="0" baseline="-25000">
              <a:solidFill>
                <a:srgbClr val="007032"/>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linds(horizontal)">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500"/>
                                        <p:tgtEl>
                                          <p:spTgt spid="14"/>
                                        </p:tgtEl>
                                      </p:cBhvr>
                                    </p:animEffect>
                                  </p:childTnLst>
                                </p:cTn>
                              </p:par>
                            </p:childTnLst>
                          </p:cTn>
                        </p:par>
                        <p:par>
                          <p:cTn id="37" fill="hold">
                            <p:stCondLst>
                              <p:cond delay="500"/>
                            </p:stCondLst>
                            <p:childTnLst>
                              <p:par>
                                <p:cTn id="38" presetID="3" presetClass="entr" presetSubtype="10"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linds(horizontal)">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blinds(horizontal)">
                                      <p:cBhvr>
                                        <p:cTn id="45" dur="500"/>
                                        <p:tgtEl>
                                          <p:spTgt spid="15"/>
                                        </p:tgtEl>
                                      </p:cBhvr>
                                    </p:animEffect>
                                  </p:childTnLst>
                                </p:cTn>
                              </p:par>
                            </p:childTnLst>
                          </p:cTn>
                        </p:par>
                        <p:par>
                          <p:cTn id="46" fill="hold">
                            <p:stCondLst>
                              <p:cond delay="500"/>
                            </p:stCondLst>
                            <p:childTnLst>
                              <p:par>
                                <p:cTn id="47" presetID="3" presetClass="entr" presetSubtype="1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blinds(horizontal)">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blinds(horizontal)">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47105"/>
                                        </p:tgtEl>
                                        <p:attrNameLst>
                                          <p:attrName>style.visibility</p:attrName>
                                        </p:attrNameLst>
                                      </p:cBhvr>
                                      <p:to>
                                        <p:strVal val="visible"/>
                                      </p:to>
                                    </p:set>
                                    <p:animEffect transition="in" filter="blinds(horizontal)">
                                      <p:cBhvr>
                                        <p:cTn id="59" dur="500"/>
                                        <p:tgtEl>
                                          <p:spTgt spid="47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autoUpdateAnimBg="0"/>
      <p:bldP spid="7" grpId="0" bldLvl="0" animBg="1" autoUpdateAnimBg="0"/>
      <p:bldP spid="8" grpId="0" bldLvl="0" animBg="1" autoUpdateAnimBg="0"/>
      <p:bldP spid="9" grpId="0"/>
      <p:bldP spid="10" grpId="0" bldLvl="0" animBg="1" autoUpdateAnimBg="0"/>
      <p:bldP spid="11" grpId="0" bldLvl="0" animBg="1" autoUpdateAnimBg="0"/>
      <p:bldP spid="47105" grpId="0"/>
      <p:bldP spid="4" grpId="0" bldLvl="0" animBg="1" autoUpdateAnimBg="0"/>
      <p:bldP spid="13" grpId="0" bldLvl="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074"/>
          <p:cNvSpPr txBox="1">
            <a:spLocks noChangeArrowheads="1"/>
          </p:cNvSpPr>
          <p:nvPr/>
        </p:nvSpPr>
        <p:spPr bwMode="auto">
          <a:xfrm>
            <a:off x="179705" y="610870"/>
            <a:ext cx="8445500" cy="5835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buClrTx/>
              <a:buSzTx/>
              <a:buFontTx/>
            </a:pPr>
            <a:r>
              <a:rPr lang="en-US" altLang="zh-CN" sz="3200" b="1" dirty="0" smtClean="0">
                <a:solidFill>
                  <a:srgbClr val="FF0000"/>
                </a:solidFill>
              </a:rPr>
              <a:t>1.4.3 </a:t>
            </a:r>
            <a:r>
              <a:rPr lang="zh-CN" altLang="en-US" sz="3200" dirty="0" smtClean="0">
                <a:solidFill>
                  <a:srgbClr val="FF0000"/>
                </a:solidFill>
                <a:latin typeface="黑体" panose="02010609060101010101" pitchFamily="49" charset="-122"/>
                <a:ea typeface="黑体" panose="02010609060101010101" pitchFamily="49" charset="-122"/>
              </a:rPr>
              <a:t>双极型半导体三极管的电流放大系数</a:t>
            </a:r>
            <a:endParaRPr lang="zh-CN" altLang="en-US" sz="3200" dirty="0" smtClean="0">
              <a:solidFill>
                <a:srgbClr val="FF0000"/>
              </a:solidFill>
              <a:latin typeface="黑体" panose="02010609060101010101" pitchFamily="49" charset="-122"/>
              <a:ea typeface="黑体" panose="02010609060101010101" pitchFamily="49" charset="-122"/>
            </a:endParaRPr>
          </a:p>
        </p:txBody>
      </p:sp>
      <p:sp>
        <p:nvSpPr>
          <p:cNvPr id="4" name="Rectangle 43"/>
          <p:cNvSpPr txBox="1">
            <a:spLocks noChangeArrowheads="1"/>
          </p:cNvSpPr>
          <p:nvPr/>
        </p:nvSpPr>
        <p:spPr>
          <a:xfrm>
            <a:off x="179070" y="1268730"/>
            <a:ext cx="8582025" cy="2141220"/>
          </a:xfrm>
          <a:prstGeom prst="rect">
            <a:avLst/>
          </a:prstGeom>
        </p:spPr>
        <p:txBody>
          <a:bodyPr/>
          <a:lstStyle>
            <a:lvl1pPr marL="34290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1pPr>
            <a:lvl2pPr marL="74295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2pPr>
            <a:lvl3pPr marL="1143000" indent="215900" algn="l" rtl="0" eaLnBrk="0" fontAlgn="base" hangingPunct="0">
              <a:lnSpc>
                <a:spcPct val="110000"/>
              </a:lnSpc>
              <a:spcBef>
                <a:spcPct val="0"/>
              </a:spcBef>
              <a:spcAft>
                <a:spcPct val="0"/>
              </a:spcAft>
              <a:buFont typeface="Arial" panose="020B0604020202020204" pitchFamily="34" charset="0"/>
              <a:buChar char="•"/>
              <a:defRPr sz="2400" b="1" kern="1200">
                <a:solidFill>
                  <a:schemeClr val="tx1"/>
                </a:solidFill>
                <a:latin typeface="+mn-lt"/>
                <a:ea typeface="+mn-ea"/>
                <a:cs typeface="+mn-cs"/>
              </a:defRPr>
            </a:lvl3pPr>
            <a:lvl4pPr marL="16002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4pPr>
            <a:lvl5pPr marL="20574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eaLnBrk="1" hangingPunct="1">
              <a:buFontTx/>
              <a:buNone/>
            </a:pPr>
            <a:r>
              <a:rPr lang="zh-CN" altLang="en-US" b="0" u="sng" dirty="0" smtClean="0">
                <a:solidFill>
                  <a:srgbClr val="0000FF"/>
                </a:solidFill>
                <a:latin typeface="黑体" panose="02010609060101010101" pitchFamily="49" charset="-122"/>
                <a:ea typeface="黑体" panose="02010609060101010101" pitchFamily="49" charset="-122"/>
              </a:rPr>
              <a:t>(1)三种组态</a:t>
            </a:r>
            <a:endParaRPr kumimoji="0" lang="zh-CN" altLang="en-US" u="sng" dirty="0" smtClean="0">
              <a:solidFill>
                <a:srgbClr val="0000FF"/>
              </a:solidFill>
              <a:latin typeface="Times New Roman" panose="02020603050405020304" pitchFamily="18" charset="0"/>
            </a:endParaRPr>
          </a:p>
          <a:p>
            <a:pPr eaLnBrk="1" hangingPunct="1">
              <a:lnSpc>
                <a:spcPct val="120000"/>
              </a:lnSpc>
              <a:buFontTx/>
              <a:buNone/>
            </a:pPr>
            <a:r>
              <a:rPr kumimoji="0" lang="zh-CN" altLang="en-US" sz="2400" b="0" dirty="0" smtClean="0">
                <a:latin typeface="Times New Roman" panose="02020603050405020304" pitchFamily="18" charset="0"/>
              </a:rPr>
              <a:t>        </a:t>
            </a:r>
            <a:r>
              <a:rPr kumimoji="0" lang="zh-CN" altLang="en-US" sz="2600" b="0" dirty="0" smtClean="0">
                <a:latin typeface="Times New Roman" panose="02020603050405020304" pitchFamily="18" charset="0"/>
              </a:rPr>
              <a:t>双极型晶体管有三个电极，其中两个作为输入</a:t>
            </a:r>
            <a:r>
              <a:rPr kumimoji="0" lang="zh-CN" altLang="en-US" sz="2600" b="0" dirty="0" smtClean="0">
                <a:latin typeface="Times New Roman" panose="02020603050405020304" pitchFamily="18" charset="0"/>
                <a:sym typeface="+mn-ea"/>
              </a:rPr>
              <a:t>，</a:t>
            </a:r>
            <a:r>
              <a:rPr kumimoji="0" lang="zh-CN" altLang="en-US" sz="2600" b="0" dirty="0" smtClean="0">
                <a:latin typeface="Times New Roman" panose="02020603050405020304" pitchFamily="18" charset="0"/>
              </a:rPr>
              <a:t>两个作为输出，这样必然有一个电极是公共电极。晶体管组成的基本放大电路有三种基本接法，也称三种</a:t>
            </a:r>
            <a:r>
              <a:rPr kumimoji="0" lang="zh-CN" altLang="en-US" sz="2600" dirty="0" smtClean="0">
                <a:solidFill>
                  <a:srgbClr val="0000FF"/>
                </a:solidFill>
                <a:latin typeface="Times New Roman" panose="02020603050405020304" pitchFamily="18" charset="0"/>
              </a:rPr>
              <a:t>组态</a:t>
            </a:r>
            <a:r>
              <a:rPr kumimoji="0" lang="zh-CN" altLang="en-US" sz="2600" b="0" dirty="0" smtClean="0">
                <a:latin typeface="Times New Roman" panose="02020603050405020304" pitchFamily="18" charset="0"/>
              </a:rPr>
              <a:t>。</a:t>
            </a:r>
            <a:endParaRPr kumimoji="0" lang="zh-CN" altLang="en-US" sz="2600" b="0" dirty="0" smtClean="0">
              <a:latin typeface="宋体" panose="02010600030101010101" pitchFamily="2" charset="-122"/>
            </a:endParaRPr>
          </a:p>
        </p:txBody>
      </p:sp>
      <p:sp>
        <p:nvSpPr>
          <p:cNvPr id="5" name="Text Box 50"/>
          <p:cNvSpPr txBox="1">
            <a:spLocks noChangeArrowheads="1"/>
          </p:cNvSpPr>
          <p:nvPr/>
        </p:nvSpPr>
        <p:spPr bwMode="auto">
          <a:xfrm>
            <a:off x="482600" y="4364355"/>
            <a:ext cx="86868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eaLnBrk="1" fontAlgn="b" hangingPunct="1">
              <a:spcBef>
                <a:spcPct val="0"/>
              </a:spcBef>
              <a:buFontTx/>
              <a:buNone/>
            </a:pPr>
            <a:r>
              <a:rPr lang="zh-CN" altLang="en-US" sz="2400" dirty="0">
                <a:solidFill>
                  <a:srgbClr val="007032"/>
                </a:solidFill>
                <a:latin typeface="Times New Roman" panose="02020603050405020304" pitchFamily="18" charset="0"/>
                <a:ea typeface="黑体" panose="02010609060101010101" pitchFamily="49" charset="-122"/>
              </a:rPr>
              <a:t>共集电极接法（</a:t>
            </a:r>
            <a:r>
              <a:rPr lang="en-US" altLang="zh-CN" sz="2400" dirty="0">
                <a:solidFill>
                  <a:srgbClr val="007032"/>
                </a:solidFill>
                <a:latin typeface="Times New Roman" panose="02020603050405020304" pitchFamily="18" charset="0"/>
                <a:ea typeface="黑体" panose="02010609060101010101" pitchFamily="49" charset="-122"/>
              </a:rPr>
              <a:t>CC</a:t>
            </a:r>
            <a:r>
              <a:rPr lang="zh-CN" altLang="en-US" sz="2400" dirty="0">
                <a:solidFill>
                  <a:srgbClr val="007032"/>
                </a:solidFill>
                <a:latin typeface="Times New Roman" panose="02020603050405020304" pitchFamily="18" charset="0"/>
                <a:ea typeface="黑体" panose="02010609060101010101" pitchFamily="49" charset="-122"/>
              </a:rPr>
              <a:t>组态）</a:t>
            </a:r>
            <a:r>
              <a:rPr lang="zh-CN" altLang="en-US" sz="2400" dirty="0">
                <a:solidFill>
                  <a:srgbClr val="000000"/>
                </a:solidFill>
                <a:latin typeface="Times New Roman" panose="02020603050405020304" pitchFamily="18" charset="0"/>
              </a:rPr>
              <a:t>，集电极作为公共电极，用</a:t>
            </a:r>
            <a:r>
              <a:rPr lang="en-US" altLang="zh-CN" sz="2400" dirty="0">
                <a:solidFill>
                  <a:srgbClr val="007032"/>
                </a:solidFill>
                <a:latin typeface="Times New Roman" panose="02020603050405020304" pitchFamily="18" charset="0"/>
              </a:rPr>
              <a:t>CC</a:t>
            </a:r>
            <a:r>
              <a:rPr lang="zh-CN" altLang="en-US" sz="2400" dirty="0">
                <a:solidFill>
                  <a:srgbClr val="000000"/>
                </a:solidFill>
                <a:latin typeface="Times New Roman" panose="02020603050405020304" pitchFamily="18" charset="0"/>
              </a:rPr>
              <a:t>表示。</a:t>
            </a:r>
            <a:endParaRPr lang="zh-CN" altLang="en-US" sz="2400" dirty="0">
              <a:solidFill>
                <a:srgbClr val="000000"/>
              </a:solidFill>
              <a:latin typeface="Times New Roman" panose="02020603050405020304" pitchFamily="18" charset="0"/>
            </a:endParaRPr>
          </a:p>
        </p:txBody>
      </p:sp>
      <p:sp>
        <p:nvSpPr>
          <p:cNvPr id="6" name="Text Box 51"/>
          <p:cNvSpPr txBox="1">
            <a:spLocks noChangeArrowheads="1"/>
          </p:cNvSpPr>
          <p:nvPr/>
        </p:nvSpPr>
        <p:spPr bwMode="auto">
          <a:xfrm>
            <a:off x="482600" y="3860800"/>
            <a:ext cx="844042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eaLnBrk="1" fontAlgn="b" hangingPunct="1">
              <a:spcBef>
                <a:spcPct val="0"/>
              </a:spcBef>
              <a:buFontTx/>
              <a:buNone/>
            </a:pPr>
            <a:r>
              <a:rPr lang="zh-CN" altLang="en-US" sz="2400" dirty="0">
                <a:solidFill>
                  <a:srgbClr val="3333FF"/>
                </a:solidFill>
                <a:latin typeface="Times New Roman" panose="02020603050405020304" pitchFamily="18" charset="0"/>
                <a:ea typeface="黑体" panose="02010609060101010101" pitchFamily="49" charset="-122"/>
              </a:rPr>
              <a:t>共基极接法（</a:t>
            </a:r>
            <a:r>
              <a:rPr lang="en-US" altLang="zh-CN" sz="2400" dirty="0">
                <a:solidFill>
                  <a:srgbClr val="3333FF"/>
                </a:solidFill>
                <a:latin typeface="Times New Roman" panose="02020603050405020304" pitchFamily="18" charset="0"/>
                <a:ea typeface="黑体" panose="02010609060101010101" pitchFamily="49" charset="-122"/>
              </a:rPr>
              <a:t>CB</a:t>
            </a:r>
            <a:r>
              <a:rPr lang="zh-CN" altLang="en-US" sz="2400" dirty="0">
                <a:solidFill>
                  <a:srgbClr val="3333FF"/>
                </a:solidFill>
                <a:latin typeface="Times New Roman" panose="02020603050405020304" pitchFamily="18" charset="0"/>
                <a:ea typeface="黑体" panose="02010609060101010101" pitchFamily="49" charset="-122"/>
              </a:rPr>
              <a:t>组态）</a:t>
            </a:r>
            <a:r>
              <a:rPr lang="zh-CN" altLang="en-US" sz="2400" dirty="0">
                <a:solidFill>
                  <a:srgbClr val="000000"/>
                </a:solidFill>
                <a:latin typeface="Times New Roman" panose="02020603050405020304" pitchFamily="18" charset="0"/>
                <a:sym typeface="+mn-ea"/>
              </a:rPr>
              <a:t>，</a:t>
            </a:r>
            <a:r>
              <a:rPr lang="zh-CN" altLang="en-US" sz="2400" dirty="0">
                <a:solidFill>
                  <a:srgbClr val="000000"/>
                </a:solidFill>
                <a:latin typeface="Times New Roman" panose="02020603050405020304" pitchFamily="18" charset="0"/>
              </a:rPr>
              <a:t>基极作为公共电极，用</a:t>
            </a:r>
            <a:r>
              <a:rPr lang="en-US" altLang="zh-CN" sz="2400" dirty="0">
                <a:solidFill>
                  <a:srgbClr val="0000FF"/>
                </a:solidFill>
                <a:latin typeface="Times New Roman" panose="02020603050405020304" pitchFamily="18" charset="0"/>
              </a:rPr>
              <a:t>CB</a:t>
            </a:r>
            <a:r>
              <a:rPr lang="zh-CN" altLang="en-US" sz="2400" dirty="0">
                <a:solidFill>
                  <a:srgbClr val="000000"/>
                </a:solidFill>
                <a:latin typeface="Times New Roman" panose="02020603050405020304" pitchFamily="18" charset="0"/>
              </a:rPr>
              <a:t>表示；</a:t>
            </a:r>
            <a:endParaRPr lang="zh-CN" altLang="en-US" sz="1800" dirty="0">
              <a:solidFill>
                <a:srgbClr val="000000"/>
              </a:solidFill>
              <a:latin typeface="Times New Roman" panose="02020603050405020304" pitchFamily="18" charset="0"/>
            </a:endParaRPr>
          </a:p>
        </p:txBody>
      </p:sp>
      <p:sp>
        <p:nvSpPr>
          <p:cNvPr id="7" name="Text Box 52"/>
          <p:cNvSpPr txBox="1">
            <a:spLocks noChangeArrowheads="1"/>
          </p:cNvSpPr>
          <p:nvPr/>
        </p:nvSpPr>
        <p:spPr bwMode="auto">
          <a:xfrm>
            <a:off x="482600" y="3357245"/>
            <a:ext cx="869759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FontTx/>
              <a:buNone/>
            </a:pPr>
            <a:r>
              <a:rPr lang="zh-CN" altLang="en-US" sz="2400" dirty="0">
                <a:solidFill>
                  <a:srgbClr val="FF0000"/>
                </a:solidFill>
                <a:latin typeface="Times New Roman" panose="02020603050405020304" pitchFamily="18" charset="0"/>
                <a:ea typeface="黑体" panose="02010609060101010101" pitchFamily="49" charset="-122"/>
              </a:rPr>
              <a:t>共发射极接法（</a:t>
            </a:r>
            <a:r>
              <a:rPr lang="en-US" altLang="zh-CN" sz="2400" dirty="0">
                <a:solidFill>
                  <a:srgbClr val="FF0000"/>
                </a:solidFill>
                <a:latin typeface="Times New Roman" panose="02020603050405020304" pitchFamily="18" charset="0"/>
                <a:ea typeface="黑体" panose="02010609060101010101" pitchFamily="49" charset="-122"/>
              </a:rPr>
              <a:t>CE</a:t>
            </a:r>
            <a:r>
              <a:rPr lang="zh-CN" altLang="en-US" sz="2400" dirty="0">
                <a:solidFill>
                  <a:srgbClr val="FF0000"/>
                </a:solidFill>
                <a:latin typeface="Times New Roman" panose="02020603050405020304" pitchFamily="18" charset="0"/>
                <a:ea typeface="黑体" panose="02010609060101010101" pitchFamily="49" charset="-122"/>
              </a:rPr>
              <a:t>组态）</a:t>
            </a:r>
            <a:r>
              <a:rPr lang="zh-CN" altLang="en-US" sz="2400" dirty="0">
                <a:solidFill>
                  <a:srgbClr val="000000"/>
                </a:solidFill>
                <a:latin typeface="Times New Roman" panose="02020603050405020304" pitchFamily="18" charset="0"/>
              </a:rPr>
              <a:t>，发射极作为公共电极，用</a:t>
            </a:r>
            <a:r>
              <a:rPr lang="en-US" altLang="zh-CN" sz="2400" dirty="0">
                <a:solidFill>
                  <a:srgbClr val="FF5050"/>
                </a:solidFill>
                <a:latin typeface="Times New Roman" panose="02020603050405020304" pitchFamily="18" charset="0"/>
              </a:rPr>
              <a:t>CE</a:t>
            </a:r>
            <a:r>
              <a:rPr lang="zh-CN" altLang="en-US" sz="2400" dirty="0">
                <a:solidFill>
                  <a:srgbClr val="000000"/>
                </a:solidFill>
                <a:latin typeface="Times New Roman" panose="02020603050405020304" pitchFamily="18" charset="0"/>
              </a:rPr>
              <a:t>表示；</a:t>
            </a:r>
            <a:endParaRPr lang="zh-CN" altLang="en-US" sz="2400" dirty="0">
              <a:solidFill>
                <a:srgbClr val="000000"/>
              </a:solidFill>
              <a:latin typeface="Times New Roman" panose="02020603050405020304" pitchFamily="18" charset="0"/>
            </a:endParaRPr>
          </a:p>
        </p:txBody>
      </p:sp>
      <p:sp>
        <p:nvSpPr>
          <p:cNvPr id="8" name="灯片编号占位符 7"/>
          <p:cNvSpPr>
            <a:spLocks noGrp="1"/>
          </p:cNvSpPr>
          <p:nvPr>
            <p:ph type="sldNum" sz="quarter" idx="12"/>
          </p:nvPr>
        </p:nvSpPr>
        <p:spPr/>
        <p:txBody>
          <a:bodyPr/>
          <a:p>
            <a:fld id="{9A0DB2DC-4C9A-4742-B13C-FB6460FD3503}" type="slidenum">
              <a:rPr lang="zh-CN" altLang="en-US" dirty="0"/>
            </a:fld>
            <a:endParaRPr lang="zh-CN" altLang="en-US" dirty="0"/>
          </a:p>
        </p:txBody>
      </p:sp>
      <p:grpSp>
        <p:nvGrpSpPr>
          <p:cNvPr id="21" name="组合 20"/>
          <p:cNvGrpSpPr/>
          <p:nvPr/>
        </p:nvGrpSpPr>
        <p:grpSpPr>
          <a:xfrm>
            <a:off x="5940425" y="4893945"/>
            <a:ext cx="2095500" cy="1752600"/>
            <a:chOff x="9355" y="7707"/>
            <a:chExt cx="3300" cy="2760"/>
          </a:xfrm>
        </p:grpSpPr>
        <p:pic>
          <p:nvPicPr>
            <p:cNvPr id="15" name="图片 14"/>
            <p:cNvPicPr>
              <a:picLocks noChangeAspect="1"/>
            </p:cNvPicPr>
            <p:nvPr/>
          </p:nvPicPr>
          <p:blipFill>
            <a:blip r:embed="rId1"/>
            <a:stretch>
              <a:fillRect/>
            </a:stretch>
          </p:blipFill>
          <p:spPr>
            <a:xfrm>
              <a:off x="9355" y="7707"/>
              <a:ext cx="3300" cy="2760"/>
            </a:xfrm>
            <a:prstGeom prst="rect">
              <a:avLst/>
            </a:prstGeom>
          </p:spPr>
        </p:pic>
        <p:sp>
          <p:nvSpPr>
            <p:cNvPr id="17" name="椭圆 16"/>
            <p:cNvSpPr/>
            <p:nvPr/>
          </p:nvSpPr>
          <p:spPr>
            <a:xfrm>
              <a:off x="11206" y="9666"/>
              <a:ext cx="119" cy="1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9" name="组合 18"/>
          <p:cNvGrpSpPr/>
          <p:nvPr/>
        </p:nvGrpSpPr>
        <p:grpSpPr>
          <a:xfrm>
            <a:off x="899795" y="4895850"/>
            <a:ext cx="2090420" cy="1747520"/>
            <a:chOff x="1417" y="7710"/>
            <a:chExt cx="3292" cy="2752"/>
          </a:xfrm>
        </p:grpSpPr>
        <p:pic>
          <p:nvPicPr>
            <p:cNvPr id="13" name="图片 12"/>
            <p:cNvPicPr>
              <a:picLocks noChangeAspect="1"/>
            </p:cNvPicPr>
            <p:nvPr/>
          </p:nvPicPr>
          <p:blipFill>
            <a:blip r:embed="rId2"/>
            <a:stretch>
              <a:fillRect/>
            </a:stretch>
          </p:blipFill>
          <p:spPr>
            <a:xfrm>
              <a:off x="1417" y="7710"/>
              <a:ext cx="3293" cy="2753"/>
            </a:xfrm>
            <a:prstGeom prst="rect">
              <a:avLst/>
            </a:prstGeom>
          </p:spPr>
        </p:pic>
        <p:sp>
          <p:nvSpPr>
            <p:cNvPr id="18" name="椭圆 17"/>
            <p:cNvSpPr/>
            <p:nvPr/>
          </p:nvSpPr>
          <p:spPr>
            <a:xfrm>
              <a:off x="3296" y="9658"/>
              <a:ext cx="119" cy="1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 name="组合 9"/>
          <p:cNvGrpSpPr/>
          <p:nvPr/>
        </p:nvGrpSpPr>
        <p:grpSpPr>
          <a:xfrm>
            <a:off x="3340735" y="5013325"/>
            <a:ext cx="2324735" cy="1647190"/>
            <a:chOff x="5261" y="7895"/>
            <a:chExt cx="3661" cy="2594"/>
          </a:xfrm>
        </p:grpSpPr>
        <p:grpSp>
          <p:nvGrpSpPr>
            <p:cNvPr id="20" name="组合 19"/>
            <p:cNvGrpSpPr/>
            <p:nvPr/>
          </p:nvGrpSpPr>
          <p:grpSpPr>
            <a:xfrm>
              <a:off x="5311" y="7895"/>
              <a:ext cx="3442" cy="2594"/>
              <a:chOff x="5311" y="7895"/>
              <a:chExt cx="3442" cy="2594"/>
            </a:xfrm>
          </p:grpSpPr>
          <p:pic>
            <p:nvPicPr>
              <p:cNvPr id="14" name="图片 13"/>
              <p:cNvPicPr>
                <a:picLocks noChangeAspect="1"/>
              </p:cNvPicPr>
              <p:nvPr/>
            </p:nvPicPr>
            <p:blipFill>
              <a:blip r:embed="rId3"/>
              <a:stretch>
                <a:fillRect/>
              </a:stretch>
            </p:blipFill>
            <p:spPr>
              <a:xfrm>
                <a:off x="5311" y="7895"/>
                <a:ext cx="3443" cy="2595"/>
              </a:xfrm>
              <a:prstGeom prst="rect">
                <a:avLst/>
              </a:prstGeom>
            </p:spPr>
          </p:pic>
          <p:sp>
            <p:nvSpPr>
              <p:cNvPr id="16" name="椭圆 15"/>
              <p:cNvSpPr/>
              <p:nvPr/>
            </p:nvSpPr>
            <p:spPr>
              <a:xfrm>
                <a:off x="6938" y="9676"/>
                <a:ext cx="119" cy="119"/>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文本框 1"/>
            <p:cNvSpPr txBox="1"/>
            <p:nvPr/>
          </p:nvSpPr>
          <p:spPr>
            <a:xfrm>
              <a:off x="5261" y="8863"/>
              <a:ext cx="1269" cy="623"/>
            </a:xfrm>
            <a:prstGeom prst="rect">
              <a:avLst/>
            </a:prstGeom>
            <a:noFill/>
          </p:spPr>
          <p:txBody>
            <a:bodyPr wrap="square" rtlCol="0">
              <a:spAutoFit/>
            </a:bodyPr>
            <a:p>
              <a:pPr marL="0" indent="0">
                <a:lnSpc>
                  <a:spcPct val="110000"/>
                </a:lnSpc>
                <a:buNone/>
              </a:pPr>
              <a:r>
                <a:rPr lang="zh-CN" altLang="en-US" sz="1800" b="1" dirty="0" smtClean="0">
                  <a:latin typeface="Times New Roman" panose="02020603050405020304" pitchFamily="18" charset="0"/>
                  <a:cs typeface="Times New Roman" panose="02020603050405020304" pitchFamily="18" charset="0"/>
                </a:rPr>
                <a:t>输入</a:t>
              </a:r>
              <a:endParaRPr lang="zh-CN" altLang="en-US" sz="1800" b="1" dirty="0" smtClean="0">
                <a:latin typeface="Times New Roman" panose="02020603050405020304" pitchFamily="18" charset="0"/>
                <a:cs typeface="Times New Roman" panose="02020603050405020304" pitchFamily="18" charset="0"/>
              </a:endParaRPr>
            </a:p>
          </p:txBody>
        </p:sp>
        <p:sp>
          <p:nvSpPr>
            <p:cNvPr id="9" name="文本框 8"/>
            <p:cNvSpPr txBox="1"/>
            <p:nvPr>
              <p:custDataLst>
                <p:tags r:id="rId4"/>
              </p:custDataLst>
            </p:nvPr>
          </p:nvSpPr>
          <p:spPr>
            <a:xfrm>
              <a:off x="7653" y="8863"/>
              <a:ext cx="1269" cy="623"/>
            </a:xfrm>
            <a:prstGeom prst="rect">
              <a:avLst/>
            </a:prstGeom>
            <a:noFill/>
          </p:spPr>
          <p:txBody>
            <a:bodyPr wrap="square" rtlCol="0">
              <a:spAutoFit/>
            </a:bodyPr>
            <a:p>
              <a:pPr marL="0" indent="0">
                <a:lnSpc>
                  <a:spcPct val="110000"/>
                </a:lnSpc>
                <a:buNone/>
              </a:pPr>
              <a:r>
                <a:rPr lang="zh-CN" altLang="en-US" sz="1800" b="1" dirty="0" smtClean="0">
                  <a:latin typeface="Times New Roman" panose="02020603050405020304" pitchFamily="18" charset="0"/>
                  <a:cs typeface="Times New Roman" panose="02020603050405020304" pitchFamily="18" charset="0"/>
                </a:rPr>
                <a:t>输出</a:t>
              </a:r>
              <a:endParaRPr lang="zh-CN" altLang="en-US" sz="1800" b="1" dirty="0" smtClean="0">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par>
                                <p:cTn id="21" presetID="3" presetClass="entr" presetSubtype="1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linds(horizontal)">
                                      <p:cBhvr>
                                        <p:cTn id="28" dur="500"/>
                                        <p:tgtEl>
                                          <p:spTgt spid="5"/>
                                        </p:tgtEl>
                                      </p:cBhvr>
                                    </p:animEffect>
                                  </p:childTnLst>
                                </p:cTn>
                              </p:par>
                              <p:par>
                                <p:cTn id="29" presetID="3" presetClass="entr" presetSubtype="1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blinds(horizontal)">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6" grpId="0" bldLvl="0" animBg="1" autoUpdateAnimBg="0"/>
      <p:bldP spid="7" grpId="0" bldLvl="0" animBg="1" autoUpdateAnimBg="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3"/>
          <p:cNvSpPr txBox="1">
            <a:spLocks noChangeArrowheads="1"/>
          </p:cNvSpPr>
          <p:nvPr/>
        </p:nvSpPr>
        <p:spPr bwMode="auto">
          <a:xfrm>
            <a:off x="899592" y="1340768"/>
            <a:ext cx="7343775"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defRPr kumimoji="1" sz="2800">
                <a:solidFill>
                  <a:srgbClr val="000000"/>
                </a:solidFill>
                <a:latin typeface="宋体" panose="02010600030101010101" pitchFamily="2" charset="-122"/>
                <a:ea typeface="宋体" panose="02010600030101010101" pitchFamily="2" charset="-122"/>
              </a:defRPr>
            </a:lvl1pPr>
            <a:lvl2pPr marL="742950" indent="-285750" algn="just">
              <a:defRPr kumimoji="1" sz="2800">
                <a:solidFill>
                  <a:srgbClr val="000000"/>
                </a:solidFill>
                <a:latin typeface="宋体" panose="02010600030101010101" pitchFamily="2" charset="-122"/>
                <a:ea typeface="宋体" panose="02010600030101010101" pitchFamily="2" charset="-122"/>
              </a:defRPr>
            </a:lvl2pPr>
            <a:lvl3pPr marL="1143000" indent="-228600" algn="just">
              <a:defRPr kumimoji="1" sz="2800">
                <a:solidFill>
                  <a:srgbClr val="000000"/>
                </a:solidFill>
                <a:latin typeface="宋体" panose="02010600030101010101" pitchFamily="2" charset="-122"/>
                <a:ea typeface="宋体" panose="02010600030101010101" pitchFamily="2" charset="-122"/>
              </a:defRPr>
            </a:lvl3pPr>
            <a:lvl4pPr marL="1600200" indent="-228600" algn="just">
              <a:defRPr kumimoji="1" sz="2800">
                <a:solidFill>
                  <a:srgbClr val="000000"/>
                </a:solidFill>
                <a:latin typeface="宋体" panose="02010600030101010101" pitchFamily="2" charset="-122"/>
                <a:ea typeface="宋体" panose="02010600030101010101" pitchFamily="2" charset="-122"/>
              </a:defRPr>
            </a:lvl4pPr>
            <a:lvl5pPr marL="2057400" indent="-228600" algn="just">
              <a:defRPr kumimoji="1" sz="2800">
                <a:solidFill>
                  <a:srgbClr val="000000"/>
                </a:solidFill>
                <a:latin typeface="宋体" panose="02010600030101010101" pitchFamily="2" charset="-122"/>
                <a:ea typeface="宋体" panose="02010600030101010101" pitchFamily="2" charset="-122"/>
              </a:defRPr>
            </a:lvl5pPr>
            <a:lvl6pPr marL="25146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6pPr>
            <a:lvl7pPr marL="29718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7pPr>
            <a:lvl8pPr marL="34290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8pPr>
            <a:lvl9pPr marL="38862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9pPr>
          </a:lstStyle>
          <a:p>
            <a:r>
              <a:rPr lang="en-US" altLang="zh-CN" sz="2600" dirty="0" smtClean="0">
                <a:latin typeface="Times New Roman" panose="02020603050405020304" pitchFamily="18" charset="0"/>
              </a:rPr>
              <a:t>        </a:t>
            </a:r>
            <a:r>
              <a:rPr lang="zh-CN" altLang="en-US" sz="2600" dirty="0" smtClean="0">
                <a:latin typeface="Times New Roman" panose="02020603050405020304" pitchFamily="18" charset="0"/>
              </a:rPr>
              <a:t>当硅晶体处于热力学温度</a:t>
            </a:r>
            <a:r>
              <a:rPr lang="en-US" altLang="zh-CN" sz="2600" dirty="0" smtClean="0">
                <a:latin typeface="Times New Roman" panose="02020603050405020304" pitchFamily="18" charset="0"/>
              </a:rPr>
              <a:t>0K</a:t>
            </a:r>
            <a:r>
              <a:rPr lang="zh-CN" altLang="en-US" sz="2600" dirty="0" smtClean="0">
                <a:latin typeface="Times New Roman" panose="02020603050405020304" pitchFamily="18" charset="0"/>
              </a:rPr>
              <a:t>时，硅晶体中没有自由电子。当温度升高或受到光的照射时，价电子能量增高，有的价电子可以挣脱原子核及共价键的束缚，而参与导电，成为</a:t>
            </a:r>
            <a:r>
              <a:rPr lang="zh-CN" altLang="en-US" sz="2600" dirty="0" smtClean="0">
                <a:solidFill>
                  <a:srgbClr val="FF0000"/>
                </a:solidFill>
                <a:latin typeface="Times New Roman" panose="02020603050405020304" pitchFamily="18" charset="0"/>
                <a:ea typeface="黑体" panose="02010609060101010101" pitchFamily="49" charset="-122"/>
              </a:rPr>
              <a:t>自由电子</a:t>
            </a:r>
            <a:r>
              <a:rPr lang="zh-CN" altLang="en-US" sz="2600" dirty="0" smtClean="0">
                <a:solidFill>
                  <a:srgbClr val="FF0000"/>
                </a:solidFill>
                <a:latin typeface="Times New Roman" panose="02020603050405020304" pitchFamily="18" charset="0"/>
              </a:rPr>
              <a:t>。</a:t>
            </a:r>
            <a:endParaRPr lang="zh-CN" altLang="en-US" sz="2600" dirty="0" smtClean="0">
              <a:solidFill>
                <a:srgbClr val="FF0000"/>
              </a:solidFill>
              <a:latin typeface="Times New Roman" panose="02020603050405020304" pitchFamily="18" charset="0"/>
            </a:endParaRPr>
          </a:p>
        </p:txBody>
      </p:sp>
      <p:sp>
        <p:nvSpPr>
          <p:cNvPr id="11272" name="AutoShape 8"/>
          <p:cNvSpPr>
            <a:spLocks noChangeArrowheads="1"/>
          </p:cNvSpPr>
          <p:nvPr/>
        </p:nvSpPr>
        <p:spPr bwMode="auto">
          <a:xfrm>
            <a:off x="1692483" y="3213100"/>
            <a:ext cx="6248400" cy="609600"/>
          </a:xfrm>
          <a:prstGeom prst="wedgeRectCallout">
            <a:avLst>
              <a:gd name="adj1" fmla="val 17293"/>
              <a:gd name="adj2" fmla="val -93750"/>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just">
              <a:defRPr kumimoji="1" sz="2800">
                <a:solidFill>
                  <a:srgbClr val="000000"/>
                </a:solidFill>
                <a:latin typeface="宋体" panose="02010600030101010101" pitchFamily="2" charset="-122"/>
                <a:ea typeface="宋体" panose="02010600030101010101" pitchFamily="2" charset="-122"/>
              </a:defRPr>
            </a:lvl1pPr>
            <a:lvl2pPr marL="742950" indent="-285750" algn="just">
              <a:defRPr kumimoji="1" sz="2800">
                <a:solidFill>
                  <a:srgbClr val="000000"/>
                </a:solidFill>
                <a:latin typeface="宋体" panose="02010600030101010101" pitchFamily="2" charset="-122"/>
                <a:ea typeface="宋体" panose="02010600030101010101" pitchFamily="2" charset="-122"/>
              </a:defRPr>
            </a:lvl2pPr>
            <a:lvl3pPr marL="1143000" indent="-228600" algn="just">
              <a:defRPr kumimoji="1" sz="2800">
                <a:solidFill>
                  <a:srgbClr val="000000"/>
                </a:solidFill>
                <a:latin typeface="宋体" panose="02010600030101010101" pitchFamily="2" charset="-122"/>
                <a:ea typeface="宋体" panose="02010600030101010101" pitchFamily="2" charset="-122"/>
              </a:defRPr>
            </a:lvl3pPr>
            <a:lvl4pPr marL="1600200" indent="-228600" algn="just">
              <a:defRPr kumimoji="1" sz="2800">
                <a:solidFill>
                  <a:srgbClr val="000000"/>
                </a:solidFill>
                <a:latin typeface="宋体" panose="02010600030101010101" pitchFamily="2" charset="-122"/>
                <a:ea typeface="宋体" panose="02010600030101010101" pitchFamily="2" charset="-122"/>
              </a:defRPr>
            </a:lvl4pPr>
            <a:lvl5pPr marL="2057400" indent="-228600" algn="just">
              <a:defRPr kumimoji="1" sz="2800">
                <a:solidFill>
                  <a:srgbClr val="000000"/>
                </a:solidFill>
                <a:latin typeface="宋体" panose="02010600030101010101" pitchFamily="2" charset="-122"/>
                <a:ea typeface="宋体" panose="02010600030101010101" pitchFamily="2" charset="-122"/>
              </a:defRPr>
            </a:lvl5pPr>
            <a:lvl6pPr marL="25146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6pPr>
            <a:lvl7pPr marL="29718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7pPr>
            <a:lvl8pPr marL="34290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8pPr>
            <a:lvl9pPr marL="38862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9pPr>
          </a:lstStyle>
          <a:p>
            <a:pPr algn="ctr" eaLnBrk="1" hangingPunct="1"/>
            <a:r>
              <a:rPr lang="en-US" altLang="zh-CN" dirty="0" smtClean="0">
                <a:solidFill>
                  <a:srgbClr val="660066"/>
                </a:solidFill>
                <a:latin typeface="Times New Roman" panose="02020603050405020304" pitchFamily="18" charset="0"/>
              </a:rPr>
              <a:t>     </a:t>
            </a:r>
            <a:r>
              <a:rPr lang="zh-CN" altLang="en-US" dirty="0" smtClean="0">
                <a:solidFill>
                  <a:srgbClr val="660066"/>
                </a:solidFill>
                <a:latin typeface="Times New Roman" panose="02020603050405020304" pitchFamily="18" charset="0"/>
              </a:rPr>
              <a:t>这一现象称为</a:t>
            </a:r>
            <a:r>
              <a:rPr lang="zh-CN" altLang="en-US" dirty="0" smtClean="0">
                <a:solidFill>
                  <a:srgbClr val="FF0000"/>
                </a:solidFill>
                <a:latin typeface="Times New Roman" panose="02020603050405020304" pitchFamily="18" charset="0"/>
                <a:ea typeface="黑体" panose="02010609060101010101" pitchFamily="49" charset="-122"/>
              </a:rPr>
              <a:t>本征激发</a:t>
            </a:r>
            <a:r>
              <a:rPr lang="zh-CN" altLang="en-US" dirty="0" smtClean="0">
                <a:solidFill>
                  <a:srgbClr val="FF0000"/>
                </a:solidFill>
                <a:latin typeface="Times New Roman" panose="02020603050405020304" pitchFamily="18" charset="0"/>
              </a:rPr>
              <a:t>，</a:t>
            </a:r>
            <a:r>
              <a:rPr lang="zh-CN" altLang="en-US" dirty="0" smtClean="0">
                <a:latin typeface="Times New Roman" panose="02020603050405020304" pitchFamily="18" charset="0"/>
              </a:rPr>
              <a:t>也称</a:t>
            </a:r>
            <a:r>
              <a:rPr lang="zh-CN" altLang="en-US" dirty="0" smtClean="0">
                <a:solidFill>
                  <a:srgbClr val="FF0000"/>
                </a:solidFill>
                <a:latin typeface="Times New Roman" panose="02020603050405020304" pitchFamily="18" charset="0"/>
                <a:ea typeface="黑体" panose="02010609060101010101" pitchFamily="49" charset="-122"/>
              </a:rPr>
              <a:t>热激发</a:t>
            </a:r>
            <a:r>
              <a:rPr lang="zh-CN" altLang="en-US" dirty="0" smtClean="0">
                <a:solidFill>
                  <a:srgbClr val="660066"/>
                </a:solidFill>
                <a:latin typeface="Times New Roman" panose="02020603050405020304" pitchFamily="18" charset="0"/>
              </a:rPr>
              <a:t>。</a:t>
            </a:r>
            <a:endParaRPr lang="zh-CN" altLang="en-US" dirty="0" smtClean="0">
              <a:solidFill>
                <a:srgbClr val="660066"/>
              </a:solidFill>
              <a:latin typeface="Times New Roman" panose="02020603050405020304" pitchFamily="18" charset="0"/>
            </a:endParaRPr>
          </a:p>
        </p:txBody>
      </p:sp>
      <p:sp>
        <p:nvSpPr>
          <p:cNvPr id="7173" name="Text Box 5"/>
          <p:cNvSpPr txBox="1">
            <a:spLocks noChangeArrowheads="1"/>
          </p:cNvSpPr>
          <p:nvPr/>
        </p:nvSpPr>
        <p:spPr bwMode="auto">
          <a:xfrm>
            <a:off x="178906" y="620806"/>
            <a:ext cx="44958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just">
              <a:defRPr>
                <a:solidFill>
                  <a:srgbClr val="660066"/>
                </a:solidFill>
                <a:latin typeface="黑体" panose="02010609060101010101" pitchFamily="49" charset="-122"/>
                <a:ea typeface="黑体" panose="02010609060101010101" pitchFamily="49" charset="-122"/>
              </a:defRPr>
            </a:lvl1pPr>
            <a:lvl2pPr marL="742950" indent="-285750" algn="just">
              <a:defRPr sz="2800">
                <a:solidFill>
                  <a:srgbClr val="000000"/>
                </a:solidFill>
                <a:latin typeface="宋体" panose="02010600030101010101" pitchFamily="2" charset="-122"/>
              </a:defRPr>
            </a:lvl2pPr>
            <a:lvl3pPr marL="1143000" indent="-228600" algn="just">
              <a:defRPr sz="2800">
                <a:solidFill>
                  <a:srgbClr val="000000"/>
                </a:solidFill>
                <a:latin typeface="宋体" panose="02010600030101010101" pitchFamily="2" charset="-122"/>
              </a:defRPr>
            </a:lvl3pPr>
            <a:lvl4pPr marL="1600200" indent="-228600" algn="just">
              <a:defRPr sz="2800">
                <a:solidFill>
                  <a:srgbClr val="000000"/>
                </a:solidFill>
                <a:latin typeface="宋体" panose="02010600030101010101" pitchFamily="2" charset="-122"/>
              </a:defRPr>
            </a:lvl4pPr>
            <a:lvl5pPr marL="2057400" indent="-228600" algn="just">
              <a:defRPr sz="2800">
                <a:solidFill>
                  <a:srgbClr val="000000"/>
                </a:solidFill>
                <a:latin typeface="宋体" panose="02010600030101010101" pitchFamily="2" charset="-122"/>
              </a:defRPr>
            </a:lvl5pPr>
            <a:lvl6pPr marL="2514600" indent="-228600" algn="just" eaLnBrk="0" fontAlgn="base" hangingPunct="0">
              <a:spcBef>
                <a:spcPct val="0"/>
              </a:spcBef>
              <a:spcAft>
                <a:spcPct val="0"/>
              </a:spcAft>
              <a:defRPr sz="2800">
                <a:solidFill>
                  <a:srgbClr val="000000"/>
                </a:solidFill>
                <a:latin typeface="宋体" panose="02010600030101010101" pitchFamily="2" charset="-122"/>
              </a:defRPr>
            </a:lvl6pPr>
            <a:lvl7pPr marL="2971800" indent="-228600" algn="just" eaLnBrk="0" fontAlgn="base" hangingPunct="0">
              <a:spcBef>
                <a:spcPct val="0"/>
              </a:spcBef>
              <a:spcAft>
                <a:spcPct val="0"/>
              </a:spcAft>
              <a:defRPr sz="2800">
                <a:solidFill>
                  <a:srgbClr val="000000"/>
                </a:solidFill>
                <a:latin typeface="宋体" panose="02010600030101010101" pitchFamily="2" charset="-122"/>
              </a:defRPr>
            </a:lvl7pPr>
            <a:lvl8pPr marL="3429000" indent="-228600" algn="just" eaLnBrk="0" fontAlgn="base" hangingPunct="0">
              <a:spcBef>
                <a:spcPct val="0"/>
              </a:spcBef>
              <a:spcAft>
                <a:spcPct val="0"/>
              </a:spcAft>
              <a:defRPr sz="2800">
                <a:solidFill>
                  <a:srgbClr val="000000"/>
                </a:solidFill>
                <a:latin typeface="宋体" panose="02010600030101010101" pitchFamily="2" charset="-122"/>
              </a:defRPr>
            </a:lvl8pPr>
            <a:lvl9pPr marL="3886200" indent="-228600" algn="just" eaLnBrk="0" fontAlgn="base" hangingPunct="0">
              <a:spcBef>
                <a:spcPct val="0"/>
              </a:spcBef>
              <a:spcAft>
                <a:spcPct val="0"/>
              </a:spcAft>
              <a:defRPr sz="2800">
                <a:solidFill>
                  <a:srgbClr val="000000"/>
                </a:solidFill>
                <a:latin typeface="宋体" panose="02010600030101010101" pitchFamily="2" charset="-122"/>
              </a:defRPr>
            </a:lvl9pPr>
          </a:lstStyle>
          <a:p>
            <a:r>
              <a:rPr lang="en-US" altLang="zh-CN" sz="2800" dirty="0">
                <a:hlinkClick r:id="rId1" action="ppaction://hlinksldjump"/>
              </a:rPr>
              <a:t>(2)</a:t>
            </a:r>
            <a:r>
              <a:rPr lang="zh-CN" altLang="en-US" sz="2800" dirty="0">
                <a:hlinkClick r:id="rId1" action="ppaction://hlinksldjump"/>
              </a:rPr>
              <a:t>两种载流子</a:t>
            </a:r>
            <a:r>
              <a:rPr lang="en-US" altLang="zh-CN" sz="2800" dirty="0">
                <a:hlinkClick r:id="rId1" action="ppaction://hlinksldjump"/>
              </a:rPr>
              <a:t>&amp;</a:t>
            </a:r>
            <a:r>
              <a:rPr lang="zh-CN" altLang="en-US" sz="2800" dirty="0">
                <a:hlinkClick r:id="rId1" action="ppaction://hlinksldjump"/>
              </a:rPr>
              <a:t>电子空穴对</a:t>
            </a:r>
            <a:endParaRPr lang="zh-CN" altLang="en-US" sz="2800" dirty="0">
              <a:hlinkClick r:id="rId2"/>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graphicFrame>
        <p:nvGraphicFramePr>
          <p:cNvPr id="8196" name="Object 3079"/>
          <p:cNvGraphicFramePr>
            <a:graphicFrameLocks noChangeAspect="1"/>
          </p:cNvGraphicFramePr>
          <p:nvPr>
            <p:custDataLst>
              <p:tags r:id="rId3"/>
            </p:custDataLst>
          </p:nvPr>
        </p:nvGraphicFramePr>
        <p:xfrm>
          <a:off x="1835785" y="4076700"/>
          <a:ext cx="3596640" cy="2547620"/>
        </p:xfrm>
        <a:graphic>
          <a:graphicData uri="http://schemas.openxmlformats.org/presentationml/2006/ole">
            <mc:AlternateContent xmlns:mc="http://schemas.openxmlformats.org/markup-compatibility/2006">
              <mc:Choice xmlns:v="urn:schemas-microsoft-com:vml" Requires="v">
                <p:oleObj spid="_x0000_s9311" name="BMP 图象" r:id="rId4" imgW="2801620" imgH="1986280" progId="Paint.Picture">
                  <p:embed/>
                </p:oleObj>
              </mc:Choice>
              <mc:Fallback>
                <p:oleObj name="BMP 图象" r:id="rId4" imgW="2801620" imgH="1986280" progId="Paint.Picture">
                  <p:embed/>
                  <p:pic>
                    <p:nvPicPr>
                      <p:cNvPr id="0" name="图片 93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785" y="4076700"/>
                        <a:ext cx="3596640" cy="2547620"/>
                      </a:xfrm>
                      <a:prstGeom prst="rect">
                        <a:avLst/>
                      </a:prstGeom>
                      <a:solidFill>
                        <a:schemeClr val="accent1"/>
                      </a:solidFill>
                      <a:ln w="9525">
                        <a:solidFill>
                          <a:srgbClr val="3399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矩形 2"/>
          <p:cNvSpPr/>
          <p:nvPr/>
        </p:nvSpPr>
        <p:spPr>
          <a:xfrm>
            <a:off x="4208145" y="5528310"/>
            <a:ext cx="435610" cy="4210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6"/>
          <p:cNvGraphicFramePr>
            <a:graphicFrameLocks noChangeAspect="1"/>
          </p:cNvGraphicFramePr>
          <p:nvPr/>
        </p:nvGraphicFramePr>
        <p:xfrm>
          <a:off x="1170796" y="3341871"/>
          <a:ext cx="3498215" cy="652145"/>
        </p:xfrm>
        <a:graphic>
          <a:graphicData uri="http://schemas.openxmlformats.org/presentationml/2006/ole">
            <mc:AlternateContent xmlns:mc="http://schemas.openxmlformats.org/markup-compatibility/2006">
              <mc:Choice xmlns:v="urn:schemas-microsoft-com:vml" Requires="v">
                <p:oleObj spid="_x0000_s55578" name="Equation" r:id="rId1" imgW="1358900" imgH="254000" progId="Equation.DSMT4">
                  <p:embed/>
                </p:oleObj>
              </mc:Choice>
              <mc:Fallback>
                <p:oleObj name="Equation" r:id="rId1" imgW="1358900" imgH="254000" progId="Equation.DSMT4">
                  <p:embed/>
                  <p:pic>
                    <p:nvPicPr>
                      <p:cNvPr id="0" name="图片 55577"/>
                      <p:cNvPicPr>
                        <a:picLocks noChangeAspect="1" noChangeArrowheads="1"/>
                      </p:cNvPicPr>
                      <p:nvPr/>
                    </p:nvPicPr>
                    <p:blipFill>
                      <a:blip r:embed="rId2"/>
                      <a:srcRect/>
                      <a:stretch>
                        <a:fillRect/>
                      </a:stretch>
                    </p:blipFill>
                    <p:spPr bwMode="auto">
                      <a:xfrm>
                        <a:off x="1170796" y="3341871"/>
                        <a:ext cx="3498215" cy="652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8"/>
          <p:cNvGraphicFramePr>
            <a:graphicFrameLocks noChangeAspect="1"/>
          </p:cNvGraphicFramePr>
          <p:nvPr/>
        </p:nvGraphicFramePr>
        <p:xfrm>
          <a:off x="902509" y="1989322"/>
          <a:ext cx="2059305" cy="1033145"/>
        </p:xfrm>
        <a:graphic>
          <a:graphicData uri="http://schemas.openxmlformats.org/presentationml/2006/ole">
            <mc:AlternateContent xmlns:mc="http://schemas.openxmlformats.org/markup-compatibility/2006">
              <mc:Choice xmlns:v="urn:schemas-microsoft-com:vml" Requires="v">
                <p:oleObj spid="_x0000_s55579" name="Equation" r:id="rId3" imgW="862965" imgH="431800" progId="Equation.DSMT4">
                  <p:embed/>
                </p:oleObj>
              </mc:Choice>
              <mc:Fallback>
                <p:oleObj name="Equation" r:id="rId3" imgW="862965" imgH="431800" progId="Equation.DSMT4">
                  <p:embed/>
                  <p:pic>
                    <p:nvPicPr>
                      <p:cNvPr id="0" name="图片 55578"/>
                      <p:cNvPicPr>
                        <a:picLocks noChangeAspect="1" noChangeArrowheads="1"/>
                      </p:cNvPicPr>
                      <p:nvPr/>
                    </p:nvPicPr>
                    <p:blipFill>
                      <a:blip r:embed="rId4"/>
                      <a:srcRect/>
                      <a:stretch>
                        <a:fillRect/>
                      </a:stretch>
                    </p:blipFill>
                    <p:spPr bwMode="auto">
                      <a:xfrm>
                        <a:off x="902509" y="1989322"/>
                        <a:ext cx="2059305" cy="1033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Rectangle 32"/>
          <p:cNvSpPr>
            <a:spLocks noChangeArrowheads="1"/>
          </p:cNvSpPr>
          <p:nvPr/>
        </p:nvSpPr>
        <p:spPr bwMode="auto">
          <a:xfrm>
            <a:off x="179705" y="1341120"/>
            <a:ext cx="571627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gn="l">
              <a:spcBef>
                <a:spcPct val="0"/>
              </a:spcBef>
              <a:buFontTx/>
              <a:buNone/>
            </a:pPr>
            <a:r>
              <a:rPr lang="zh-CN" altLang="en-US" sz="2800" dirty="0">
                <a:solidFill>
                  <a:srgbClr val="FF6600"/>
                </a:solidFill>
                <a:latin typeface="Times New Roman" panose="02020603050405020304" pitchFamily="18" charset="0"/>
                <a:cs typeface="Times New Roman" panose="02020603050405020304" pitchFamily="18" charset="0"/>
                <a:sym typeface="+mn-ea"/>
              </a:rPr>
              <a:t>① </a:t>
            </a:r>
            <a:r>
              <a:rPr lang="zh-CN" altLang="en-US" sz="2800" dirty="0">
                <a:solidFill>
                  <a:srgbClr val="FF0000"/>
                </a:solidFill>
                <a:latin typeface="黑体" panose="02010609060101010101" pitchFamily="49" charset="-122"/>
                <a:ea typeface="黑体" panose="02010609060101010101" pitchFamily="49" charset="-122"/>
                <a:cs typeface="Times New Roman" panose="02020603050405020304" pitchFamily="18" charset="0"/>
                <a:sym typeface="+mn-ea"/>
              </a:rPr>
              <a:t>共发射极接法</a:t>
            </a:r>
            <a:r>
              <a:rPr lang="zh-CN" altLang="en-US" sz="2800" dirty="0">
                <a:solidFill>
                  <a:srgbClr val="FF6600"/>
                </a:solidFill>
                <a:latin typeface="Times New Roman" panose="02020603050405020304" pitchFamily="18" charset="0"/>
                <a:cs typeface="Times New Roman" panose="02020603050405020304" pitchFamily="18" charset="0"/>
              </a:rPr>
              <a:t>的</a:t>
            </a:r>
            <a:r>
              <a:rPr lang="zh-CN" altLang="en-US" sz="2800" i="1" dirty="0">
                <a:solidFill>
                  <a:srgbClr val="FF6600"/>
                </a:solidFill>
                <a:latin typeface="Times New Roman" panose="02020603050405020304" pitchFamily="18" charset="0"/>
                <a:cs typeface="Times New Roman" panose="02020603050405020304" pitchFamily="18" charset="0"/>
              </a:rPr>
              <a:t>直流</a:t>
            </a:r>
            <a:r>
              <a:rPr lang="en-US" altLang="zh-CN" sz="2800" i="1" dirty="0">
                <a:solidFill>
                  <a:srgbClr val="FF6600"/>
                </a:solidFill>
                <a:latin typeface="Times New Roman" panose="02020603050405020304" pitchFamily="18" charset="0"/>
                <a:cs typeface="Times New Roman" panose="02020603050405020304" pitchFamily="18" charset="0"/>
              </a:rPr>
              <a:t> </a:t>
            </a:r>
            <a:r>
              <a:rPr lang="zh-CN" altLang="en-US" sz="2800" dirty="0">
                <a:solidFill>
                  <a:srgbClr val="FF6600"/>
                </a:solidFill>
                <a:latin typeface="Times New Roman" panose="02020603050405020304" pitchFamily="18" charset="0"/>
                <a:cs typeface="Times New Roman" panose="02020603050405020304" pitchFamily="18" charset="0"/>
              </a:rPr>
              <a:t>放大系数</a:t>
            </a:r>
            <a:endParaRPr lang="zh-CN" altLang="en-US" sz="2800">
              <a:solidFill>
                <a:srgbClr val="000000"/>
              </a:solidFill>
              <a:latin typeface="Times New Roman" panose="02020603050405020304" pitchFamily="18" charset="0"/>
              <a:cs typeface="Times New Roman" panose="02020603050405020304" pitchFamily="18" charset="0"/>
            </a:endParaRPr>
          </a:p>
        </p:txBody>
      </p:sp>
      <p:sp>
        <p:nvSpPr>
          <p:cNvPr id="13" name="Text Box 34"/>
          <p:cNvSpPr txBox="1">
            <a:spLocks noChangeArrowheads="1"/>
          </p:cNvSpPr>
          <p:nvPr/>
        </p:nvSpPr>
        <p:spPr bwMode="auto">
          <a:xfrm>
            <a:off x="36195" y="5074285"/>
            <a:ext cx="9113520" cy="151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nSpc>
                <a:spcPct val="110000"/>
              </a:lnSpc>
              <a:spcBef>
                <a:spcPct val="0"/>
              </a:spcBef>
              <a:buFontTx/>
              <a:buNone/>
            </a:pPr>
            <a:r>
              <a:rPr lang="zh-CN" altLang="en-US" sz="2800" b="0" dirty="0">
                <a:solidFill>
                  <a:srgbClr val="000000"/>
                </a:solidFill>
                <a:latin typeface="Times New Roman" panose="02020603050405020304" pitchFamily="18" charset="0"/>
              </a:rPr>
              <a:t>式中</a:t>
            </a:r>
            <a:r>
              <a:rPr lang="en-US" altLang="zh-CN" sz="2800" dirty="0">
                <a:solidFill>
                  <a:srgbClr val="FF0000"/>
                </a:solidFill>
                <a:latin typeface="Times New Roman" panose="02020603050405020304" pitchFamily="18" charset="0"/>
              </a:rPr>
              <a:t> </a:t>
            </a:r>
            <a:r>
              <a:rPr lang="en-US" altLang="zh-CN" sz="2800" i="1" dirty="0">
                <a:solidFill>
                  <a:srgbClr val="FF0000"/>
                </a:solidFill>
                <a:latin typeface="Times New Roman" panose="02020603050405020304" pitchFamily="18" charset="0"/>
                <a:sym typeface="+mn-ea"/>
              </a:rPr>
              <a:t>I</a:t>
            </a:r>
            <a:r>
              <a:rPr lang="en-US" altLang="zh-CN" sz="2800" baseline="-25000" dirty="0">
                <a:solidFill>
                  <a:srgbClr val="FF0000"/>
                </a:solidFill>
                <a:latin typeface="Times New Roman" panose="02020603050405020304" pitchFamily="18" charset="0"/>
                <a:sym typeface="+mn-ea"/>
              </a:rPr>
              <a:t>CEO</a:t>
            </a:r>
            <a:r>
              <a:rPr lang="en-US" altLang="zh-CN" sz="2800" b="0" baseline="-25000" dirty="0">
                <a:solidFill>
                  <a:srgbClr val="FF0000"/>
                </a:solidFill>
                <a:latin typeface="Times New Roman" panose="02020603050405020304" pitchFamily="18" charset="0"/>
                <a:sym typeface="+mn-ea"/>
              </a:rPr>
              <a:t> </a:t>
            </a:r>
            <a:r>
              <a:rPr lang="zh-CN" altLang="en-US" sz="2800" b="0" dirty="0">
                <a:solidFill>
                  <a:srgbClr val="000000"/>
                </a:solidFill>
                <a:latin typeface="Times New Roman" panose="02020603050405020304" pitchFamily="18" charset="0"/>
                <a:sym typeface="+mn-ea"/>
              </a:rPr>
              <a:t>为</a:t>
            </a:r>
            <a:r>
              <a:rPr lang="zh-CN" altLang="en-US" sz="2800" dirty="0">
                <a:solidFill>
                  <a:srgbClr val="FF0000"/>
                </a:solidFill>
                <a:latin typeface="Times New Roman" panose="02020603050405020304" pitchFamily="18" charset="0"/>
                <a:sym typeface="+mn-ea"/>
              </a:rPr>
              <a:t>穿透电流</a:t>
            </a:r>
            <a:r>
              <a:rPr lang="zh-CN" altLang="en-US" sz="2800" b="0" dirty="0">
                <a:solidFill>
                  <a:srgbClr val="000000"/>
                </a:solidFill>
                <a:latin typeface="Times New Roman" panose="02020603050405020304" pitchFamily="18" charset="0"/>
              </a:rPr>
              <a:t>，物理意义是：当基极开路（</a:t>
            </a:r>
            <a:r>
              <a:rPr lang="en-US" altLang="zh-CN" sz="2800" b="0" i="1" dirty="0">
                <a:solidFill>
                  <a:srgbClr val="000000"/>
                </a:solidFill>
                <a:latin typeface="Times New Roman" panose="02020603050405020304" pitchFamily="18" charset="0"/>
              </a:rPr>
              <a:t>I</a:t>
            </a:r>
            <a:r>
              <a:rPr lang="en-US" altLang="zh-CN" sz="2800" b="0" baseline="-25000" dirty="0">
                <a:solidFill>
                  <a:srgbClr val="000000"/>
                </a:solidFill>
                <a:latin typeface="Times New Roman" panose="02020603050405020304" pitchFamily="18" charset="0"/>
              </a:rPr>
              <a:t>B</a:t>
            </a:r>
            <a:r>
              <a:rPr lang="en-US" altLang="zh-CN" sz="2800" b="0" dirty="0">
                <a:solidFill>
                  <a:srgbClr val="000000"/>
                </a:solidFill>
                <a:latin typeface="Times New Roman" panose="02020603050405020304" pitchFamily="18" charset="0"/>
              </a:rPr>
              <a:t>=0</a:t>
            </a:r>
            <a:r>
              <a:rPr lang="zh-CN" altLang="en-US" sz="2800" b="0" dirty="0">
                <a:solidFill>
                  <a:srgbClr val="000000"/>
                </a:solidFill>
                <a:latin typeface="Times New Roman" panose="02020603050405020304" pitchFamily="18" charset="0"/>
              </a:rPr>
              <a:t>）时，在集电极电源</a:t>
            </a:r>
            <a:r>
              <a:rPr lang="en-US" altLang="zh-CN" sz="2800" b="0" i="1" dirty="0">
                <a:solidFill>
                  <a:srgbClr val="000000"/>
                </a:solidFill>
                <a:latin typeface="Times New Roman" panose="02020603050405020304" pitchFamily="18" charset="0"/>
              </a:rPr>
              <a:t>V</a:t>
            </a:r>
            <a:r>
              <a:rPr lang="en-US" altLang="zh-CN" sz="2800" b="0" baseline="-25000" dirty="0">
                <a:solidFill>
                  <a:srgbClr val="000000"/>
                </a:solidFill>
                <a:latin typeface="Times New Roman" panose="02020603050405020304" pitchFamily="18" charset="0"/>
              </a:rPr>
              <a:t>CC</a:t>
            </a:r>
            <a:r>
              <a:rPr lang="zh-CN" altLang="en-US" sz="2800" b="0" dirty="0">
                <a:solidFill>
                  <a:srgbClr val="000000"/>
                </a:solidFill>
                <a:latin typeface="Times New Roman" panose="02020603050405020304" pitchFamily="18" charset="0"/>
              </a:rPr>
              <a:t>作用下的集电极与发射极之间形成的电流。</a:t>
            </a:r>
            <a:endParaRPr lang="zh-CN" altLang="en-US" sz="2800" b="0" dirty="0">
              <a:solidFill>
                <a:srgbClr val="000000"/>
              </a:solidFill>
              <a:latin typeface="Times New Roman" panose="02020603050405020304" pitchFamily="18" charset="0"/>
            </a:endParaRPr>
          </a:p>
        </p:txBody>
      </p:sp>
      <p:sp>
        <p:nvSpPr>
          <p:cNvPr id="20" name="灯片编号占位符 19"/>
          <p:cNvSpPr>
            <a:spLocks noGrp="1"/>
          </p:cNvSpPr>
          <p:nvPr>
            <p:ph type="sldNum" sz="quarter" idx="12"/>
          </p:nvPr>
        </p:nvSpPr>
        <p:spPr/>
        <p:txBody>
          <a:bodyPr/>
          <a:p>
            <a:fld id="{9A0DB2DC-4C9A-4742-B13C-FB6460FD3503}" type="slidenum">
              <a:rPr lang="zh-CN" altLang="en-US" dirty="0"/>
            </a:fld>
            <a:endParaRPr lang="zh-CN" altLang="en-US" dirty="0"/>
          </a:p>
        </p:txBody>
      </p:sp>
      <p:sp>
        <p:nvSpPr>
          <p:cNvPr id="21" name="Rectangle 2"/>
          <p:cNvSpPr txBox="1">
            <a:spLocks noChangeArrowheads="1"/>
          </p:cNvSpPr>
          <p:nvPr/>
        </p:nvSpPr>
        <p:spPr>
          <a:xfrm>
            <a:off x="107504" y="735930"/>
            <a:ext cx="5335587" cy="604838"/>
          </a:xfrm>
          <a:prstGeom prst="rect">
            <a:avLst/>
          </a:prstGeom>
        </p:spPr>
        <p:txBody>
          <a:bodyPr/>
          <a:lstStyle>
            <a:lvl1pPr algn="l" rtl="0" eaLnBrk="0" fontAlgn="base" hangingPunct="0">
              <a:spcBef>
                <a:spcPct val="0"/>
              </a:spcBef>
              <a:spcAft>
                <a:spcPct val="0"/>
              </a:spcAft>
              <a:defRPr sz="3200" b="1" kern="1200">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3200" b="1">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eaLnBrk="1" hangingPunct="1"/>
            <a:r>
              <a:rPr lang="zh-CN" altLang="en-US" sz="2800" b="0" u="sng" dirty="0" smtClean="0">
                <a:solidFill>
                  <a:srgbClr val="0000FF"/>
                </a:solidFill>
                <a:latin typeface="黑体" panose="02010609060101010101" pitchFamily="49" charset="-122"/>
                <a:ea typeface="黑体" panose="02010609060101010101" pitchFamily="49" charset="-122"/>
                <a:cs typeface="+mn-cs"/>
              </a:rPr>
              <a:t>(2)晶体管的电流放大系数</a:t>
            </a:r>
            <a:endParaRPr kumimoji="0" lang="zh-CN" altLang="en-US" sz="2800" dirty="0" smtClean="0">
              <a:solidFill>
                <a:srgbClr val="FF0000"/>
              </a:solidFill>
              <a:latin typeface="宋体" panose="02010600030101010101" pitchFamily="2" charset="-122"/>
            </a:endParaRPr>
          </a:p>
        </p:txBody>
      </p:sp>
      <p:pic>
        <p:nvPicPr>
          <p:cNvPr id="31747" name="图片 31746" descr="Dz010304"/>
          <p:cNvPicPr>
            <a:picLocks noChangeAspect="1"/>
          </p:cNvPicPr>
          <p:nvPr/>
        </p:nvPicPr>
        <p:blipFill>
          <a:blip r:embed="rId5">
            <a:clrChange>
              <a:clrFrom>
                <a:srgbClr val="FFFFFF"/>
              </a:clrFrom>
              <a:clrTo>
                <a:srgbClr val="FFFFFF">
                  <a:alpha val="0"/>
                </a:srgbClr>
              </a:clrTo>
            </a:clrChange>
          </a:blip>
          <a:srcRect t="-2750" r="-2272" b="-1718"/>
          <a:stretch>
            <a:fillRect/>
          </a:stretch>
        </p:blipFill>
        <p:spPr>
          <a:xfrm>
            <a:off x="5695315" y="720090"/>
            <a:ext cx="3398520" cy="2871470"/>
          </a:xfrm>
          <a:prstGeom prst="rect">
            <a:avLst/>
          </a:prstGeom>
          <a:solidFill>
            <a:srgbClr val="FFFFFF"/>
          </a:solidFill>
          <a:ln w="19050">
            <a:noFill/>
          </a:ln>
        </p:spPr>
      </p:pic>
      <p:graphicFrame>
        <p:nvGraphicFramePr>
          <p:cNvPr id="22" name="Object 8"/>
          <p:cNvGraphicFramePr>
            <a:graphicFrameLocks noChangeAspect="1"/>
          </p:cNvGraphicFramePr>
          <p:nvPr/>
        </p:nvGraphicFramePr>
        <p:xfrm>
          <a:off x="5437044" y="1313365"/>
          <a:ext cx="363855" cy="577850"/>
        </p:xfrm>
        <a:graphic>
          <a:graphicData uri="http://schemas.openxmlformats.org/presentationml/2006/ole">
            <mc:AlternateContent xmlns:mc="http://schemas.openxmlformats.org/markup-compatibility/2006">
              <mc:Choice xmlns:v="urn:schemas-microsoft-com:vml" Requires="v">
                <p:oleObj spid="_x0000_s23" name="Equation" r:id="rId6" imgW="152400" imgH="241300" progId="Equation.DSMT4">
                  <p:embed/>
                </p:oleObj>
              </mc:Choice>
              <mc:Fallback>
                <p:oleObj name="Equation" r:id="rId6" imgW="152400" imgH="241300" progId="Equation.DSMT4">
                  <p:embed/>
                  <p:pic>
                    <p:nvPicPr>
                      <p:cNvPr id="0" name="图片 55578"/>
                      <p:cNvPicPr>
                        <a:picLocks noChangeAspect="1" noChangeArrowheads="1"/>
                      </p:cNvPicPr>
                      <p:nvPr/>
                    </p:nvPicPr>
                    <p:blipFill>
                      <a:blip r:embed="rId7"/>
                      <a:srcRect/>
                      <a:stretch>
                        <a:fillRect/>
                      </a:stretch>
                    </p:blipFill>
                    <p:spPr bwMode="auto">
                      <a:xfrm>
                        <a:off x="5437044" y="1313365"/>
                        <a:ext cx="363855"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12"/>
          <p:cNvSpPr txBox="1">
            <a:spLocks noChangeArrowheads="1"/>
          </p:cNvSpPr>
          <p:nvPr/>
        </p:nvSpPr>
        <p:spPr bwMode="auto">
          <a:xfrm>
            <a:off x="5949320" y="4345157"/>
            <a:ext cx="32766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800" b="0" i="1">
                <a:solidFill>
                  <a:srgbClr val="009900"/>
                </a:solidFill>
                <a:latin typeface="Times New Roman" panose="02020603050405020304" pitchFamily="18" charset="0"/>
              </a:rPr>
              <a:t>I</a:t>
            </a:r>
            <a:r>
              <a:rPr lang="en-US" altLang="zh-CN" sz="2800" b="0" baseline="-25000">
                <a:solidFill>
                  <a:srgbClr val="009900"/>
                </a:solidFill>
                <a:latin typeface="Times New Roman" panose="02020603050405020304" pitchFamily="18" charset="0"/>
              </a:rPr>
              <a:t>B</a:t>
            </a:r>
            <a:r>
              <a:rPr lang="en-US" altLang="zh-CN" sz="2800" b="0">
                <a:solidFill>
                  <a:srgbClr val="009900"/>
                </a:solidFill>
                <a:latin typeface="Times New Roman" panose="02020603050405020304" pitchFamily="18" charset="0"/>
              </a:rPr>
              <a:t>=</a:t>
            </a:r>
            <a:r>
              <a:rPr lang="en-US" altLang="zh-CN" sz="2800" b="0" i="1">
                <a:solidFill>
                  <a:srgbClr val="009900"/>
                </a:solidFill>
                <a:latin typeface="Times New Roman" panose="02020603050405020304" pitchFamily="18" charset="0"/>
              </a:rPr>
              <a:t>I</a:t>
            </a:r>
            <a:r>
              <a:rPr lang="en-US" altLang="zh-CN" sz="2800" b="0" baseline="-25000">
                <a:solidFill>
                  <a:srgbClr val="009900"/>
                </a:solidFill>
                <a:latin typeface="Times New Roman" panose="02020603050405020304" pitchFamily="18" charset="0"/>
              </a:rPr>
              <a:t>EP</a:t>
            </a:r>
            <a:r>
              <a:rPr lang="en-US" altLang="zh-CN" sz="2800" b="0">
                <a:solidFill>
                  <a:srgbClr val="009900"/>
                </a:solidFill>
                <a:latin typeface="Times New Roman" panose="02020603050405020304" pitchFamily="18" charset="0"/>
              </a:rPr>
              <a:t>+</a:t>
            </a:r>
            <a:r>
              <a:rPr lang="en-US" altLang="zh-CN" sz="2800" b="0" i="1">
                <a:solidFill>
                  <a:srgbClr val="009900"/>
                </a:solidFill>
                <a:latin typeface="Times New Roman" panose="02020603050405020304" pitchFamily="18" charset="0"/>
              </a:rPr>
              <a:t> I</a:t>
            </a:r>
            <a:r>
              <a:rPr lang="en-US" altLang="zh-CN" sz="2800" b="0" baseline="-25000">
                <a:solidFill>
                  <a:srgbClr val="009900"/>
                </a:solidFill>
                <a:latin typeface="Times New Roman" panose="02020603050405020304" pitchFamily="18" charset="0"/>
              </a:rPr>
              <a:t>BN</a:t>
            </a:r>
            <a:r>
              <a:rPr lang="en-US" altLang="zh-CN" sz="2800" b="0">
                <a:solidFill>
                  <a:srgbClr val="009900"/>
                </a:solidFill>
                <a:latin typeface="Times New Roman" panose="02020603050405020304" pitchFamily="18" charset="0"/>
              </a:rPr>
              <a:t>－</a:t>
            </a:r>
            <a:r>
              <a:rPr lang="en-US" altLang="zh-CN" sz="2800" b="0" i="1">
                <a:solidFill>
                  <a:srgbClr val="009900"/>
                </a:solidFill>
                <a:latin typeface="Times New Roman" panose="02020603050405020304" pitchFamily="18" charset="0"/>
              </a:rPr>
              <a:t>I</a:t>
            </a:r>
            <a:r>
              <a:rPr lang="en-US" altLang="zh-CN" sz="2800" b="0" baseline="-25000">
                <a:solidFill>
                  <a:srgbClr val="009900"/>
                </a:solidFill>
                <a:latin typeface="Times New Roman" panose="02020603050405020304" pitchFamily="18" charset="0"/>
              </a:rPr>
              <a:t>CBO</a:t>
            </a:r>
            <a:endParaRPr lang="en-US" altLang="zh-CN" sz="2800" b="0" baseline="-25000">
              <a:solidFill>
                <a:srgbClr val="009900"/>
              </a:solidFill>
              <a:latin typeface="Times New Roman" panose="02020603050405020304" pitchFamily="18" charset="0"/>
            </a:endParaRPr>
          </a:p>
        </p:txBody>
      </p:sp>
      <p:graphicFrame>
        <p:nvGraphicFramePr>
          <p:cNvPr id="25" name="Object 8"/>
          <p:cNvGraphicFramePr>
            <a:graphicFrameLocks noChangeAspect="1"/>
          </p:cNvGraphicFramePr>
          <p:nvPr/>
        </p:nvGraphicFramePr>
        <p:xfrm>
          <a:off x="3116119" y="2009642"/>
          <a:ext cx="1727835" cy="1033145"/>
        </p:xfrm>
        <a:graphic>
          <a:graphicData uri="http://schemas.openxmlformats.org/presentationml/2006/ole">
            <mc:AlternateContent xmlns:mc="http://schemas.openxmlformats.org/markup-compatibility/2006">
              <mc:Choice xmlns:v="urn:schemas-microsoft-com:vml" Requires="v">
                <p:oleObj spid="_x0000_s26" name="Equation" r:id="rId8" imgW="723900" imgH="431800" progId="Equation.DSMT4">
                  <p:embed/>
                </p:oleObj>
              </mc:Choice>
              <mc:Fallback>
                <p:oleObj name="Equation" r:id="rId8" imgW="723900" imgH="431800" progId="Equation.DSMT4">
                  <p:embed/>
                  <p:pic>
                    <p:nvPicPr>
                      <p:cNvPr id="0" name="图片 55578"/>
                      <p:cNvPicPr>
                        <a:picLocks noChangeAspect="1" noChangeArrowheads="1"/>
                      </p:cNvPicPr>
                      <p:nvPr/>
                    </p:nvPicPr>
                    <p:blipFill>
                      <a:blip r:embed="rId9"/>
                      <a:srcRect/>
                      <a:stretch>
                        <a:fillRect/>
                      </a:stretch>
                    </p:blipFill>
                    <p:spPr bwMode="auto">
                      <a:xfrm>
                        <a:off x="3116119" y="2009642"/>
                        <a:ext cx="1727835" cy="1033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Text Box 11"/>
          <p:cNvSpPr txBox="1">
            <a:spLocks noChangeArrowheads="1"/>
          </p:cNvSpPr>
          <p:nvPr/>
        </p:nvSpPr>
        <p:spPr bwMode="auto">
          <a:xfrm>
            <a:off x="5895975" y="3693160"/>
            <a:ext cx="264858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800" b="0" i="1">
                <a:solidFill>
                  <a:srgbClr val="0000FF"/>
                </a:solidFill>
                <a:latin typeface="Times New Roman" panose="02020603050405020304" pitchFamily="18" charset="0"/>
              </a:rPr>
              <a:t>I</a:t>
            </a:r>
            <a:r>
              <a:rPr lang="en-US" altLang="zh-CN" sz="2800" b="0" baseline="-25000">
                <a:solidFill>
                  <a:srgbClr val="0000FF"/>
                </a:solidFill>
                <a:latin typeface="Times New Roman" panose="02020603050405020304" pitchFamily="18" charset="0"/>
              </a:rPr>
              <a:t>C</a:t>
            </a:r>
            <a:r>
              <a:rPr lang="en-US" altLang="zh-CN" sz="2800" b="0">
                <a:solidFill>
                  <a:srgbClr val="0000FF"/>
                </a:solidFill>
                <a:latin typeface="Times New Roman" panose="02020603050405020304" pitchFamily="18" charset="0"/>
              </a:rPr>
              <a:t>=</a:t>
            </a:r>
            <a:r>
              <a:rPr lang="en-US" altLang="zh-CN" sz="2800" b="0" i="1">
                <a:solidFill>
                  <a:srgbClr val="0000FF"/>
                </a:solidFill>
                <a:latin typeface="Times New Roman" panose="02020603050405020304" pitchFamily="18" charset="0"/>
              </a:rPr>
              <a:t>I</a:t>
            </a:r>
            <a:r>
              <a:rPr lang="en-US" altLang="zh-CN" sz="2800" b="0" baseline="-25000">
                <a:solidFill>
                  <a:srgbClr val="0000FF"/>
                </a:solidFill>
                <a:latin typeface="Times New Roman" panose="02020603050405020304" pitchFamily="18" charset="0"/>
              </a:rPr>
              <a:t>CN</a:t>
            </a:r>
            <a:r>
              <a:rPr lang="en-US" altLang="zh-CN" sz="2800" b="0">
                <a:solidFill>
                  <a:srgbClr val="0000FF"/>
                </a:solidFill>
                <a:latin typeface="Times New Roman" panose="02020603050405020304" pitchFamily="18" charset="0"/>
              </a:rPr>
              <a:t>+</a:t>
            </a:r>
            <a:r>
              <a:rPr lang="en-US" altLang="zh-CN" sz="2800" b="0" i="1">
                <a:solidFill>
                  <a:srgbClr val="0000FF"/>
                </a:solidFill>
                <a:latin typeface="Times New Roman" panose="02020603050405020304" pitchFamily="18" charset="0"/>
              </a:rPr>
              <a:t> I</a:t>
            </a:r>
            <a:r>
              <a:rPr lang="en-US" altLang="zh-CN" sz="2800" b="0" baseline="-25000">
                <a:solidFill>
                  <a:srgbClr val="0000FF"/>
                </a:solidFill>
                <a:latin typeface="Times New Roman" panose="02020603050405020304" pitchFamily="18" charset="0"/>
              </a:rPr>
              <a:t>CBO</a:t>
            </a:r>
            <a:r>
              <a:rPr lang="en-US" altLang="zh-CN" sz="2000">
                <a:solidFill>
                  <a:srgbClr val="000000"/>
                </a:solidFill>
                <a:latin typeface="Times New Roman" panose="02020603050405020304" pitchFamily="18" charset="0"/>
              </a:rPr>
              <a:t>             </a:t>
            </a:r>
            <a:endParaRPr lang="zh-CN" altLang="en-US" sz="2400" b="0">
              <a:solidFill>
                <a:srgbClr val="336699"/>
              </a:solidFill>
              <a:latin typeface="Times New Roman" panose="02020603050405020304" pitchFamily="18" charset="0"/>
            </a:endParaRPr>
          </a:p>
        </p:txBody>
      </p:sp>
      <p:graphicFrame>
        <p:nvGraphicFramePr>
          <p:cNvPr id="36" name="Object 6"/>
          <p:cNvGraphicFramePr>
            <a:graphicFrameLocks noChangeAspect="1"/>
          </p:cNvGraphicFramePr>
          <p:nvPr/>
        </p:nvGraphicFramePr>
        <p:xfrm>
          <a:off x="1619741" y="4230236"/>
          <a:ext cx="2026285" cy="652145"/>
        </p:xfrm>
        <a:graphic>
          <a:graphicData uri="http://schemas.openxmlformats.org/presentationml/2006/ole">
            <mc:AlternateContent xmlns:mc="http://schemas.openxmlformats.org/markup-compatibility/2006">
              <mc:Choice xmlns:v="urn:schemas-microsoft-com:vml" Requires="v">
                <p:oleObj spid="_x0000_s37" name="Equation" r:id="rId10" imgW="787400" imgH="254000" progId="Equation.DSMT4">
                  <p:embed/>
                </p:oleObj>
              </mc:Choice>
              <mc:Fallback>
                <p:oleObj name="Equation" r:id="rId10" imgW="787400" imgH="254000" progId="Equation.DSMT4">
                  <p:embed/>
                  <p:pic>
                    <p:nvPicPr>
                      <p:cNvPr id="0" name="图片 55577"/>
                      <p:cNvPicPr>
                        <a:picLocks noChangeAspect="1" noChangeArrowheads="1"/>
                      </p:cNvPicPr>
                      <p:nvPr/>
                    </p:nvPicPr>
                    <p:blipFill>
                      <a:blip r:embed="rId11"/>
                      <a:srcRect/>
                      <a:stretch>
                        <a:fillRect/>
                      </a:stretch>
                    </p:blipFill>
                    <p:spPr bwMode="auto">
                      <a:xfrm>
                        <a:off x="1619741" y="4230236"/>
                        <a:ext cx="2026285" cy="652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Text Box 34"/>
          <p:cNvSpPr txBox="1">
            <a:spLocks noChangeArrowheads="1"/>
          </p:cNvSpPr>
          <p:nvPr/>
        </p:nvSpPr>
        <p:spPr bwMode="auto">
          <a:xfrm>
            <a:off x="1477010" y="6021705"/>
            <a:ext cx="7748905" cy="56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nSpc>
                <a:spcPct val="110000"/>
              </a:lnSpc>
              <a:spcBef>
                <a:spcPct val="0"/>
              </a:spcBef>
              <a:buFontTx/>
              <a:buNone/>
            </a:pPr>
            <a:r>
              <a:rPr lang="en-US" altLang="zh-CN" sz="2800" b="0" dirty="0">
                <a:solidFill>
                  <a:srgbClr val="000000"/>
                </a:solidFill>
                <a:latin typeface="Times New Roman" panose="02020603050405020304" pitchFamily="18" charset="0"/>
              </a:rPr>
              <a:t> </a:t>
            </a:r>
            <a:r>
              <a:rPr lang="en-US" altLang="zh-CN" sz="2800" i="1" dirty="0">
                <a:solidFill>
                  <a:srgbClr val="0000FF"/>
                </a:solidFill>
                <a:latin typeface="Times New Roman" panose="02020603050405020304" pitchFamily="18" charset="0"/>
                <a:sym typeface="+mn-ea"/>
              </a:rPr>
              <a:t>I</a:t>
            </a:r>
            <a:r>
              <a:rPr lang="en-US" altLang="zh-CN" sz="2800" baseline="-25000" dirty="0">
                <a:solidFill>
                  <a:srgbClr val="0000FF"/>
                </a:solidFill>
                <a:latin typeface="Times New Roman" panose="02020603050405020304" pitchFamily="18" charset="0"/>
                <a:sym typeface="+mn-ea"/>
              </a:rPr>
              <a:t>CBO</a:t>
            </a:r>
            <a:r>
              <a:rPr lang="en-US" altLang="zh-CN" sz="2800" b="0" baseline="-25000" dirty="0">
                <a:solidFill>
                  <a:srgbClr val="FF0000"/>
                </a:solidFill>
                <a:latin typeface="Times New Roman" panose="02020603050405020304" pitchFamily="18" charset="0"/>
                <a:sym typeface="+mn-ea"/>
              </a:rPr>
              <a:t> </a:t>
            </a:r>
            <a:r>
              <a:rPr lang="zh-CN" altLang="en-US" sz="2800" b="0" dirty="0">
                <a:solidFill>
                  <a:srgbClr val="000000"/>
                </a:solidFill>
                <a:latin typeface="Times New Roman" panose="02020603050405020304" pitchFamily="18" charset="0"/>
                <a:sym typeface="+mn-ea"/>
              </a:rPr>
              <a:t>为</a:t>
            </a:r>
            <a:r>
              <a:rPr lang="zh-CN" sz="2800" b="0" dirty="0">
                <a:solidFill>
                  <a:schemeClr val="tx1"/>
                </a:solidFill>
                <a:latin typeface="Times New Roman" panose="02020603050405020304" pitchFamily="18" charset="0"/>
                <a:sym typeface="+mn-ea"/>
              </a:rPr>
              <a:t>发射极开路时，集电结的反向饱和电流。</a:t>
            </a:r>
            <a:endParaRPr lang="zh-CN" sz="2800" b="0" dirty="0">
              <a:solidFill>
                <a:schemeClr val="tx1"/>
              </a:solidFill>
              <a:latin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75"/>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75"/>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blinds(horizontal)">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24" grpId="0" bldLvl="0" animBg="1" autoUpdateAnimBg="0"/>
      <p:bldP spid="28" grpId="0" bldLvl="0" animBg="1" autoUpdateAnimBg="0"/>
      <p:bldP spid="39" grpId="0" bldLvl="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graphicFrame>
        <p:nvGraphicFramePr>
          <p:cNvPr id="40" name="Object 6"/>
          <p:cNvGraphicFramePr>
            <a:graphicFrameLocks noChangeAspect="1"/>
          </p:cNvGraphicFramePr>
          <p:nvPr/>
        </p:nvGraphicFramePr>
        <p:xfrm>
          <a:off x="2610976" y="836796"/>
          <a:ext cx="3498215" cy="652145"/>
        </p:xfrm>
        <a:graphic>
          <a:graphicData uri="http://schemas.openxmlformats.org/presentationml/2006/ole">
            <mc:AlternateContent xmlns:mc="http://schemas.openxmlformats.org/markup-compatibility/2006">
              <mc:Choice xmlns:v="urn:schemas-microsoft-com:vml" Requires="v">
                <p:oleObj spid="_x0000_s41" name="Equation" r:id="rId1" imgW="1358900" imgH="254000" progId="Equation.DSMT4">
                  <p:embed/>
                </p:oleObj>
              </mc:Choice>
              <mc:Fallback>
                <p:oleObj name="Equation" r:id="rId1" imgW="1358900" imgH="254000" progId="Equation.DSMT4">
                  <p:embed/>
                  <p:pic>
                    <p:nvPicPr>
                      <p:cNvPr id="0" name="图片 55577"/>
                      <p:cNvPicPr>
                        <a:picLocks noChangeAspect="1" noChangeArrowheads="1"/>
                      </p:cNvPicPr>
                      <p:nvPr/>
                    </p:nvPicPr>
                    <p:blipFill>
                      <a:blip r:embed="rId2"/>
                      <a:srcRect/>
                      <a:stretch>
                        <a:fillRect/>
                      </a:stretch>
                    </p:blipFill>
                    <p:spPr bwMode="auto">
                      <a:xfrm>
                        <a:off x="2610976" y="836796"/>
                        <a:ext cx="3498215" cy="652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组合 3"/>
          <p:cNvGrpSpPr/>
          <p:nvPr/>
        </p:nvGrpSpPr>
        <p:grpSpPr>
          <a:xfrm>
            <a:off x="214630" y="1628775"/>
            <a:ext cx="8610600" cy="565150"/>
            <a:chOff x="112" y="2565"/>
            <a:chExt cx="13560" cy="890"/>
          </a:xfrm>
        </p:grpSpPr>
        <p:sp>
          <p:nvSpPr>
            <p:cNvPr id="38" name="Text Box 34"/>
            <p:cNvSpPr txBox="1">
              <a:spLocks noChangeArrowheads="1"/>
            </p:cNvSpPr>
            <p:nvPr/>
          </p:nvSpPr>
          <p:spPr bwMode="auto">
            <a:xfrm>
              <a:off x="112" y="2565"/>
              <a:ext cx="13560" cy="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nSpc>
                  <a:spcPct val="110000"/>
                </a:lnSpc>
                <a:spcBef>
                  <a:spcPct val="0"/>
                </a:spcBef>
                <a:buFontTx/>
                <a:buNone/>
              </a:pPr>
              <a:r>
                <a:rPr lang="en-US" altLang="zh-CN" sz="2400" b="0" dirty="0">
                  <a:solidFill>
                    <a:srgbClr val="000000"/>
                  </a:solidFill>
                  <a:latin typeface="Times New Roman" panose="02020603050405020304" pitchFamily="18" charset="0"/>
                </a:rPr>
                <a:t>    </a:t>
              </a:r>
              <a:r>
                <a:rPr lang="zh-CN" altLang="en-US" sz="2800" b="0" dirty="0">
                  <a:solidFill>
                    <a:srgbClr val="000000"/>
                  </a:solidFill>
                  <a:latin typeface="Times New Roman" panose="02020603050405020304" pitchFamily="18" charset="0"/>
                </a:rPr>
                <a:t>一般情况下，</a:t>
              </a:r>
              <a:r>
                <a:rPr lang="en-US" altLang="zh-CN" sz="2800" b="0" i="1" dirty="0">
                  <a:solidFill>
                    <a:srgbClr val="000000"/>
                  </a:solidFill>
                  <a:latin typeface="Times New Roman" panose="02020603050405020304" pitchFamily="18" charset="0"/>
                </a:rPr>
                <a:t>I</a:t>
              </a:r>
              <a:r>
                <a:rPr lang="en-US" altLang="zh-CN" sz="2800" b="0" baseline="-25000" dirty="0">
                  <a:solidFill>
                    <a:srgbClr val="000000"/>
                  </a:solidFill>
                  <a:latin typeface="Times New Roman" panose="02020603050405020304" pitchFamily="18" charset="0"/>
                </a:rPr>
                <a:t>B </a:t>
              </a:r>
              <a:r>
                <a:rPr lang="en-US" altLang="zh-CN" sz="2800" b="0" dirty="0">
                  <a:solidFill>
                    <a:srgbClr val="000000"/>
                  </a:solidFill>
                  <a:latin typeface="Times New Roman" panose="02020603050405020304" pitchFamily="18" charset="0"/>
                </a:rPr>
                <a:t>&gt;&gt; </a:t>
              </a:r>
              <a:r>
                <a:rPr lang="en-US" altLang="zh-CN" sz="2800" b="0" i="1" dirty="0">
                  <a:solidFill>
                    <a:srgbClr val="000000"/>
                  </a:solidFill>
                  <a:latin typeface="Times New Roman" panose="02020603050405020304" pitchFamily="18" charset="0"/>
                  <a:sym typeface="+mn-ea"/>
                </a:rPr>
                <a:t>I</a:t>
              </a:r>
              <a:r>
                <a:rPr lang="en-US" altLang="zh-CN" sz="2800" b="0" baseline="-25000" dirty="0">
                  <a:solidFill>
                    <a:srgbClr val="000000"/>
                  </a:solidFill>
                  <a:latin typeface="Times New Roman" panose="02020603050405020304" pitchFamily="18" charset="0"/>
                  <a:sym typeface="+mn-ea"/>
                </a:rPr>
                <a:t>CBO</a:t>
              </a:r>
              <a:r>
                <a:rPr lang="zh-CN" altLang="en-US" sz="2800" b="0" dirty="0">
                  <a:solidFill>
                    <a:srgbClr val="000000"/>
                  </a:solidFill>
                  <a:latin typeface="Times New Roman" panose="02020603050405020304" pitchFamily="18" charset="0"/>
                </a:rPr>
                <a:t>，</a:t>
              </a:r>
              <a:r>
                <a:rPr lang="zh-CN" altLang="en-US" sz="2800" b="0" i="1" dirty="0">
                  <a:solidFill>
                    <a:srgbClr val="000000"/>
                  </a:solidFill>
                  <a:latin typeface="Times New Roman" panose="02020603050405020304" pitchFamily="18" charset="0"/>
                  <a:cs typeface="Times New Roman" panose="02020603050405020304" pitchFamily="18" charset="0"/>
                </a:rPr>
                <a:t>β</a:t>
              </a:r>
              <a:r>
                <a:rPr lang="en-US" altLang="zh-CN" sz="2800" b="0" i="1" dirty="0">
                  <a:solidFill>
                    <a:srgbClr val="000000"/>
                  </a:solidFill>
                  <a:latin typeface="Times New Roman" panose="02020603050405020304" pitchFamily="18" charset="0"/>
                  <a:cs typeface="Times New Roman" panose="02020603050405020304" pitchFamily="18" charset="0"/>
                </a:rPr>
                <a:t> </a:t>
              </a:r>
              <a:r>
                <a:rPr lang="en-US" altLang="zh-CN" sz="2800" b="0" dirty="0">
                  <a:solidFill>
                    <a:srgbClr val="000000"/>
                  </a:solidFill>
                  <a:latin typeface="Times New Roman" panose="02020603050405020304" pitchFamily="18" charset="0"/>
                  <a:sym typeface="+mn-ea"/>
                </a:rPr>
                <a:t>&gt;&gt; 1</a:t>
              </a:r>
              <a:r>
                <a:rPr lang="zh-CN" altLang="en-US" sz="2800" b="0" dirty="0">
                  <a:solidFill>
                    <a:srgbClr val="000000"/>
                  </a:solidFill>
                  <a:latin typeface="Times New Roman" panose="02020603050405020304" pitchFamily="18" charset="0"/>
                </a:rPr>
                <a:t>，故上式可近似：</a:t>
              </a:r>
              <a:endParaRPr lang="zh-CN" altLang="en-US" sz="2800" b="0" dirty="0">
                <a:solidFill>
                  <a:srgbClr val="000000"/>
                </a:solidFill>
                <a:latin typeface="Times New Roman" panose="02020603050405020304" pitchFamily="18" charset="0"/>
              </a:endParaRPr>
            </a:p>
          </p:txBody>
        </p:sp>
        <p:cxnSp>
          <p:nvCxnSpPr>
            <p:cNvPr id="3" name="直接连接符 2"/>
            <p:cNvCxnSpPr/>
            <p:nvPr/>
          </p:nvCxnSpPr>
          <p:spPr>
            <a:xfrm flipV="1">
              <a:off x="6918" y="2683"/>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1" name="Object 46"/>
          <p:cNvGraphicFramePr>
            <a:graphicFrameLocks noChangeAspect="1"/>
          </p:cNvGraphicFramePr>
          <p:nvPr/>
        </p:nvGraphicFramePr>
        <p:xfrm>
          <a:off x="3492039" y="2348573"/>
          <a:ext cx="1584325" cy="704850"/>
        </p:xfrm>
        <a:graphic>
          <a:graphicData uri="http://schemas.openxmlformats.org/presentationml/2006/ole">
            <mc:AlternateContent xmlns:mc="http://schemas.openxmlformats.org/markup-compatibility/2006">
              <mc:Choice xmlns:v="urn:schemas-microsoft-com:vml" Requires="v">
                <p:oleObj spid="_x0000_s55583" name="Equation" r:id="rId3" imgW="571500" imgH="254000" progId="Equation.DSMT4">
                  <p:embed/>
                </p:oleObj>
              </mc:Choice>
              <mc:Fallback>
                <p:oleObj name="Equation" r:id="rId3" imgW="571500" imgH="254000" progId="Equation.DSMT4">
                  <p:embed/>
                  <p:pic>
                    <p:nvPicPr>
                      <p:cNvPr id="0" name="图片 555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039" y="2348573"/>
                        <a:ext cx="1584325"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文本框 4"/>
          <p:cNvSpPr txBox="1"/>
          <p:nvPr/>
        </p:nvSpPr>
        <p:spPr>
          <a:xfrm>
            <a:off x="542290" y="3285490"/>
            <a:ext cx="8622030" cy="565150"/>
          </a:xfrm>
          <a:prstGeom prst="rect">
            <a:avLst/>
          </a:prstGeom>
          <a:noFill/>
        </p:spPr>
        <p:txBody>
          <a:bodyPr wrap="square" rtlCol="0" anchor="t">
            <a:spAutoFit/>
          </a:bodyPr>
          <a:p>
            <a:pPr marL="0" indent="0">
              <a:lnSpc>
                <a:spcPct val="110000"/>
              </a:lnSpc>
              <a:buNone/>
            </a:pPr>
            <a:r>
              <a:rPr lang="zh-CN" altLang="en-US" sz="2800" dirty="0" smtClean="0">
                <a:latin typeface="Times New Roman" panose="02020603050405020304" pitchFamily="18" charset="0"/>
                <a:cs typeface="Times New Roman" panose="02020603050405020304" pitchFamily="18" charset="0"/>
              </a:rPr>
              <a:t>说明：工程近似分析时可认为</a:t>
            </a:r>
            <a:r>
              <a:rPr lang="zh-CN" altLang="en-US" sz="2800" dirty="0" smtClean="0">
                <a:solidFill>
                  <a:srgbClr val="FF0000"/>
                </a:solidFill>
                <a:latin typeface="Times New Roman" panose="02020603050405020304" pitchFamily="18" charset="0"/>
                <a:cs typeface="Times New Roman" panose="02020603050405020304" pitchFamily="18" charset="0"/>
              </a:rPr>
              <a:t>CE</a:t>
            </a:r>
            <a:r>
              <a:rPr lang="zh-CN" altLang="en-US" sz="28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组态</a:t>
            </a:r>
            <a:r>
              <a:rPr lang="zh-CN" altLang="en-US" sz="2800" i="1" dirty="0" smtClean="0">
                <a:latin typeface="Times New Roman" panose="02020603050405020304" pitchFamily="18" charset="0"/>
                <a:cs typeface="Times New Roman" panose="02020603050405020304" pitchFamily="18" charset="0"/>
              </a:rPr>
              <a:t>直流</a:t>
            </a:r>
            <a:r>
              <a:rPr lang="en-US" altLang="zh-CN" sz="2800" dirty="0" smtClean="0">
                <a:latin typeface="Times New Roman" panose="02020603050405020304" pitchFamily="18" charset="0"/>
                <a:cs typeface="Times New Roman" panose="02020603050405020304" pitchFamily="18" charset="0"/>
              </a:rPr>
              <a:t> </a:t>
            </a:r>
            <a:r>
              <a:rPr lang="zh-CN" altLang="en-US" sz="2800" dirty="0" smtClean="0">
                <a:latin typeface="Times New Roman" panose="02020603050405020304" pitchFamily="18" charset="0"/>
                <a:cs typeface="Times New Roman" panose="02020603050405020304" pitchFamily="18" charset="0"/>
              </a:rPr>
              <a:t>放大系数：</a:t>
            </a:r>
            <a:endParaRPr lang="zh-CN" altLang="en-US" sz="2800" dirty="0" smtClean="0">
              <a:latin typeface="Times New Roman" panose="02020603050405020304" pitchFamily="18" charset="0"/>
              <a:cs typeface="Times New Roman" panose="02020603050405020304" pitchFamily="18" charset="0"/>
            </a:endParaRPr>
          </a:p>
        </p:txBody>
      </p:sp>
      <p:graphicFrame>
        <p:nvGraphicFramePr>
          <p:cNvPr id="6" name="Object 46"/>
          <p:cNvGraphicFramePr>
            <a:graphicFrameLocks noChangeAspect="1"/>
          </p:cNvGraphicFramePr>
          <p:nvPr/>
        </p:nvGraphicFramePr>
        <p:xfrm>
          <a:off x="3592052" y="4076725"/>
          <a:ext cx="1303020" cy="1198245"/>
        </p:xfrm>
        <a:graphic>
          <a:graphicData uri="http://schemas.openxmlformats.org/presentationml/2006/ole">
            <mc:AlternateContent xmlns:mc="http://schemas.openxmlformats.org/markup-compatibility/2006">
              <mc:Choice xmlns:v="urn:schemas-microsoft-com:vml" Requires="v">
                <p:oleObj spid="_x0000_s7" name="Equation" r:id="rId5" imgW="469900" imgH="431800" progId="Equation.DSMT4">
                  <p:embed/>
                </p:oleObj>
              </mc:Choice>
              <mc:Fallback>
                <p:oleObj name="Equation" r:id="rId5" imgW="469900" imgH="431800" progId="Equation.DSMT4">
                  <p:embed/>
                  <p:pic>
                    <p:nvPicPr>
                      <p:cNvPr id="0" name="图片 55582"/>
                      <p:cNvPicPr>
                        <a:picLocks noChangeAspect="1" noChangeArrowheads="1"/>
                      </p:cNvPicPr>
                      <p:nvPr/>
                    </p:nvPicPr>
                    <p:blipFill>
                      <a:blip r:embed="rId6"/>
                      <a:srcRect/>
                      <a:stretch>
                        <a:fillRect/>
                      </a:stretch>
                    </p:blipFill>
                    <p:spPr bwMode="auto">
                      <a:xfrm>
                        <a:off x="3592052" y="4076725"/>
                        <a:ext cx="1303020" cy="1198245"/>
                      </a:xfrm>
                      <a:prstGeom prst="rect">
                        <a:avLst/>
                      </a:prstGeom>
                      <a:solidFill>
                        <a:srgbClr val="FFFF00"/>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 name="组合 9"/>
          <p:cNvGrpSpPr/>
          <p:nvPr/>
        </p:nvGrpSpPr>
        <p:grpSpPr>
          <a:xfrm>
            <a:off x="542290" y="5445125"/>
            <a:ext cx="8285480" cy="565150"/>
            <a:chOff x="850" y="8575"/>
            <a:chExt cx="13048" cy="890"/>
          </a:xfrm>
        </p:grpSpPr>
        <p:sp>
          <p:nvSpPr>
            <p:cNvPr id="8" name="文本框 7"/>
            <p:cNvSpPr txBox="1"/>
            <p:nvPr/>
          </p:nvSpPr>
          <p:spPr>
            <a:xfrm>
              <a:off x="850" y="8575"/>
              <a:ext cx="13048" cy="890"/>
            </a:xfrm>
            <a:prstGeom prst="rect">
              <a:avLst/>
            </a:prstGeom>
            <a:noFill/>
          </p:spPr>
          <p:txBody>
            <a:bodyPr wrap="square" rtlCol="0" anchor="t">
              <a:spAutoFit/>
            </a:bodyPr>
            <a:p>
              <a:pPr marL="0" indent="0">
                <a:lnSpc>
                  <a:spcPct val="110000"/>
                </a:lnSpc>
                <a:buNone/>
              </a:pPr>
              <a:r>
                <a:rPr lang="zh-CN" altLang="en-US" sz="2800" dirty="0" smtClean="0">
                  <a:latin typeface="Times New Roman" panose="02020603050405020304" pitchFamily="18" charset="0"/>
                  <a:cs typeface="Times New Roman" panose="02020603050405020304" pitchFamily="18" charset="0"/>
                </a:rPr>
                <a:t>经验：</a:t>
              </a:r>
              <a:r>
                <a:rPr lang="zh-CN" altLang="en-US" sz="2800" i="1" dirty="0">
                  <a:solidFill>
                    <a:srgbClr val="000000"/>
                  </a:solidFill>
                  <a:cs typeface="Times New Roman" panose="02020603050405020304" pitchFamily="18" charset="0"/>
                  <a:sym typeface="+mn-ea"/>
                </a:rPr>
                <a:t>β</a:t>
              </a:r>
              <a:r>
                <a:rPr lang="en-US" altLang="zh-CN" sz="2800" i="1" dirty="0">
                  <a:solidFill>
                    <a:srgbClr val="000000"/>
                  </a:solidFill>
                  <a:cs typeface="Times New Roman" panose="02020603050405020304" pitchFamily="18" charset="0"/>
                  <a:sym typeface="+mn-ea"/>
                </a:rPr>
                <a:t> </a:t>
              </a:r>
              <a:r>
                <a:rPr lang="zh-CN" altLang="en-US" sz="2800" dirty="0" smtClean="0">
                  <a:latin typeface="Times New Roman" panose="02020603050405020304" pitchFamily="18" charset="0"/>
                  <a:cs typeface="Times New Roman" panose="02020603050405020304" pitchFamily="18" charset="0"/>
                </a:rPr>
                <a:t>的数值一般在几十到几百之间。</a:t>
              </a:r>
              <a:endParaRPr lang="zh-CN" altLang="en-US" sz="2800" dirty="0" smtClean="0">
                <a:latin typeface="Times New Roman" panose="02020603050405020304" pitchFamily="18" charset="0"/>
                <a:cs typeface="Times New Roman" panose="02020603050405020304" pitchFamily="18" charset="0"/>
              </a:endParaRPr>
            </a:p>
          </p:txBody>
        </p:sp>
        <p:cxnSp>
          <p:nvCxnSpPr>
            <p:cNvPr id="9" name="直接连接符 8"/>
            <p:cNvCxnSpPr/>
            <p:nvPr/>
          </p:nvCxnSpPr>
          <p:spPr>
            <a:xfrm flipV="1">
              <a:off x="2664" y="868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par>
                          <p:cTn id="18" fill="hold">
                            <p:stCondLst>
                              <p:cond delay="500"/>
                            </p:stCondLst>
                            <p:childTnLst>
                              <p:par>
                                <p:cTn id="19" presetID="3" presetClass="entr" presetSubtype="5"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vertic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5"/>
          <p:cNvGraphicFramePr>
            <a:graphicFrameLocks noChangeAspect="1"/>
          </p:cNvGraphicFramePr>
          <p:nvPr/>
        </p:nvGraphicFramePr>
        <p:xfrm>
          <a:off x="1191449" y="1270164"/>
          <a:ext cx="1355090" cy="1073785"/>
        </p:xfrm>
        <a:graphic>
          <a:graphicData uri="http://schemas.openxmlformats.org/presentationml/2006/ole">
            <mc:AlternateContent xmlns:mc="http://schemas.openxmlformats.org/markup-compatibility/2006">
              <mc:Choice xmlns:v="urn:schemas-microsoft-com:vml" Requires="v">
                <p:oleObj spid="_x0000_s54454" name="公式" r:id="rId1" imgW="545465" imgH="431800" progId="Equation.3">
                  <p:embed/>
                </p:oleObj>
              </mc:Choice>
              <mc:Fallback>
                <p:oleObj name="公式" r:id="rId1" imgW="545465" imgH="431800" progId="Equation.3">
                  <p:embed/>
                  <p:pic>
                    <p:nvPicPr>
                      <p:cNvPr id="0" name="图片 54453"/>
                      <p:cNvPicPr>
                        <a:picLocks noChangeAspect="1" noChangeArrowheads="1"/>
                      </p:cNvPicPr>
                      <p:nvPr/>
                    </p:nvPicPr>
                    <p:blipFill>
                      <a:blip r:embed="rId2"/>
                      <a:srcRect/>
                      <a:stretch>
                        <a:fillRect/>
                      </a:stretch>
                    </p:blipFill>
                    <p:spPr bwMode="auto">
                      <a:xfrm>
                        <a:off x="1191449" y="1270164"/>
                        <a:ext cx="1355090" cy="1073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28"/>
          <p:cNvGrpSpPr/>
          <p:nvPr/>
        </p:nvGrpSpPr>
        <p:grpSpPr bwMode="auto">
          <a:xfrm>
            <a:off x="245110" y="2493645"/>
            <a:ext cx="5544820" cy="1986379"/>
            <a:chOff x="999" y="1607"/>
            <a:chExt cx="4704" cy="1251"/>
          </a:xfrm>
        </p:grpSpPr>
        <p:sp>
          <p:nvSpPr>
            <p:cNvPr id="7" name="Text Box 14"/>
            <p:cNvSpPr txBox="1">
              <a:spLocks noChangeArrowheads="1"/>
            </p:cNvSpPr>
            <p:nvPr/>
          </p:nvSpPr>
          <p:spPr bwMode="auto">
            <a:xfrm>
              <a:off x="999" y="1607"/>
              <a:ext cx="4704" cy="1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nSpc>
                  <a:spcPct val="110000"/>
                </a:lnSpc>
                <a:spcBef>
                  <a:spcPct val="0"/>
                </a:spcBef>
                <a:buFontTx/>
                <a:buNone/>
              </a:pPr>
              <a:r>
                <a:rPr lang="en-US" altLang="zh-CN" sz="2400" b="0" i="1" dirty="0">
                  <a:solidFill>
                    <a:srgbClr val="000000"/>
                  </a:solidFill>
                  <a:latin typeface="Times New Roman" panose="02020603050405020304" pitchFamily="18" charset="0"/>
                </a:rPr>
                <a:t>         </a:t>
              </a:r>
              <a:r>
                <a:rPr lang="en-US" altLang="zh-CN" sz="2800" b="0" i="1" dirty="0">
                  <a:solidFill>
                    <a:srgbClr val="000000"/>
                  </a:solidFill>
                  <a:latin typeface="Times New Roman" panose="02020603050405020304" pitchFamily="18" charset="0"/>
                </a:rPr>
                <a:t>I</a:t>
              </a:r>
              <a:r>
                <a:rPr lang="en-US" altLang="zh-CN" sz="2800" b="0" baseline="-25000" dirty="0">
                  <a:solidFill>
                    <a:srgbClr val="000000"/>
                  </a:solidFill>
                  <a:latin typeface="Times New Roman" panose="02020603050405020304" pitchFamily="18" charset="0"/>
                </a:rPr>
                <a:t>CN</a:t>
              </a:r>
              <a:r>
                <a:rPr lang="zh-CN" altLang="en-US" sz="2800" b="0" dirty="0">
                  <a:solidFill>
                    <a:srgbClr val="000000"/>
                  </a:solidFill>
                  <a:latin typeface="Times New Roman" panose="02020603050405020304" pitchFamily="18" charset="0"/>
                </a:rPr>
                <a:t>为最后达到集电极的电子电流，</a:t>
              </a:r>
              <a:r>
                <a:rPr lang="en-US" altLang="zh-CN" sz="2800" b="0" i="1" dirty="0">
                  <a:solidFill>
                    <a:srgbClr val="000000"/>
                  </a:solidFill>
                  <a:latin typeface="Times New Roman" panose="02020603050405020304" pitchFamily="18" charset="0"/>
                </a:rPr>
                <a:t>I</a:t>
              </a:r>
              <a:r>
                <a:rPr lang="en-US" altLang="zh-CN" sz="2800" b="0" baseline="-25000" dirty="0">
                  <a:solidFill>
                    <a:srgbClr val="000000"/>
                  </a:solidFill>
                  <a:latin typeface="Times New Roman" panose="02020603050405020304" pitchFamily="18" charset="0"/>
                </a:rPr>
                <a:t>CN</a:t>
              </a:r>
              <a:r>
                <a:rPr lang="zh-CN" altLang="en-US" sz="2800" b="0" dirty="0">
                  <a:solidFill>
                    <a:srgbClr val="000000"/>
                  </a:solidFill>
                  <a:latin typeface="Times New Roman" panose="02020603050405020304" pitchFamily="18" charset="0"/>
                </a:rPr>
                <a:t>总是小于发射极电流</a:t>
              </a:r>
              <a:r>
                <a:rPr lang="en-US" altLang="zh-CN" sz="2800" b="0" i="1" dirty="0">
                  <a:solidFill>
                    <a:srgbClr val="000000"/>
                  </a:solidFill>
                  <a:latin typeface="Times New Roman" panose="02020603050405020304" pitchFamily="18" charset="0"/>
                </a:rPr>
                <a:t>I</a:t>
              </a:r>
              <a:r>
                <a:rPr lang="en-US" altLang="zh-CN" sz="2800" b="0" baseline="-25000" dirty="0">
                  <a:solidFill>
                    <a:srgbClr val="000000"/>
                  </a:solidFill>
                  <a:latin typeface="Times New Roman" panose="02020603050405020304" pitchFamily="18" charset="0"/>
                </a:rPr>
                <a:t>E</a:t>
              </a:r>
              <a:r>
                <a:rPr lang="zh-CN" altLang="en-US" sz="2800" b="0" dirty="0">
                  <a:solidFill>
                    <a:srgbClr val="000000"/>
                  </a:solidFill>
                  <a:latin typeface="Times New Roman" panose="02020603050405020304" pitchFamily="18" charset="0"/>
                </a:rPr>
                <a:t>，而</a:t>
              </a:r>
              <a:r>
                <a:rPr lang="en-US" altLang="zh-CN" sz="2800" b="0" i="1" dirty="0">
                  <a:solidFill>
                    <a:srgbClr val="000000"/>
                  </a:solidFill>
                  <a:latin typeface="Times New Roman" panose="02020603050405020304" pitchFamily="18" charset="0"/>
                  <a:sym typeface="+mn-ea"/>
                </a:rPr>
                <a:t>I</a:t>
              </a:r>
              <a:r>
                <a:rPr lang="en-US" altLang="zh-CN" sz="2800" b="0" baseline="-25000" dirty="0">
                  <a:solidFill>
                    <a:srgbClr val="000000"/>
                  </a:solidFill>
                  <a:latin typeface="Times New Roman" panose="02020603050405020304" pitchFamily="18" charset="0"/>
                  <a:sym typeface="+mn-ea"/>
                </a:rPr>
                <a:t>BN</a:t>
              </a:r>
              <a:r>
                <a:rPr lang="zh-CN" altLang="en-US" sz="2800" b="0" dirty="0">
                  <a:solidFill>
                    <a:srgbClr val="000000"/>
                  </a:solidFill>
                  <a:latin typeface="Times New Roman" panose="02020603050405020304" pitchFamily="18" charset="0"/>
                </a:rPr>
                <a:t>和</a:t>
              </a:r>
              <a:r>
                <a:rPr lang="en-US" altLang="zh-CN" sz="2800" b="0" i="1" dirty="0">
                  <a:solidFill>
                    <a:srgbClr val="000000"/>
                  </a:solidFill>
                  <a:latin typeface="Times New Roman" panose="02020603050405020304" pitchFamily="18" charset="0"/>
                  <a:sym typeface="+mn-ea"/>
                </a:rPr>
                <a:t>I</a:t>
              </a:r>
              <a:r>
                <a:rPr lang="en-US" altLang="zh-CN" sz="2800" b="0" baseline="-25000" dirty="0">
                  <a:solidFill>
                    <a:srgbClr val="000000"/>
                  </a:solidFill>
                  <a:latin typeface="Times New Roman" panose="02020603050405020304" pitchFamily="18" charset="0"/>
                  <a:sym typeface="+mn-ea"/>
                </a:rPr>
                <a:t>EP</a:t>
              </a:r>
              <a:r>
                <a:rPr lang="zh-CN" altLang="en-US" sz="2800" b="0" dirty="0">
                  <a:solidFill>
                    <a:srgbClr val="000000"/>
                  </a:solidFill>
                  <a:latin typeface="Times New Roman" panose="02020603050405020304" pitchFamily="18" charset="0"/>
                </a:rPr>
                <a:t>很小，故     </a:t>
              </a:r>
              <a:r>
                <a:rPr lang="zh-CN" altLang="en-US" sz="2800" b="0" dirty="0" smtClean="0">
                  <a:solidFill>
                    <a:srgbClr val="000000"/>
                  </a:solidFill>
                  <a:latin typeface="Times New Roman" panose="02020603050405020304" pitchFamily="18" charset="0"/>
                </a:rPr>
                <a:t> 的</a:t>
              </a:r>
              <a:r>
                <a:rPr lang="zh-CN" altLang="en-US" sz="2800" b="0" dirty="0">
                  <a:solidFill>
                    <a:srgbClr val="000000"/>
                  </a:solidFill>
                  <a:latin typeface="Times New Roman" panose="02020603050405020304" pitchFamily="18" charset="0"/>
                </a:rPr>
                <a:t>值小于1, 但接近1，</a:t>
              </a:r>
              <a:r>
                <a:rPr lang="zh-CN" altLang="en-US" sz="2800" b="0" dirty="0">
                  <a:solidFill>
                    <a:srgbClr val="000000"/>
                  </a:solidFill>
                  <a:latin typeface="Times New Roman" panose="02020603050405020304" pitchFamily="18" charset="0"/>
                  <a:sym typeface="+mn-ea"/>
                </a:rPr>
                <a:t>一般在0.9 ~0.99之间</a:t>
              </a:r>
              <a:r>
                <a:rPr lang="zh-CN" altLang="en-US" sz="2800" b="0" dirty="0">
                  <a:solidFill>
                    <a:srgbClr val="000000"/>
                  </a:solidFill>
                  <a:latin typeface="Times New Roman" panose="02020603050405020304" pitchFamily="18" charset="0"/>
                </a:rPr>
                <a:t>。</a:t>
              </a:r>
              <a:endParaRPr lang="zh-CN" altLang="en-US" sz="2800" b="0" dirty="0">
                <a:solidFill>
                  <a:srgbClr val="000000"/>
                </a:solidFill>
                <a:latin typeface="Times New Roman" panose="02020603050405020304" pitchFamily="18" charset="0"/>
              </a:endParaRPr>
            </a:p>
          </p:txBody>
        </p:sp>
        <p:graphicFrame>
          <p:nvGraphicFramePr>
            <p:cNvPr id="6" name="Object 4"/>
            <p:cNvGraphicFramePr>
              <a:graphicFrameLocks noChangeAspect="1"/>
            </p:cNvGraphicFramePr>
            <p:nvPr/>
          </p:nvGraphicFramePr>
          <p:xfrm>
            <a:off x="3631" y="2218"/>
            <a:ext cx="288" cy="288"/>
          </p:xfrm>
          <a:graphic>
            <a:graphicData uri="http://schemas.openxmlformats.org/presentationml/2006/ole">
              <mc:AlternateContent xmlns:mc="http://schemas.openxmlformats.org/markup-compatibility/2006">
                <mc:Choice xmlns:v="urn:schemas-microsoft-com:vml" Requires="v">
                  <p:oleObj spid="_x0000_s54455" name="公式" r:id="rId3" imgW="165100" imgH="165100" progId="Equation.3">
                    <p:embed/>
                  </p:oleObj>
                </mc:Choice>
                <mc:Fallback>
                  <p:oleObj name="公式" r:id="rId3" imgW="165100" imgH="165100" progId="Equation.3">
                    <p:embed/>
                    <p:pic>
                      <p:nvPicPr>
                        <p:cNvPr id="0" name="图片 544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1" y="221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 name="Group 22"/>
          <p:cNvGrpSpPr/>
          <p:nvPr/>
        </p:nvGrpSpPr>
        <p:grpSpPr bwMode="auto">
          <a:xfrm>
            <a:off x="3079304" y="4559782"/>
            <a:ext cx="1881188" cy="533400"/>
            <a:chOff x="1851" y="2523"/>
            <a:chExt cx="1185" cy="336"/>
          </a:xfrm>
        </p:grpSpPr>
        <p:sp>
          <p:nvSpPr>
            <p:cNvPr id="10" name="Text Box 16"/>
            <p:cNvSpPr txBox="1">
              <a:spLocks noChangeArrowheads="1"/>
            </p:cNvSpPr>
            <p:nvPr/>
          </p:nvSpPr>
          <p:spPr bwMode="auto">
            <a:xfrm>
              <a:off x="1851" y="2523"/>
              <a:ext cx="1185"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0">
                  <a:solidFill>
                    <a:srgbClr val="000000"/>
                  </a:solidFill>
                  <a:latin typeface="Times New Roman" panose="02020603050405020304" pitchFamily="18" charset="0"/>
                </a:rPr>
                <a:t>=     </a:t>
              </a:r>
              <a:r>
                <a:rPr lang="en-US" altLang="zh-CN" sz="2800" b="0" i="1">
                  <a:solidFill>
                    <a:srgbClr val="000000"/>
                  </a:solidFill>
                  <a:latin typeface="Times New Roman" panose="02020603050405020304" pitchFamily="18" charset="0"/>
                </a:rPr>
                <a:t>I</a:t>
              </a:r>
              <a:r>
                <a:rPr lang="en-US" altLang="zh-CN" sz="2800" b="0" baseline="-25000">
                  <a:solidFill>
                    <a:srgbClr val="000000"/>
                  </a:solidFill>
                  <a:latin typeface="Times New Roman" panose="02020603050405020304" pitchFamily="18" charset="0"/>
                </a:rPr>
                <a:t>E</a:t>
              </a:r>
              <a:r>
                <a:rPr lang="en-US" altLang="zh-CN" sz="2800" b="0">
                  <a:solidFill>
                    <a:srgbClr val="000000"/>
                  </a:solidFill>
                  <a:latin typeface="Times New Roman" panose="02020603050405020304" pitchFamily="18" charset="0"/>
                </a:rPr>
                <a:t>+</a:t>
              </a:r>
              <a:r>
                <a:rPr lang="en-US" altLang="zh-CN" sz="2800" b="0" i="1">
                  <a:solidFill>
                    <a:srgbClr val="000000"/>
                  </a:solidFill>
                  <a:latin typeface="Times New Roman" panose="02020603050405020304" pitchFamily="18" charset="0"/>
                </a:rPr>
                <a:t>I</a:t>
              </a:r>
              <a:r>
                <a:rPr lang="en-US" altLang="zh-CN" sz="2800" b="0" baseline="-25000">
                  <a:solidFill>
                    <a:srgbClr val="000000"/>
                  </a:solidFill>
                  <a:latin typeface="Times New Roman" panose="02020603050405020304" pitchFamily="18" charset="0"/>
                </a:rPr>
                <a:t>CBO</a:t>
              </a:r>
              <a:endParaRPr lang="zh-CN" altLang="en-US" sz="2000" baseline="-25000">
                <a:solidFill>
                  <a:srgbClr val="000000"/>
                </a:solidFill>
                <a:latin typeface="Times New Roman" panose="02020603050405020304" pitchFamily="18" charset="0"/>
              </a:endParaRPr>
            </a:p>
          </p:txBody>
        </p:sp>
        <p:graphicFrame>
          <p:nvGraphicFramePr>
            <p:cNvPr id="9" name="Object 11"/>
            <p:cNvGraphicFramePr>
              <a:graphicFrameLocks noChangeAspect="1"/>
            </p:cNvGraphicFramePr>
            <p:nvPr/>
          </p:nvGraphicFramePr>
          <p:xfrm>
            <a:off x="2048" y="2571"/>
            <a:ext cx="288" cy="288"/>
          </p:xfrm>
          <a:graphic>
            <a:graphicData uri="http://schemas.openxmlformats.org/presentationml/2006/ole">
              <mc:AlternateContent xmlns:mc="http://schemas.openxmlformats.org/markup-compatibility/2006">
                <mc:Choice xmlns:v="urn:schemas-microsoft-com:vml" Requires="v">
                  <p:oleObj spid="_x0000_s54456" name="公式" r:id="rId5" imgW="165100" imgH="165100" progId="Equation.3">
                    <p:embed/>
                  </p:oleObj>
                </mc:Choice>
                <mc:Fallback>
                  <p:oleObj name="公式" r:id="rId5" imgW="165100" imgH="165100" progId="Equation.3">
                    <p:embed/>
                    <p:pic>
                      <p:nvPicPr>
                        <p:cNvPr id="0" name="图片 544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 y="2571"/>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 Box 19"/>
          <p:cNvSpPr txBox="1">
            <a:spLocks noChangeArrowheads="1"/>
          </p:cNvSpPr>
          <p:nvPr/>
        </p:nvSpPr>
        <p:spPr bwMode="auto">
          <a:xfrm>
            <a:off x="267335" y="5197475"/>
            <a:ext cx="4511040" cy="56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nSpc>
                <a:spcPct val="110000"/>
              </a:lnSpc>
              <a:spcBef>
                <a:spcPct val="0"/>
              </a:spcBef>
              <a:buFontTx/>
              <a:buNone/>
            </a:pPr>
            <a:r>
              <a:rPr lang="zh-CN" altLang="en-US" sz="2800" b="0" dirty="0">
                <a:solidFill>
                  <a:srgbClr val="000000"/>
                </a:solidFill>
                <a:latin typeface="Times New Roman" panose="02020603050405020304" pitchFamily="18" charset="0"/>
              </a:rPr>
              <a:t>式中</a:t>
            </a:r>
            <a:r>
              <a:rPr lang="en-US" altLang="zh-CN" sz="2800" b="0" i="1" dirty="0">
                <a:solidFill>
                  <a:srgbClr val="000000"/>
                </a:solidFill>
                <a:latin typeface="Times New Roman" panose="02020603050405020304" pitchFamily="18" charset="0"/>
              </a:rPr>
              <a:t>I</a:t>
            </a:r>
            <a:r>
              <a:rPr lang="en-US" altLang="zh-CN" sz="2800" b="0" baseline="-25000" dirty="0">
                <a:solidFill>
                  <a:srgbClr val="000000"/>
                </a:solidFill>
                <a:latin typeface="Times New Roman" panose="02020603050405020304" pitchFamily="18" charset="0"/>
              </a:rPr>
              <a:t>CBO</a:t>
            </a:r>
            <a:r>
              <a:rPr lang="zh-CN" altLang="en-US" sz="2800" b="0" dirty="0">
                <a:solidFill>
                  <a:srgbClr val="000000"/>
                </a:solidFill>
                <a:latin typeface="Times New Roman" panose="02020603050405020304" pitchFamily="18" charset="0"/>
              </a:rPr>
              <a:t>很小，故近似有：</a:t>
            </a:r>
            <a:endParaRPr lang="zh-CN" altLang="en-US" sz="2800" b="0" dirty="0">
              <a:solidFill>
                <a:srgbClr val="000000"/>
              </a:solidFill>
              <a:latin typeface="Times New Roman" panose="02020603050405020304" pitchFamily="18" charset="0"/>
            </a:endParaRPr>
          </a:p>
        </p:txBody>
      </p:sp>
      <p:grpSp>
        <p:nvGrpSpPr>
          <p:cNvPr id="15" name="Group 27"/>
          <p:cNvGrpSpPr/>
          <p:nvPr/>
        </p:nvGrpSpPr>
        <p:grpSpPr bwMode="auto">
          <a:xfrm>
            <a:off x="993011" y="5950114"/>
            <a:ext cx="1265238" cy="533400"/>
            <a:chOff x="2754" y="3230"/>
            <a:chExt cx="797" cy="336"/>
          </a:xfrm>
        </p:grpSpPr>
        <p:sp>
          <p:nvSpPr>
            <p:cNvPr id="17" name="Text Box 26"/>
            <p:cNvSpPr txBox="1">
              <a:spLocks noChangeArrowheads="1"/>
            </p:cNvSpPr>
            <p:nvPr/>
          </p:nvSpPr>
          <p:spPr bwMode="auto">
            <a:xfrm>
              <a:off x="2754" y="3230"/>
              <a:ext cx="797"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0" i="1" dirty="0">
                  <a:solidFill>
                    <a:srgbClr val="000000"/>
                  </a:solidFill>
                  <a:latin typeface="Times New Roman" panose="02020603050405020304" pitchFamily="18" charset="0"/>
                </a:rPr>
                <a:t>I</a:t>
              </a:r>
              <a:r>
                <a:rPr lang="en-US" altLang="zh-CN" sz="2800" b="0" baseline="-25000" dirty="0">
                  <a:solidFill>
                    <a:srgbClr val="000000"/>
                  </a:solidFill>
                  <a:latin typeface="Times New Roman" panose="02020603050405020304" pitchFamily="18" charset="0"/>
                </a:rPr>
                <a:t>C</a:t>
              </a:r>
              <a:r>
                <a:rPr lang="en-US" altLang="zh-CN" sz="2800" b="0" dirty="0">
                  <a:solidFill>
                    <a:srgbClr val="000000"/>
                  </a:solidFill>
                  <a:latin typeface="Times New Roman" panose="02020603050405020304" pitchFamily="18" charset="0"/>
                  <a:cs typeface="Times New Roman" panose="02020603050405020304" pitchFamily="18" charset="0"/>
                </a:rPr>
                <a:t>≈  </a:t>
              </a:r>
              <a:r>
                <a:rPr lang="en-US" altLang="zh-CN" sz="2800" b="0" dirty="0">
                  <a:solidFill>
                    <a:srgbClr val="000000"/>
                  </a:solidFill>
                  <a:latin typeface="Times New Roman" panose="02020603050405020304" pitchFamily="18" charset="0"/>
                </a:rPr>
                <a:t>  </a:t>
              </a:r>
              <a:r>
                <a:rPr lang="en-US" altLang="zh-CN" sz="2800" b="0" i="1" dirty="0">
                  <a:solidFill>
                    <a:srgbClr val="000000"/>
                  </a:solidFill>
                  <a:latin typeface="Times New Roman" panose="02020603050405020304" pitchFamily="18" charset="0"/>
                </a:rPr>
                <a:t>I</a:t>
              </a:r>
              <a:r>
                <a:rPr lang="en-US" altLang="zh-CN" sz="2800" b="0" baseline="-25000" dirty="0">
                  <a:solidFill>
                    <a:srgbClr val="000000"/>
                  </a:solidFill>
                  <a:latin typeface="Times New Roman" panose="02020603050405020304" pitchFamily="18" charset="0"/>
                </a:rPr>
                <a:t>E</a:t>
              </a:r>
              <a:endParaRPr lang="zh-CN" altLang="en-US" sz="2000" baseline="-25000" dirty="0">
                <a:solidFill>
                  <a:srgbClr val="000000"/>
                </a:solidFill>
                <a:latin typeface="Times New Roman" panose="02020603050405020304" pitchFamily="18" charset="0"/>
              </a:endParaRPr>
            </a:p>
          </p:txBody>
        </p:sp>
        <p:graphicFrame>
          <p:nvGraphicFramePr>
            <p:cNvPr id="16" name="Object 25"/>
            <p:cNvGraphicFramePr>
              <a:graphicFrameLocks noChangeAspect="1"/>
            </p:cNvGraphicFramePr>
            <p:nvPr/>
          </p:nvGraphicFramePr>
          <p:xfrm>
            <a:off x="3088" y="3278"/>
            <a:ext cx="288" cy="288"/>
          </p:xfrm>
          <a:graphic>
            <a:graphicData uri="http://schemas.openxmlformats.org/presentationml/2006/ole">
              <mc:AlternateContent xmlns:mc="http://schemas.openxmlformats.org/markup-compatibility/2006">
                <mc:Choice xmlns:v="urn:schemas-microsoft-com:vml" Requires="v">
                  <p:oleObj spid="_x0000_s54458" name="公式" r:id="rId6" imgW="165100" imgH="165100" progId="Equation.3">
                    <p:embed/>
                  </p:oleObj>
                </mc:Choice>
                <mc:Fallback>
                  <p:oleObj name="公式" r:id="rId6" imgW="165100" imgH="165100" progId="Equation.3">
                    <p:embed/>
                    <p:pic>
                      <p:nvPicPr>
                        <p:cNvPr id="0" name="图片 544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8" y="327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 name="灯片编号占位符 18"/>
          <p:cNvSpPr>
            <a:spLocks noGrp="1"/>
          </p:cNvSpPr>
          <p:nvPr>
            <p:ph type="sldNum" sz="quarter" idx="12"/>
          </p:nvPr>
        </p:nvSpPr>
        <p:spPr/>
        <p:txBody>
          <a:bodyPr/>
          <a:p>
            <a:fld id="{9A0DB2DC-4C9A-4742-B13C-FB6460FD3503}" type="slidenum">
              <a:rPr lang="zh-CN" altLang="en-US" dirty="0"/>
            </a:fld>
            <a:endParaRPr lang="zh-CN" altLang="en-US" dirty="0"/>
          </a:p>
        </p:txBody>
      </p:sp>
      <p:sp>
        <p:nvSpPr>
          <p:cNvPr id="20" name="Rectangle 32"/>
          <p:cNvSpPr>
            <a:spLocks noChangeArrowheads="1"/>
          </p:cNvSpPr>
          <p:nvPr/>
        </p:nvSpPr>
        <p:spPr bwMode="auto">
          <a:xfrm>
            <a:off x="179705" y="695325"/>
            <a:ext cx="571627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gn="l">
              <a:spcBef>
                <a:spcPct val="0"/>
              </a:spcBef>
              <a:buFontTx/>
              <a:buNone/>
            </a:pPr>
            <a:r>
              <a:rPr lang="zh-CN" altLang="en-US" sz="2800" dirty="0">
                <a:solidFill>
                  <a:srgbClr val="FF6600"/>
                </a:solidFill>
                <a:latin typeface="Times New Roman" panose="02020603050405020304" pitchFamily="18" charset="0"/>
                <a:cs typeface="Times New Roman" panose="02020603050405020304" pitchFamily="18" charset="0"/>
                <a:sym typeface="+mn-ea"/>
              </a:rPr>
              <a:t>②</a:t>
            </a:r>
            <a:r>
              <a:rPr lang="en-US" altLang="zh-CN" sz="2800" dirty="0">
                <a:solidFill>
                  <a:srgbClr val="FF6600"/>
                </a:solidFill>
                <a:latin typeface="Times New Roman" panose="02020603050405020304" pitchFamily="18" charset="0"/>
                <a:cs typeface="Times New Roman" panose="02020603050405020304" pitchFamily="18" charset="0"/>
                <a:sym typeface="+mn-ea"/>
              </a:rPr>
              <a:t> </a:t>
            </a:r>
            <a:r>
              <a:rPr lang="zh-CN" altLang="en-US" sz="2800" dirty="0">
                <a:solidFill>
                  <a:srgbClr val="0000FF"/>
                </a:solidFill>
                <a:latin typeface="黑体" panose="02010609060101010101" pitchFamily="49" charset="-122"/>
                <a:ea typeface="黑体" panose="02010609060101010101" pitchFamily="49" charset="-122"/>
                <a:cs typeface="Times New Roman" panose="02020603050405020304" pitchFamily="18" charset="0"/>
                <a:sym typeface="+mn-ea"/>
              </a:rPr>
              <a:t>共基极接法</a:t>
            </a:r>
            <a:r>
              <a:rPr lang="zh-CN" altLang="en-US" sz="2800" dirty="0">
                <a:solidFill>
                  <a:srgbClr val="FF6600"/>
                </a:solidFill>
                <a:latin typeface="Times New Roman" panose="02020603050405020304" pitchFamily="18" charset="0"/>
                <a:cs typeface="Times New Roman" panose="02020603050405020304" pitchFamily="18" charset="0"/>
              </a:rPr>
              <a:t>的</a:t>
            </a:r>
            <a:r>
              <a:rPr lang="zh-CN" altLang="en-US" sz="2800" i="1" dirty="0">
                <a:solidFill>
                  <a:srgbClr val="FF6600"/>
                </a:solidFill>
                <a:latin typeface="Times New Roman" panose="02020603050405020304" pitchFamily="18" charset="0"/>
                <a:cs typeface="Times New Roman" panose="02020603050405020304" pitchFamily="18" charset="0"/>
              </a:rPr>
              <a:t>直流</a:t>
            </a:r>
            <a:r>
              <a:rPr lang="en-US" altLang="zh-CN" sz="2800" i="1" dirty="0">
                <a:solidFill>
                  <a:srgbClr val="FF6600"/>
                </a:solidFill>
                <a:latin typeface="Times New Roman" panose="02020603050405020304" pitchFamily="18" charset="0"/>
                <a:cs typeface="Times New Roman" panose="02020603050405020304" pitchFamily="18" charset="0"/>
              </a:rPr>
              <a:t> </a:t>
            </a:r>
            <a:r>
              <a:rPr lang="zh-CN" altLang="en-US" sz="2800" dirty="0">
                <a:solidFill>
                  <a:srgbClr val="FF6600"/>
                </a:solidFill>
                <a:latin typeface="Times New Roman" panose="02020603050405020304" pitchFamily="18" charset="0"/>
                <a:cs typeface="Times New Roman" panose="02020603050405020304" pitchFamily="18" charset="0"/>
              </a:rPr>
              <a:t>放大系数</a:t>
            </a:r>
            <a:endParaRPr lang="zh-CN" altLang="en-US" sz="2800">
              <a:solidFill>
                <a:srgbClr val="000000"/>
              </a:solidFill>
              <a:latin typeface="Times New Roman" panose="02020603050405020304" pitchFamily="18" charset="0"/>
              <a:cs typeface="Times New Roman" panose="02020603050405020304" pitchFamily="18" charset="0"/>
            </a:endParaRPr>
          </a:p>
        </p:txBody>
      </p:sp>
      <p:graphicFrame>
        <p:nvGraphicFramePr>
          <p:cNvPr id="22" name="Object 8"/>
          <p:cNvGraphicFramePr>
            <a:graphicFrameLocks noChangeAspect="1"/>
          </p:cNvGraphicFramePr>
          <p:nvPr/>
        </p:nvGraphicFramePr>
        <p:xfrm>
          <a:off x="5147945" y="725356"/>
          <a:ext cx="363855" cy="396240"/>
        </p:xfrm>
        <a:graphic>
          <a:graphicData uri="http://schemas.openxmlformats.org/presentationml/2006/ole">
            <mc:AlternateContent xmlns:mc="http://schemas.openxmlformats.org/markup-compatibility/2006">
              <mc:Choice xmlns:v="urn:schemas-microsoft-com:vml" Requires="v">
                <p:oleObj spid="_x0000_s23" name="Equation" r:id="rId7" imgW="152400" imgH="165100" progId="Equation.DSMT4">
                  <p:embed/>
                </p:oleObj>
              </mc:Choice>
              <mc:Fallback>
                <p:oleObj name="Equation" r:id="rId7" imgW="152400" imgH="165100" progId="Equation.DSMT4">
                  <p:embed/>
                  <p:pic>
                    <p:nvPicPr>
                      <p:cNvPr id="0" name="图片 55578"/>
                      <p:cNvPicPr>
                        <a:picLocks noChangeAspect="1" noChangeArrowheads="1"/>
                      </p:cNvPicPr>
                      <p:nvPr/>
                    </p:nvPicPr>
                    <p:blipFill>
                      <a:blip r:embed="rId8"/>
                      <a:srcRect/>
                      <a:stretch>
                        <a:fillRect/>
                      </a:stretch>
                    </p:blipFill>
                    <p:spPr bwMode="auto">
                      <a:xfrm>
                        <a:off x="5147945" y="725356"/>
                        <a:ext cx="363855" cy="396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5" name="图片 34"/>
          <p:cNvPicPr>
            <a:picLocks noChangeAspect="1"/>
          </p:cNvPicPr>
          <p:nvPr/>
        </p:nvPicPr>
        <p:blipFill>
          <a:blip r:embed="rId9"/>
          <a:stretch>
            <a:fillRect/>
          </a:stretch>
        </p:blipFill>
        <p:spPr>
          <a:xfrm>
            <a:off x="6156325" y="2651125"/>
            <a:ext cx="2472055" cy="2814955"/>
          </a:xfrm>
          <a:prstGeom prst="rect">
            <a:avLst/>
          </a:prstGeom>
        </p:spPr>
      </p:pic>
      <p:sp>
        <p:nvSpPr>
          <p:cNvPr id="39" name="Rectangle 6"/>
          <p:cNvSpPr txBox="1">
            <a:spLocks noChangeArrowheads="1"/>
          </p:cNvSpPr>
          <p:nvPr/>
        </p:nvSpPr>
        <p:spPr>
          <a:xfrm>
            <a:off x="6396355" y="5517515"/>
            <a:ext cx="2074545" cy="655320"/>
          </a:xfrm>
          <a:prstGeom prst="rect">
            <a:avLst/>
          </a:prstGeom>
        </p:spPr>
        <p:txBody>
          <a:bodyPr/>
          <a:lstStyle>
            <a:lvl1pPr marL="34290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1pPr>
            <a:lvl2pPr marL="74295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2pPr>
            <a:lvl3pPr marL="1143000" indent="215900" algn="l" rtl="0" eaLnBrk="0" fontAlgn="base" hangingPunct="0">
              <a:lnSpc>
                <a:spcPct val="110000"/>
              </a:lnSpc>
              <a:spcBef>
                <a:spcPct val="0"/>
              </a:spcBef>
              <a:spcAft>
                <a:spcPct val="0"/>
              </a:spcAft>
              <a:buFont typeface="Arial" panose="020B0604020202020204" pitchFamily="34" charset="0"/>
              <a:buChar char="•"/>
              <a:defRPr sz="2400" b="1" kern="1200">
                <a:solidFill>
                  <a:schemeClr val="tx1"/>
                </a:solidFill>
                <a:latin typeface="+mn-lt"/>
                <a:ea typeface="+mn-ea"/>
                <a:cs typeface="+mn-cs"/>
              </a:defRPr>
            </a:lvl3pPr>
            <a:lvl4pPr marL="16002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4pPr>
            <a:lvl5pPr marL="20574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eaLnBrk="1" latinLnBrk="0" hangingPunct="1">
              <a:buFontTx/>
              <a:buNone/>
            </a:pPr>
            <a:r>
              <a:rPr kumimoji="0" lang="en-US" altLang="zh-CN" b="0" i="1" dirty="0" smtClean="0">
                <a:solidFill>
                  <a:srgbClr val="0000FF"/>
                </a:solidFill>
                <a:latin typeface="Times New Roman" panose="02020603050405020304" pitchFamily="18" charset="0"/>
              </a:rPr>
              <a:t>I</a:t>
            </a:r>
            <a:r>
              <a:rPr kumimoji="0" lang="en-US" altLang="zh-CN" b="0" baseline="-25000" dirty="0" smtClean="0">
                <a:solidFill>
                  <a:srgbClr val="0000FF"/>
                </a:solidFill>
                <a:latin typeface="Times New Roman" panose="02020603050405020304" pitchFamily="18" charset="0"/>
              </a:rPr>
              <a:t>E</a:t>
            </a:r>
            <a:r>
              <a:rPr kumimoji="0" lang="en-US" altLang="zh-CN" b="0" dirty="0" smtClean="0">
                <a:solidFill>
                  <a:srgbClr val="0000FF"/>
                </a:solidFill>
                <a:latin typeface="Times New Roman" panose="02020603050405020304" pitchFamily="18" charset="0"/>
              </a:rPr>
              <a:t>=</a:t>
            </a:r>
            <a:r>
              <a:rPr kumimoji="0" lang="en-US" altLang="zh-CN" b="0" i="1" dirty="0" smtClean="0">
                <a:solidFill>
                  <a:srgbClr val="0000FF"/>
                </a:solidFill>
                <a:latin typeface="Times New Roman" panose="02020603050405020304" pitchFamily="18" charset="0"/>
              </a:rPr>
              <a:t> I</a:t>
            </a:r>
            <a:r>
              <a:rPr kumimoji="0" lang="en-US" altLang="zh-CN" b="0" baseline="-25000" dirty="0" smtClean="0">
                <a:solidFill>
                  <a:srgbClr val="0000FF"/>
                </a:solidFill>
                <a:latin typeface="Times New Roman" panose="02020603050405020304" pitchFamily="18" charset="0"/>
              </a:rPr>
              <a:t>EN</a:t>
            </a:r>
            <a:r>
              <a:rPr kumimoji="0" lang="en-US" altLang="zh-CN" b="0" dirty="0" smtClean="0">
                <a:solidFill>
                  <a:srgbClr val="0000FF"/>
                </a:solidFill>
                <a:latin typeface="Times New Roman" panose="02020603050405020304" pitchFamily="18" charset="0"/>
              </a:rPr>
              <a:t>+ </a:t>
            </a:r>
            <a:r>
              <a:rPr kumimoji="0" lang="en-US" altLang="zh-CN" b="0" i="1" dirty="0" smtClean="0">
                <a:solidFill>
                  <a:srgbClr val="0000FF"/>
                </a:solidFill>
                <a:latin typeface="Times New Roman" panose="02020603050405020304" pitchFamily="18" charset="0"/>
              </a:rPr>
              <a:t>I</a:t>
            </a:r>
            <a:r>
              <a:rPr kumimoji="0" lang="en-US" altLang="zh-CN" b="0" baseline="-25000" dirty="0" smtClean="0">
                <a:solidFill>
                  <a:srgbClr val="0000FF"/>
                </a:solidFill>
                <a:latin typeface="Times New Roman" panose="02020603050405020304" pitchFamily="18" charset="0"/>
              </a:rPr>
              <a:t>EP </a:t>
            </a:r>
            <a:r>
              <a:rPr kumimoji="0" lang="en-US" altLang="zh-CN" b="0" baseline="-25000" dirty="0" smtClean="0">
                <a:solidFill>
                  <a:srgbClr val="000000"/>
                </a:solidFill>
                <a:latin typeface="Times New Roman" panose="02020603050405020304" pitchFamily="18" charset="0"/>
              </a:rPr>
              <a:t> </a:t>
            </a:r>
            <a:r>
              <a:rPr kumimoji="0" lang="en-US" altLang="zh-CN" b="0" dirty="0" smtClean="0">
                <a:solidFill>
                  <a:srgbClr val="000000"/>
                </a:solidFill>
                <a:latin typeface="Times New Roman" panose="02020603050405020304" pitchFamily="18" charset="0"/>
              </a:rPr>
              <a:t> </a:t>
            </a:r>
            <a:endParaRPr kumimoji="0" lang="zh-CN" altLang="en-US" dirty="0" smtClean="0">
              <a:latin typeface="Times New Roman" panose="02020603050405020304" pitchFamily="18" charset="0"/>
            </a:endParaRPr>
          </a:p>
        </p:txBody>
      </p:sp>
      <p:sp>
        <p:nvSpPr>
          <p:cNvPr id="40" name="Text Box 11"/>
          <p:cNvSpPr txBox="1">
            <a:spLocks noChangeArrowheads="1"/>
          </p:cNvSpPr>
          <p:nvPr/>
        </p:nvSpPr>
        <p:spPr bwMode="auto">
          <a:xfrm>
            <a:off x="970280" y="4582160"/>
            <a:ext cx="236347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0" i="1">
                <a:solidFill>
                  <a:srgbClr val="007032"/>
                </a:solidFill>
                <a:latin typeface="Times New Roman" panose="02020603050405020304" pitchFamily="18" charset="0"/>
              </a:rPr>
              <a:t>I</a:t>
            </a:r>
            <a:r>
              <a:rPr lang="en-US" altLang="zh-CN" sz="2800" b="0" baseline="-25000">
                <a:solidFill>
                  <a:srgbClr val="007032"/>
                </a:solidFill>
                <a:latin typeface="Times New Roman" panose="02020603050405020304" pitchFamily="18" charset="0"/>
              </a:rPr>
              <a:t>C</a:t>
            </a:r>
            <a:r>
              <a:rPr lang="en-US" altLang="zh-CN" sz="2800" b="0">
                <a:solidFill>
                  <a:srgbClr val="007032"/>
                </a:solidFill>
                <a:latin typeface="Times New Roman" panose="02020603050405020304" pitchFamily="18" charset="0"/>
              </a:rPr>
              <a:t>=</a:t>
            </a:r>
            <a:r>
              <a:rPr lang="en-US" altLang="zh-CN" sz="2800" b="0" i="1">
                <a:solidFill>
                  <a:srgbClr val="007032"/>
                </a:solidFill>
                <a:latin typeface="Times New Roman" panose="02020603050405020304" pitchFamily="18" charset="0"/>
              </a:rPr>
              <a:t>I</a:t>
            </a:r>
            <a:r>
              <a:rPr lang="en-US" altLang="zh-CN" sz="2800" b="0" baseline="-25000">
                <a:solidFill>
                  <a:srgbClr val="007032"/>
                </a:solidFill>
                <a:latin typeface="Times New Roman" panose="02020603050405020304" pitchFamily="18" charset="0"/>
              </a:rPr>
              <a:t>CN</a:t>
            </a:r>
            <a:r>
              <a:rPr lang="en-US" altLang="zh-CN" sz="2800" b="0">
                <a:solidFill>
                  <a:srgbClr val="007032"/>
                </a:solidFill>
                <a:latin typeface="Times New Roman" panose="02020603050405020304" pitchFamily="18" charset="0"/>
              </a:rPr>
              <a:t>+</a:t>
            </a:r>
            <a:r>
              <a:rPr lang="en-US" altLang="zh-CN" sz="2800" b="0" i="1">
                <a:solidFill>
                  <a:srgbClr val="007032"/>
                </a:solidFill>
                <a:latin typeface="Times New Roman" panose="02020603050405020304" pitchFamily="18" charset="0"/>
              </a:rPr>
              <a:t> I</a:t>
            </a:r>
            <a:r>
              <a:rPr lang="en-US" altLang="zh-CN" sz="2800" b="0" baseline="-25000">
                <a:solidFill>
                  <a:srgbClr val="007032"/>
                </a:solidFill>
                <a:latin typeface="Times New Roman" panose="02020603050405020304" pitchFamily="18" charset="0"/>
              </a:rPr>
              <a:t>CBO</a:t>
            </a:r>
            <a:r>
              <a:rPr lang="en-US" altLang="zh-CN" sz="2000">
                <a:solidFill>
                  <a:srgbClr val="007032"/>
                </a:solidFill>
                <a:latin typeface="Times New Roman" panose="02020603050405020304" pitchFamily="18" charset="0"/>
              </a:rPr>
              <a:t> </a:t>
            </a:r>
            <a:r>
              <a:rPr lang="en-US" altLang="zh-CN" sz="2000">
                <a:solidFill>
                  <a:srgbClr val="000000"/>
                </a:solidFill>
                <a:latin typeface="Times New Roman" panose="02020603050405020304" pitchFamily="18" charset="0"/>
              </a:rPr>
              <a:t>            </a:t>
            </a:r>
            <a:endParaRPr lang="zh-CN" altLang="en-US" sz="2400" b="0">
              <a:solidFill>
                <a:srgbClr val="336699"/>
              </a:solidFill>
              <a:latin typeface="Times New Roman" panose="02020603050405020304" pitchFamily="18" charset="0"/>
            </a:endParaRPr>
          </a:p>
        </p:txBody>
      </p:sp>
      <p:sp>
        <p:nvSpPr>
          <p:cNvPr id="43" name="Rectangle 6"/>
          <p:cNvSpPr txBox="1">
            <a:spLocks noChangeArrowheads="1"/>
          </p:cNvSpPr>
          <p:nvPr/>
        </p:nvSpPr>
        <p:spPr>
          <a:xfrm>
            <a:off x="6182995" y="6093460"/>
            <a:ext cx="2434590" cy="594360"/>
          </a:xfrm>
          <a:prstGeom prst="rect">
            <a:avLst/>
          </a:prstGeom>
        </p:spPr>
        <p:txBody>
          <a:bodyPr/>
          <a:lstStyle>
            <a:lvl1pPr marL="34290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1pPr>
            <a:lvl2pPr marL="74295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2pPr>
            <a:lvl3pPr marL="1143000" indent="215900" algn="l" rtl="0" eaLnBrk="0" fontAlgn="base" hangingPunct="0">
              <a:lnSpc>
                <a:spcPct val="110000"/>
              </a:lnSpc>
              <a:spcBef>
                <a:spcPct val="0"/>
              </a:spcBef>
              <a:spcAft>
                <a:spcPct val="0"/>
              </a:spcAft>
              <a:buFont typeface="Arial" panose="020B0604020202020204" pitchFamily="34" charset="0"/>
              <a:buChar char="•"/>
              <a:defRPr sz="2400" b="1" kern="1200">
                <a:solidFill>
                  <a:schemeClr val="tx1"/>
                </a:solidFill>
                <a:latin typeface="+mn-lt"/>
                <a:ea typeface="+mn-ea"/>
                <a:cs typeface="+mn-cs"/>
              </a:defRPr>
            </a:lvl3pPr>
            <a:lvl4pPr marL="16002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4pPr>
            <a:lvl5pPr marL="20574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eaLnBrk="1" latinLnBrk="0" hangingPunct="1">
              <a:buFontTx/>
              <a:buNone/>
            </a:pPr>
            <a:r>
              <a:rPr kumimoji="0" lang="zh-CN" altLang="en-US" b="0" dirty="0" smtClean="0">
                <a:solidFill>
                  <a:srgbClr val="000000"/>
                </a:solidFill>
                <a:latin typeface="Times New Roman" panose="02020603050405020304" pitchFamily="18" charset="0"/>
              </a:rPr>
              <a:t> </a:t>
            </a:r>
            <a:r>
              <a:rPr kumimoji="0" lang="en-US" altLang="zh-CN" b="0" i="1" dirty="0" smtClean="0">
                <a:solidFill>
                  <a:srgbClr val="FF0000"/>
                </a:solidFill>
                <a:latin typeface="Times New Roman" panose="02020603050405020304" pitchFamily="18" charset="0"/>
              </a:rPr>
              <a:t>I</a:t>
            </a:r>
            <a:r>
              <a:rPr kumimoji="0" lang="en-US" altLang="zh-CN" b="0" baseline="-25000" dirty="0" smtClean="0">
                <a:solidFill>
                  <a:srgbClr val="FF0000"/>
                </a:solidFill>
                <a:latin typeface="Times New Roman" panose="02020603050405020304" pitchFamily="18" charset="0"/>
              </a:rPr>
              <a:t>EN</a:t>
            </a:r>
            <a:r>
              <a:rPr kumimoji="0" lang="en-US" altLang="zh-CN" b="0" dirty="0" smtClean="0">
                <a:solidFill>
                  <a:srgbClr val="FF0000"/>
                </a:solidFill>
                <a:latin typeface="Times New Roman" panose="02020603050405020304" pitchFamily="18" charset="0"/>
              </a:rPr>
              <a:t>=</a:t>
            </a:r>
            <a:r>
              <a:rPr kumimoji="0" lang="en-US" altLang="zh-CN" b="0" i="1" dirty="0" smtClean="0">
                <a:solidFill>
                  <a:srgbClr val="FF0000"/>
                </a:solidFill>
                <a:latin typeface="Times New Roman" panose="02020603050405020304" pitchFamily="18" charset="0"/>
              </a:rPr>
              <a:t>I</a:t>
            </a:r>
            <a:r>
              <a:rPr kumimoji="0" lang="en-US" altLang="zh-CN" b="0" baseline="-25000" dirty="0" smtClean="0">
                <a:solidFill>
                  <a:srgbClr val="FF0000"/>
                </a:solidFill>
                <a:latin typeface="Times New Roman" panose="02020603050405020304" pitchFamily="18" charset="0"/>
              </a:rPr>
              <a:t>CN</a:t>
            </a:r>
            <a:r>
              <a:rPr kumimoji="0" lang="en-US" altLang="zh-CN" b="0" dirty="0" smtClean="0">
                <a:solidFill>
                  <a:srgbClr val="FF0000"/>
                </a:solidFill>
                <a:latin typeface="Times New Roman" panose="02020603050405020304" pitchFamily="18" charset="0"/>
              </a:rPr>
              <a:t>+</a:t>
            </a:r>
            <a:r>
              <a:rPr kumimoji="0" lang="en-US" altLang="zh-CN" b="0" i="1" dirty="0" smtClean="0">
                <a:solidFill>
                  <a:srgbClr val="FF0000"/>
                </a:solidFill>
                <a:latin typeface="Times New Roman" panose="02020603050405020304" pitchFamily="18" charset="0"/>
              </a:rPr>
              <a:t> I</a:t>
            </a:r>
            <a:r>
              <a:rPr kumimoji="0" lang="en-US" altLang="zh-CN" b="0" baseline="-25000" dirty="0" smtClean="0">
                <a:solidFill>
                  <a:srgbClr val="FF0000"/>
                </a:solidFill>
                <a:latin typeface="Times New Roman" panose="02020603050405020304" pitchFamily="18" charset="0"/>
              </a:rPr>
              <a:t>BN</a:t>
            </a:r>
            <a:r>
              <a:rPr kumimoji="0" lang="en-US" altLang="zh-CN" b="0" baseline="-25000" dirty="0" smtClean="0">
                <a:solidFill>
                  <a:srgbClr val="000000"/>
                </a:solidFill>
                <a:latin typeface="Times New Roman" panose="02020603050405020304" pitchFamily="18" charset="0"/>
              </a:rPr>
              <a:t> </a:t>
            </a:r>
            <a:endParaRPr kumimoji="0" lang="zh-CN" altLang="en-US" dirty="0" smtClean="0">
              <a:latin typeface="Times New Roman" panose="02020603050405020304" pitchFamily="18" charset="0"/>
            </a:endParaRPr>
          </a:p>
        </p:txBody>
      </p:sp>
      <p:graphicFrame>
        <p:nvGraphicFramePr>
          <p:cNvPr id="48" name="Object 5"/>
          <p:cNvGraphicFramePr>
            <a:graphicFrameLocks noChangeAspect="1"/>
          </p:cNvGraphicFramePr>
          <p:nvPr/>
        </p:nvGraphicFramePr>
        <p:xfrm>
          <a:off x="2629089" y="1290484"/>
          <a:ext cx="2650490" cy="1073785"/>
        </p:xfrm>
        <a:graphic>
          <a:graphicData uri="http://schemas.openxmlformats.org/presentationml/2006/ole">
            <mc:AlternateContent xmlns:mc="http://schemas.openxmlformats.org/markup-compatibility/2006">
              <mc:Choice xmlns:v="urn:schemas-microsoft-com:vml" Requires="v">
                <p:oleObj spid="_x0000_s49" name="公式" r:id="rId10" imgW="1066800" imgH="431800" progId="Equation.3">
                  <p:embed/>
                </p:oleObj>
              </mc:Choice>
              <mc:Fallback>
                <p:oleObj name="公式" r:id="rId10" imgW="1066800" imgH="431800" progId="Equation.3">
                  <p:embed/>
                  <p:pic>
                    <p:nvPicPr>
                      <p:cNvPr id="0" name="图片 54453"/>
                      <p:cNvPicPr>
                        <a:picLocks noChangeAspect="1" noChangeArrowheads="1"/>
                      </p:cNvPicPr>
                      <p:nvPr/>
                    </p:nvPicPr>
                    <p:blipFill>
                      <a:blip r:embed="rId11"/>
                      <a:srcRect/>
                      <a:stretch>
                        <a:fillRect/>
                      </a:stretch>
                    </p:blipFill>
                    <p:spPr bwMode="auto">
                      <a:xfrm>
                        <a:off x="2629089" y="1290484"/>
                        <a:ext cx="2650490" cy="1073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 name="组合 17"/>
          <p:cNvGrpSpPr/>
          <p:nvPr/>
        </p:nvGrpSpPr>
        <p:grpSpPr>
          <a:xfrm>
            <a:off x="2406015" y="5697220"/>
            <a:ext cx="1661160" cy="1058545"/>
            <a:chOff x="3676" y="9198"/>
            <a:chExt cx="2616" cy="1667"/>
          </a:xfrm>
        </p:grpSpPr>
        <p:graphicFrame>
          <p:nvGraphicFramePr>
            <p:cNvPr id="50" name="Object 46"/>
            <p:cNvGraphicFramePr>
              <a:graphicFrameLocks noChangeAspect="1"/>
            </p:cNvGraphicFramePr>
            <p:nvPr/>
          </p:nvGraphicFramePr>
          <p:xfrm>
            <a:off x="4480" y="9198"/>
            <a:ext cx="1812" cy="1667"/>
          </p:xfrm>
          <a:graphic>
            <a:graphicData uri="http://schemas.openxmlformats.org/presentationml/2006/ole">
              <mc:AlternateContent xmlns:mc="http://schemas.openxmlformats.org/markup-compatibility/2006">
                <mc:Choice xmlns:v="urn:schemas-microsoft-com:vml" Requires="v">
                  <p:oleObj spid="_x0000_s51" name="Equation" r:id="rId12" imgW="469900" imgH="431800" progId="Equation.DSMT4">
                    <p:embed/>
                  </p:oleObj>
                </mc:Choice>
                <mc:Fallback>
                  <p:oleObj name="Equation" r:id="rId12" imgW="469900" imgH="431800" progId="Equation.DSMT4">
                    <p:embed/>
                    <p:pic>
                      <p:nvPicPr>
                        <p:cNvPr id="0" name="图片 55582"/>
                        <p:cNvPicPr>
                          <a:picLocks noChangeAspect="1" noChangeArrowheads="1"/>
                        </p:cNvPicPr>
                        <p:nvPr/>
                      </p:nvPicPr>
                      <p:blipFill>
                        <a:blip r:embed="rId13"/>
                        <a:srcRect/>
                        <a:stretch>
                          <a:fillRect/>
                        </a:stretch>
                      </p:blipFill>
                      <p:spPr bwMode="auto">
                        <a:xfrm>
                          <a:off x="4480" y="9198"/>
                          <a:ext cx="1812" cy="1667"/>
                        </a:xfrm>
                        <a:prstGeom prst="rect">
                          <a:avLst/>
                        </a:prstGeom>
                        <a:solidFill>
                          <a:srgbClr val="FFFF00"/>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文本框 1"/>
            <p:cNvSpPr txBox="1"/>
            <p:nvPr/>
          </p:nvSpPr>
          <p:spPr>
            <a:xfrm>
              <a:off x="3676" y="9640"/>
              <a:ext cx="463" cy="783"/>
            </a:xfrm>
            <a:prstGeom prst="rect">
              <a:avLst/>
            </a:prstGeom>
            <a:noFill/>
          </p:spPr>
          <p:txBody>
            <a:bodyPr wrap="square" rtlCol="0">
              <a:spAutoFit/>
            </a:bodyPr>
            <a:p>
              <a:pPr marL="0" indent="0">
                <a:lnSpc>
                  <a:spcPct val="110000"/>
                </a:lnSpc>
                <a:buNone/>
              </a:pPr>
              <a:r>
                <a:rPr lang="zh-CN" altLang="en-US" sz="2400" b="1" dirty="0" smtClean="0">
                  <a:latin typeface="Times New Roman" panose="02020603050405020304" pitchFamily="18" charset="0"/>
                  <a:cs typeface="Times New Roman" panose="02020603050405020304" pitchFamily="18" charset="0"/>
                </a:rPr>
                <a:t>即</a:t>
              </a:r>
              <a:endParaRPr lang="zh-CN" altLang="en-US" sz="2400" b="1" dirty="0" smtClean="0">
                <a:latin typeface="Times New Roman" panose="02020603050405020304" pitchFamily="18" charset="0"/>
                <a:cs typeface="Times New Roman" panose="02020603050405020304" pitchFamily="18" charset="0"/>
              </a:endParaRPr>
            </a:p>
          </p:txBody>
        </p:sp>
      </p:grpSp>
      <p:grpSp>
        <p:nvGrpSpPr>
          <p:cNvPr id="37" name="组合 36"/>
          <p:cNvGrpSpPr/>
          <p:nvPr/>
        </p:nvGrpSpPr>
        <p:grpSpPr>
          <a:xfrm>
            <a:off x="6483350" y="739775"/>
            <a:ext cx="1926590" cy="1809750"/>
            <a:chOff x="10210" y="1165"/>
            <a:chExt cx="3034" cy="2850"/>
          </a:xfrm>
        </p:grpSpPr>
        <p:pic>
          <p:nvPicPr>
            <p:cNvPr id="21" name="图片 20"/>
            <p:cNvPicPr>
              <a:picLocks noChangeAspect="1"/>
            </p:cNvPicPr>
            <p:nvPr/>
          </p:nvPicPr>
          <p:blipFill>
            <a:blip r:embed="rId14"/>
            <a:stretch>
              <a:fillRect/>
            </a:stretch>
          </p:blipFill>
          <p:spPr>
            <a:xfrm>
              <a:off x="10210" y="1165"/>
              <a:ext cx="3034" cy="2850"/>
            </a:xfrm>
            <a:prstGeom prst="rect">
              <a:avLst/>
            </a:prstGeom>
          </p:spPr>
        </p:pic>
        <p:sp>
          <p:nvSpPr>
            <p:cNvPr id="25" name="椭圆 24"/>
            <p:cNvSpPr/>
            <p:nvPr/>
          </p:nvSpPr>
          <p:spPr>
            <a:xfrm>
              <a:off x="11740" y="3146"/>
              <a:ext cx="119" cy="119"/>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38" name="直接连接符 37"/>
          <p:cNvCxnSpPr/>
          <p:nvPr/>
        </p:nvCxnSpPr>
        <p:spPr>
          <a:xfrm>
            <a:off x="7092315" y="6092825"/>
            <a:ext cx="54546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custDataLst>
              <p:tags r:id="rId15"/>
            </p:custDataLst>
          </p:nvPr>
        </p:nvSpPr>
        <p:spPr>
          <a:xfrm>
            <a:off x="6581775" y="1375410"/>
            <a:ext cx="544195" cy="700405"/>
          </a:xfrm>
          <a:prstGeom prst="rect">
            <a:avLst/>
          </a:prstGeom>
          <a:noFill/>
        </p:spPr>
        <p:txBody>
          <a:bodyPr wrap="square" rtlCol="0">
            <a:spAutoFit/>
          </a:bodyPr>
          <a:p>
            <a:pPr marL="0" indent="0">
              <a:lnSpc>
                <a:spcPct val="110000"/>
              </a:lnSpc>
              <a:buNone/>
            </a:pPr>
            <a:r>
              <a:rPr lang="zh-CN" altLang="en-US" sz="1800" b="1" dirty="0" smtClean="0">
                <a:latin typeface="Times New Roman" panose="02020603050405020304" pitchFamily="18" charset="0"/>
                <a:cs typeface="Times New Roman" panose="02020603050405020304" pitchFamily="18" charset="0"/>
              </a:rPr>
              <a:t>输入</a:t>
            </a:r>
            <a:endParaRPr lang="zh-CN" altLang="en-US" sz="1800" b="1" dirty="0" smtClean="0">
              <a:latin typeface="Times New Roman" panose="02020603050405020304" pitchFamily="18" charset="0"/>
              <a:cs typeface="Times New Roman" panose="02020603050405020304" pitchFamily="18" charset="0"/>
            </a:endParaRPr>
          </a:p>
        </p:txBody>
      </p:sp>
      <p:sp>
        <p:nvSpPr>
          <p:cNvPr id="42" name="文本框 41"/>
          <p:cNvSpPr txBox="1"/>
          <p:nvPr>
            <p:custDataLst>
              <p:tags r:id="rId16"/>
            </p:custDataLst>
          </p:nvPr>
        </p:nvSpPr>
        <p:spPr>
          <a:xfrm>
            <a:off x="7957185" y="1375410"/>
            <a:ext cx="511175" cy="700405"/>
          </a:xfrm>
          <a:prstGeom prst="rect">
            <a:avLst/>
          </a:prstGeom>
          <a:noFill/>
        </p:spPr>
        <p:txBody>
          <a:bodyPr wrap="square" rtlCol="0">
            <a:spAutoFit/>
          </a:bodyPr>
          <a:p>
            <a:pPr marL="0" indent="0">
              <a:lnSpc>
                <a:spcPct val="110000"/>
              </a:lnSpc>
              <a:buNone/>
            </a:pPr>
            <a:r>
              <a:rPr lang="zh-CN" altLang="en-US" sz="1800" b="1" dirty="0" smtClean="0">
                <a:latin typeface="Times New Roman" panose="02020603050405020304" pitchFamily="18" charset="0"/>
                <a:cs typeface="Times New Roman" panose="02020603050405020304" pitchFamily="18" charset="0"/>
              </a:rPr>
              <a:t>输出</a:t>
            </a:r>
            <a:endParaRPr lang="zh-CN" altLang="en-US" sz="1800" b="1" dirty="0" smtClean="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linds(horizontal)">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iterate type="lt">
                                    <p:tmPct val="100000"/>
                                  </p:iterate>
                                  <p:childTnLst>
                                    <p:set>
                                      <p:cBhvr>
                                        <p:cTn id="16" dur="1" fill="hold">
                                          <p:stCondLst>
                                            <p:cond delay="0"/>
                                          </p:stCondLst>
                                        </p:cTn>
                                        <p:tgtEl>
                                          <p:spTgt spid="39">
                                            <p:txEl>
                                              <p:pRg st="0" end="0"/>
                                            </p:txEl>
                                          </p:spTgt>
                                        </p:tgtEl>
                                        <p:attrNameLst>
                                          <p:attrName>style.visibility</p:attrName>
                                        </p:attrNameLst>
                                      </p:cBhvr>
                                      <p:to>
                                        <p:strVal val="visible"/>
                                      </p:to>
                                    </p:set>
                                    <p:animEffect transition="in" filter="blinds(vertical)">
                                      <p:cBhvr>
                                        <p:cTn id="17" dur="75"/>
                                        <p:tgtEl>
                                          <p:spTgt spid="3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blinds(horizontal)">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blinds(horizontal)">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blinds(horizontal)">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grpId="0" nodeType="clickEffect">
                                  <p:stCondLst>
                                    <p:cond delay="0"/>
                                  </p:stCondLst>
                                  <p:iterate type="lt">
                                    <p:tmPct val="100000"/>
                                  </p:iterate>
                                  <p:childTnLst>
                                    <p:set>
                                      <p:cBhvr>
                                        <p:cTn id="41" dur="1" fill="hold">
                                          <p:stCondLst>
                                            <p:cond delay="0"/>
                                          </p:stCondLst>
                                        </p:cTn>
                                        <p:tgtEl>
                                          <p:spTgt spid="40"/>
                                        </p:tgtEl>
                                        <p:attrNameLst>
                                          <p:attrName>style.visibility</p:attrName>
                                        </p:attrNameLst>
                                      </p:cBhvr>
                                      <p:to>
                                        <p:strVal val="visible"/>
                                      </p:to>
                                    </p:set>
                                    <p:animEffect transition="in" filter="blinds(vertical)">
                                      <p:cBhvr>
                                        <p:cTn id="42" dur="75"/>
                                        <p:tgtEl>
                                          <p:spTgt spid="4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linds(horizontal)">
                                      <p:cBhvr>
                                        <p:cTn id="52" dur="500"/>
                                        <p:tgtEl>
                                          <p:spTgt spid="14"/>
                                        </p:tgtEl>
                                      </p:cBhvr>
                                    </p:animEffect>
                                  </p:childTnLst>
                                </p:cTn>
                              </p:par>
                              <p:par>
                                <p:cTn id="53" presetID="3" presetClass="entr" presetSubtype="1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blinds(horizontal)">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39" grpId="0" autoUpdateAnimBg="0" build="p"/>
      <p:bldP spid="40" grpId="0" bldLvl="0" animBg="1" autoUpdateAnimBg="0"/>
      <p:bldP spid="4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graphicFrame>
        <p:nvGraphicFramePr>
          <p:cNvPr id="4" name="Object 5"/>
          <p:cNvGraphicFramePr>
            <a:graphicFrameLocks noChangeAspect="1"/>
          </p:cNvGraphicFramePr>
          <p:nvPr/>
        </p:nvGraphicFramePr>
        <p:xfrm>
          <a:off x="5147499" y="2723044"/>
          <a:ext cx="1355090" cy="1073785"/>
        </p:xfrm>
        <a:graphic>
          <a:graphicData uri="http://schemas.openxmlformats.org/presentationml/2006/ole">
            <mc:AlternateContent xmlns:mc="http://schemas.openxmlformats.org/markup-compatibility/2006">
              <mc:Choice xmlns:v="urn:schemas-microsoft-com:vml" Requires="v">
                <p:oleObj spid="_x0000_s54454" name="公式" r:id="rId1" imgW="545465" imgH="431800" progId="Equation.3">
                  <p:embed/>
                </p:oleObj>
              </mc:Choice>
              <mc:Fallback>
                <p:oleObj name="公式" r:id="rId1" imgW="545465" imgH="431800" progId="Equation.3">
                  <p:embed/>
                  <p:pic>
                    <p:nvPicPr>
                      <p:cNvPr id="0" name="图片 54453"/>
                      <p:cNvPicPr>
                        <a:picLocks noChangeAspect="1" noChangeArrowheads="1"/>
                      </p:cNvPicPr>
                      <p:nvPr/>
                    </p:nvPicPr>
                    <p:blipFill>
                      <a:blip r:embed="rId2"/>
                      <a:srcRect/>
                      <a:stretch>
                        <a:fillRect/>
                      </a:stretch>
                    </p:blipFill>
                    <p:spPr bwMode="auto">
                      <a:xfrm>
                        <a:off x="5147499" y="2723044"/>
                        <a:ext cx="1355090" cy="1073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Rectangle 32"/>
          <p:cNvSpPr>
            <a:spLocks noChangeArrowheads="1"/>
          </p:cNvSpPr>
          <p:nvPr/>
        </p:nvSpPr>
        <p:spPr bwMode="auto">
          <a:xfrm>
            <a:off x="538480" y="2998470"/>
            <a:ext cx="469836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gn="l">
              <a:spcBef>
                <a:spcPct val="0"/>
              </a:spcBef>
              <a:buFontTx/>
              <a:buNone/>
            </a:pPr>
            <a:r>
              <a:rPr lang="zh-CN" altLang="en-US" sz="2800" dirty="0">
                <a:solidFill>
                  <a:srgbClr val="0000FF"/>
                </a:solidFill>
                <a:latin typeface="黑体" panose="02010609060101010101" pitchFamily="49" charset="-122"/>
                <a:ea typeface="黑体" panose="02010609060101010101" pitchFamily="49" charset="-122"/>
                <a:cs typeface="Times New Roman" panose="02020603050405020304" pitchFamily="18" charset="0"/>
                <a:sym typeface="+mn-ea"/>
              </a:rPr>
              <a:t>共基极接法</a:t>
            </a:r>
            <a:r>
              <a:rPr lang="zh-CN" altLang="en-US" sz="2800" dirty="0">
                <a:solidFill>
                  <a:schemeClr val="tx1"/>
                </a:solidFill>
                <a:latin typeface="Times New Roman" panose="02020603050405020304" pitchFamily="18" charset="0"/>
                <a:cs typeface="Times New Roman" panose="02020603050405020304" pitchFamily="18" charset="0"/>
              </a:rPr>
              <a:t>的</a:t>
            </a:r>
            <a:r>
              <a:rPr lang="zh-CN" altLang="en-US" sz="2800" i="1" dirty="0">
                <a:solidFill>
                  <a:srgbClr val="7030A0"/>
                </a:solidFill>
                <a:latin typeface="Times New Roman" panose="02020603050405020304" pitchFamily="18" charset="0"/>
                <a:cs typeface="Times New Roman" panose="02020603050405020304" pitchFamily="18" charset="0"/>
              </a:rPr>
              <a:t>直流</a:t>
            </a:r>
            <a:r>
              <a:rPr lang="en-US" altLang="zh-CN" sz="2800" i="1" dirty="0">
                <a:solidFill>
                  <a:srgbClr val="7030A0"/>
                </a:solidFill>
                <a:latin typeface="Times New Roman" panose="02020603050405020304" pitchFamily="18" charset="0"/>
                <a:cs typeface="Times New Roman" panose="02020603050405020304" pitchFamily="18" charset="0"/>
              </a:rPr>
              <a:t> </a:t>
            </a:r>
            <a:r>
              <a:rPr lang="zh-CN" altLang="en-US" sz="2800" dirty="0">
                <a:solidFill>
                  <a:schemeClr val="tx1"/>
                </a:solidFill>
                <a:latin typeface="Times New Roman" panose="02020603050405020304" pitchFamily="18" charset="0"/>
                <a:cs typeface="Times New Roman" panose="02020603050405020304" pitchFamily="18" charset="0"/>
              </a:rPr>
              <a:t>放大系数</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graphicFrame>
        <p:nvGraphicFramePr>
          <p:cNvPr id="3" name="Object 8"/>
          <p:cNvGraphicFramePr>
            <a:graphicFrameLocks noChangeAspect="1"/>
          </p:cNvGraphicFramePr>
          <p:nvPr/>
        </p:nvGraphicFramePr>
        <p:xfrm>
          <a:off x="5146849" y="908552"/>
          <a:ext cx="2059305" cy="1033145"/>
        </p:xfrm>
        <a:graphic>
          <a:graphicData uri="http://schemas.openxmlformats.org/presentationml/2006/ole">
            <mc:AlternateContent xmlns:mc="http://schemas.openxmlformats.org/markup-compatibility/2006">
              <mc:Choice xmlns:v="urn:schemas-microsoft-com:vml" Requires="v">
                <p:oleObj spid="_x0000_s55579" name="Equation" r:id="rId3" imgW="862965" imgH="431800" progId="Equation.DSMT4">
                  <p:embed/>
                </p:oleObj>
              </mc:Choice>
              <mc:Fallback>
                <p:oleObj name="Equation" r:id="rId3" imgW="862965" imgH="431800" progId="Equation.DSMT4">
                  <p:embed/>
                  <p:pic>
                    <p:nvPicPr>
                      <p:cNvPr id="0" name="图片 55578"/>
                      <p:cNvPicPr>
                        <a:picLocks noChangeAspect="1" noChangeArrowheads="1"/>
                      </p:cNvPicPr>
                      <p:nvPr/>
                    </p:nvPicPr>
                    <p:blipFill>
                      <a:blip r:embed="rId4"/>
                      <a:srcRect/>
                      <a:stretch>
                        <a:fillRect/>
                      </a:stretch>
                    </p:blipFill>
                    <p:spPr bwMode="auto">
                      <a:xfrm>
                        <a:off x="5146849" y="908552"/>
                        <a:ext cx="2059305" cy="1033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Rectangle 32"/>
          <p:cNvSpPr>
            <a:spLocks noChangeArrowheads="1"/>
          </p:cNvSpPr>
          <p:nvPr/>
        </p:nvSpPr>
        <p:spPr bwMode="auto">
          <a:xfrm>
            <a:off x="179705" y="1125855"/>
            <a:ext cx="571627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gn="l">
              <a:spcBef>
                <a:spcPct val="0"/>
              </a:spcBef>
              <a:buFontTx/>
              <a:buNone/>
            </a:pPr>
            <a:r>
              <a:rPr lang="zh-CN" altLang="en-US" sz="2800" dirty="0">
                <a:solidFill>
                  <a:srgbClr val="FF0000"/>
                </a:solidFill>
                <a:latin typeface="黑体" panose="02010609060101010101" pitchFamily="49" charset="-122"/>
                <a:ea typeface="黑体" panose="02010609060101010101" pitchFamily="49" charset="-122"/>
                <a:cs typeface="Times New Roman" panose="02020603050405020304" pitchFamily="18" charset="0"/>
                <a:sym typeface="+mn-ea"/>
              </a:rPr>
              <a:t>共发射极接法</a:t>
            </a:r>
            <a:r>
              <a:rPr lang="zh-CN" altLang="en-US" sz="2800" dirty="0">
                <a:solidFill>
                  <a:schemeClr val="tx1"/>
                </a:solidFill>
                <a:latin typeface="Times New Roman" panose="02020603050405020304" pitchFamily="18" charset="0"/>
                <a:cs typeface="Times New Roman" panose="02020603050405020304" pitchFamily="18" charset="0"/>
              </a:rPr>
              <a:t>的</a:t>
            </a:r>
            <a:r>
              <a:rPr lang="zh-CN" altLang="en-US" sz="2800" i="1" dirty="0">
                <a:solidFill>
                  <a:srgbClr val="7030A0"/>
                </a:solidFill>
                <a:latin typeface="Times New Roman" panose="02020603050405020304" pitchFamily="18" charset="0"/>
                <a:cs typeface="Times New Roman" panose="02020603050405020304" pitchFamily="18" charset="0"/>
              </a:rPr>
              <a:t>直流</a:t>
            </a:r>
            <a:r>
              <a:rPr lang="en-US" altLang="zh-CN" sz="2800" i="1" dirty="0">
                <a:solidFill>
                  <a:schemeClr val="tx1"/>
                </a:solidFill>
                <a:latin typeface="Times New Roman" panose="02020603050405020304" pitchFamily="18" charset="0"/>
                <a:cs typeface="Times New Roman" panose="02020603050405020304" pitchFamily="18" charset="0"/>
              </a:rPr>
              <a:t> </a:t>
            </a:r>
            <a:r>
              <a:rPr lang="zh-CN" altLang="en-US" sz="2800" dirty="0">
                <a:solidFill>
                  <a:schemeClr val="tx1"/>
                </a:solidFill>
                <a:latin typeface="Times New Roman" panose="02020603050405020304" pitchFamily="18" charset="0"/>
                <a:cs typeface="Times New Roman" panose="02020603050405020304" pitchFamily="18" charset="0"/>
              </a:rPr>
              <a:t>放大系数</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graphicFrame>
        <p:nvGraphicFramePr>
          <p:cNvPr id="40" name="Object 6"/>
          <p:cNvGraphicFramePr>
            <a:graphicFrameLocks noChangeAspect="1"/>
          </p:cNvGraphicFramePr>
          <p:nvPr/>
        </p:nvGraphicFramePr>
        <p:xfrm>
          <a:off x="1549891" y="2004561"/>
          <a:ext cx="3465195" cy="652145"/>
        </p:xfrm>
        <a:graphic>
          <a:graphicData uri="http://schemas.openxmlformats.org/presentationml/2006/ole">
            <mc:AlternateContent xmlns:mc="http://schemas.openxmlformats.org/markup-compatibility/2006">
              <mc:Choice xmlns:v="urn:schemas-microsoft-com:vml" Requires="v">
                <p:oleObj spid="_x0000_s41" name="Equation" r:id="rId5" imgW="1346200" imgH="254000" progId="Equation.DSMT4">
                  <p:embed/>
                </p:oleObj>
              </mc:Choice>
              <mc:Fallback>
                <p:oleObj name="Equation" r:id="rId5" imgW="1346200" imgH="254000" progId="Equation.DSMT4">
                  <p:embed/>
                  <p:pic>
                    <p:nvPicPr>
                      <p:cNvPr id="0" name="图片 55577"/>
                      <p:cNvPicPr>
                        <a:picLocks noChangeAspect="1" noChangeArrowheads="1"/>
                      </p:cNvPicPr>
                      <p:nvPr/>
                    </p:nvPicPr>
                    <p:blipFill>
                      <a:blip r:embed="rId6"/>
                      <a:srcRect/>
                      <a:stretch>
                        <a:fillRect/>
                      </a:stretch>
                    </p:blipFill>
                    <p:spPr bwMode="auto">
                      <a:xfrm>
                        <a:off x="1549891" y="2004561"/>
                        <a:ext cx="3465195" cy="652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p:cNvGraphicFramePr>
            <a:graphicFrameLocks noChangeAspect="1"/>
          </p:cNvGraphicFramePr>
          <p:nvPr/>
        </p:nvGraphicFramePr>
        <p:xfrm>
          <a:off x="1549891" y="3718426"/>
          <a:ext cx="2453005" cy="652145"/>
        </p:xfrm>
        <a:graphic>
          <a:graphicData uri="http://schemas.openxmlformats.org/presentationml/2006/ole">
            <mc:AlternateContent xmlns:mc="http://schemas.openxmlformats.org/markup-compatibility/2006">
              <mc:Choice xmlns:v="urn:schemas-microsoft-com:vml" Requires="v">
                <p:oleObj spid="_x0000_s7" name="Equation" r:id="rId7" imgW="952500" imgH="254000" progId="Equation.DSMT4">
                  <p:embed/>
                </p:oleObj>
              </mc:Choice>
              <mc:Fallback>
                <p:oleObj name="Equation" r:id="rId7" imgW="952500" imgH="254000" progId="Equation.DSMT4">
                  <p:embed/>
                  <p:pic>
                    <p:nvPicPr>
                      <p:cNvPr id="0" name="图片 55577"/>
                      <p:cNvPicPr>
                        <a:picLocks noChangeAspect="1" noChangeArrowheads="1"/>
                      </p:cNvPicPr>
                      <p:nvPr/>
                    </p:nvPicPr>
                    <p:blipFill>
                      <a:blip r:embed="rId8"/>
                      <a:srcRect/>
                      <a:stretch>
                        <a:fillRect/>
                      </a:stretch>
                    </p:blipFill>
                    <p:spPr bwMode="auto">
                      <a:xfrm>
                        <a:off x="1549891" y="3718426"/>
                        <a:ext cx="2453005" cy="652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8"/>
          <p:cNvGraphicFramePr>
            <a:graphicFrameLocks noChangeAspect="1"/>
          </p:cNvGraphicFramePr>
          <p:nvPr/>
        </p:nvGraphicFramePr>
        <p:xfrm>
          <a:off x="2833226" y="5718677"/>
          <a:ext cx="1757680" cy="941705"/>
        </p:xfrm>
        <a:graphic>
          <a:graphicData uri="http://schemas.openxmlformats.org/presentationml/2006/ole">
            <mc:AlternateContent xmlns:mc="http://schemas.openxmlformats.org/markup-compatibility/2006">
              <mc:Choice xmlns:v="urn:schemas-microsoft-com:vml" Requires="v">
                <p:oleObj spid="_x0000_s14" name="Equation" r:id="rId9" imgW="736600" imgH="393700" progId="Equation.DSMT4">
                  <p:embed/>
                </p:oleObj>
              </mc:Choice>
              <mc:Fallback>
                <p:oleObj name="Equation" r:id="rId9" imgW="736600" imgH="393700" progId="Equation.DSMT4">
                  <p:embed/>
                  <p:pic>
                    <p:nvPicPr>
                      <p:cNvPr id="0" name="图片 55578"/>
                      <p:cNvPicPr>
                        <a:picLocks noChangeAspect="1" noChangeArrowheads="1"/>
                      </p:cNvPicPr>
                      <p:nvPr/>
                    </p:nvPicPr>
                    <p:blipFill>
                      <a:blip r:embed="rId10"/>
                      <a:srcRect/>
                      <a:stretch>
                        <a:fillRect/>
                      </a:stretch>
                    </p:blipFill>
                    <p:spPr bwMode="auto">
                      <a:xfrm>
                        <a:off x="2833226" y="5718677"/>
                        <a:ext cx="1757680" cy="941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9"/>
          <p:cNvGraphicFramePr>
            <a:graphicFrameLocks noChangeAspect="1"/>
          </p:cNvGraphicFramePr>
          <p:nvPr/>
        </p:nvGraphicFramePr>
        <p:xfrm>
          <a:off x="262890" y="4540885"/>
          <a:ext cx="4061267" cy="1008000"/>
        </p:xfrm>
        <a:graphic>
          <a:graphicData uri="http://schemas.openxmlformats.org/presentationml/2006/ole">
            <mc:AlternateContent xmlns:mc="http://schemas.openxmlformats.org/markup-compatibility/2006">
              <mc:Choice xmlns:v="urn:schemas-microsoft-com:vml" Requires="v">
                <p:oleObj spid="_x0000_s55582" name="Equation" r:id="rId11" imgW="1587500" imgH="393700" progId="Equation.DSMT4">
                  <p:embed/>
                </p:oleObj>
              </mc:Choice>
              <mc:Fallback>
                <p:oleObj name="Equation" r:id="rId11" imgW="1587500" imgH="393700" progId="Equation.DSMT4">
                  <p:embed/>
                  <p:pic>
                    <p:nvPicPr>
                      <p:cNvPr id="0" name="图片 55581"/>
                      <p:cNvPicPr>
                        <a:picLocks noChangeAspect="1" noChangeArrowheads="1"/>
                      </p:cNvPicPr>
                      <p:nvPr/>
                    </p:nvPicPr>
                    <p:blipFill>
                      <a:blip r:embed="rId12"/>
                      <a:srcRect/>
                      <a:stretch>
                        <a:fillRect/>
                      </a:stretch>
                    </p:blipFill>
                    <p:spPr bwMode="auto">
                      <a:xfrm>
                        <a:off x="262890" y="4540885"/>
                        <a:ext cx="4061267"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6"/>
          <p:cNvGraphicFramePr>
            <a:graphicFrameLocks noChangeAspect="1"/>
          </p:cNvGraphicFramePr>
          <p:nvPr/>
        </p:nvGraphicFramePr>
        <p:xfrm>
          <a:off x="4141961" y="3718426"/>
          <a:ext cx="3009265" cy="652145"/>
        </p:xfrm>
        <a:graphic>
          <a:graphicData uri="http://schemas.openxmlformats.org/presentationml/2006/ole">
            <mc:AlternateContent xmlns:mc="http://schemas.openxmlformats.org/markup-compatibility/2006">
              <mc:Choice xmlns:v="urn:schemas-microsoft-com:vml" Requires="v">
                <p:oleObj spid="_x0000_s26" name="Equation" r:id="rId13" imgW="1168400" imgH="254000" progId="Equation.DSMT4">
                  <p:embed/>
                </p:oleObj>
              </mc:Choice>
              <mc:Fallback>
                <p:oleObj name="Equation" r:id="rId13" imgW="1168400" imgH="254000" progId="Equation.DSMT4">
                  <p:embed/>
                  <p:pic>
                    <p:nvPicPr>
                      <p:cNvPr id="0" name="图片 55577"/>
                      <p:cNvPicPr>
                        <a:picLocks noChangeAspect="1" noChangeArrowheads="1"/>
                      </p:cNvPicPr>
                      <p:nvPr/>
                    </p:nvPicPr>
                    <p:blipFill>
                      <a:blip r:embed="rId14"/>
                      <a:srcRect/>
                      <a:stretch>
                        <a:fillRect/>
                      </a:stretch>
                    </p:blipFill>
                    <p:spPr bwMode="auto">
                      <a:xfrm>
                        <a:off x="4141961" y="3718426"/>
                        <a:ext cx="3009265" cy="652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19"/>
          <p:cNvGraphicFramePr>
            <a:graphicFrameLocks noChangeAspect="1"/>
          </p:cNvGraphicFramePr>
          <p:nvPr/>
        </p:nvGraphicFramePr>
        <p:xfrm>
          <a:off x="4356416" y="4509263"/>
          <a:ext cx="3728583" cy="1008000"/>
        </p:xfrm>
        <a:graphic>
          <a:graphicData uri="http://schemas.openxmlformats.org/presentationml/2006/ole">
            <mc:AlternateContent xmlns:mc="http://schemas.openxmlformats.org/markup-compatibility/2006">
              <mc:Choice xmlns:v="urn:schemas-microsoft-com:vml" Requires="v">
                <p:oleObj spid="_x0000_s28" name="Equation" r:id="rId15" imgW="3732530" imgH="1007745" progId="Equation.DSMT4">
                  <p:embed/>
                </p:oleObj>
              </mc:Choice>
              <mc:Fallback>
                <p:oleObj name="Equation" r:id="rId15" imgW="3732530" imgH="1007745" progId="Equation.DSMT4">
                  <p:embed/>
                  <p:pic>
                    <p:nvPicPr>
                      <p:cNvPr id="0" name="图片 55581"/>
                      <p:cNvPicPr>
                        <a:picLocks noChangeAspect="1" noChangeArrowheads="1"/>
                      </p:cNvPicPr>
                      <p:nvPr/>
                    </p:nvPicPr>
                    <p:blipFill>
                      <a:blip r:embed="rId16"/>
                      <a:srcRect/>
                      <a:stretch>
                        <a:fillRect/>
                      </a:stretch>
                    </p:blipFill>
                    <p:spPr bwMode="auto">
                      <a:xfrm>
                        <a:off x="4356416" y="4509263"/>
                        <a:ext cx="3728583"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2" name="组合 31"/>
          <p:cNvGrpSpPr/>
          <p:nvPr/>
        </p:nvGrpSpPr>
        <p:grpSpPr>
          <a:xfrm>
            <a:off x="7235825" y="1412875"/>
            <a:ext cx="1764030" cy="1943735"/>
            <a:chOff x="11169" y="2225"/>
            <a:chExt cx="2778" cy="3061"/>
          </a:xfrm>
        </p:grpSpPr>
        <p:graphicFrame>
          <p:nvGraphicFramePr>
            <p:cNvPr id="29" name="Object 8"/>
            <p:cNvGraphicFramePr>
              <a:graphicFrameLocks noChangeAspect="1"/>
            </p:cNvGraphicFramePr>
            <p:nvPr/>
          </p:nvGraphicFramePr>
          <p:xfrm>
            <a:off x="11608" y="3019"/>
            <a:ext cx="2339" cy="1483"/>
          </p:xfrm>
          <a:graphic>
            <a:graphicData uri="http://schemas.openxmlformats.org/presentationml/2006/ole">
              <mc:AlternateContent xmlns:mc="http://schemas.openxmlformats.org/markup-compatibility/2006">
                <mc:Choice xmlns:v="urn:schemas-microsoft-com:vml" Requires="v">
                  <p:oleObj spid="_x0000_s30" name="Equation" r:id="rId17" imgW="622300" imgH="393700" progId="Equation.DSMT4">
                    <p:embed/>
                  </p:oleObj>
                </mc:Choice>
                <mc:Fallback>
                  <p:oleObj name="Equation" r:id="rId17" imgW="622300" imgH="393700" progId="Equation.DSMT4">
                    <p:embed/>
                    <p:pic>
                      <p:nvPicPr>
                        <p:cNvPr id="0" name="图片 55578"/>
                        <p:cNvPicPr>
                          <a:picLocks noChangeAspect="1" noChangeArrowheads="1"/>
                        </p:cNvPicPr>
                        <p:nvPr/>
                      </p:nvPicPr>
                      <p:blipFill>
                        <a:blip r:embed="rId18"/>
                        <a:srcRect/>
                        <a:stretch>
                          <a:fillRect/>
                        </a:stretch>
                      </p:blipFill>
                      <p:spPr bwMode="auto">
                        <a:xfrm>
                          <a:off x="11608" y="3019"/>
                          <a:ext cx="2339" cy="1483"/>
                        </a:xfrm>
                        <a:prstGeom prst="rect">
                          <a:avLst/>
                        </a:prstGeom>
                        <a:solidFill>
                          <a:srgbClr val="FFFF00"/>
                        </a:solid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右大括号 30"/>
            <p:cNvSpPr/>
            <p:nvPr/>
          </p:nvSpPr>
          <p:spPr>
            <a:xfrm>
              <a:off x="11169" y="2225"/>
              <a:ext cx="227" cy="3061"/>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linds(horizontal)">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blinds(horizontal)">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074"/>
          <p:cNvSpPr txBox="1">
            <a:spLocks noChangeArrowheads="1"/>
          </p:cNvSpPr>
          <p:nvPr/>
        </p:nvSpPr>
        <p:spPr bwMode="auto">
          <a:xfrm>
            <a:off x="191835" y="806540"/>
            <a:ext cx="7188477" cy="5835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buClrTx/>
              <a:buSzTx/>
              <a:buFontTx/>
            </a:pPr>
            <a:r>
              <a:rPr lang="en-US" altLang="zh-CN" sz="2800" b="1" dirty="0" smtClean="0">
                <a:solidFill>
                  <a:srgbClr val="FF0000"/>
                </a:solidFill>
              </a:rPr>
              <a:t>1.4.4 </a:t>
            </a:r>
            <a:r>
              <a:rPr lang="zh-CN" altLang="en-US" sz="3200" dirty="0" smtClean="0">
                <a:solidFill>
                  <a:srgbClr val="FF0000"/>
                </a:solidFill>
                <a:latin typeface="黑体" panose="02010609060101010101" pitchFamily="49" charset="-122"/>
                <a:ea typeface="黑体" panose="02010609060101010101" pitchFamily="49" charset="-122"/>
              </a:rPr>
              <a:t>双极型半导体三极管的特性曲线</a:t>
            </a:r>
            <a:endParaRPr lang="zh-CN" altLang="en-US" sz="3200" dirty="0" smtClean="0">
              <a:solidFill>
                <a:srgbClr val="FF0000"/>
              </a:solidFill>
              <a:latin typeface="黑体" panose="02010609060101010101" pitchFamily="49" charset="-122"/>
              <a:ea typeface="黑体" panose="02010609060101010101" pitchFamily="49" charset="-122"/>
            </a:endParaRPr>
          </a:p>
        </p:txBody>
      </p:sp>
      <p:sp>
        <p:nvSpPr>
          <p:cNvPr id="4" name="Rectangle 43"/>
          <p:cNvSpPr txBox="1">
            <a:spLocks noChangeArrowheads="1"/>
          </p:cNvSpPr>
          <p:nvPr/>
        </p:nvSpPr>
        <p:spPr>
          <a:xfrm>
            <a:off x="179070" y="1988820"/>
            <a:ext cx="8387715" cy="1396365"/>
          </a:xfrm>
          <a:prstGeom prst="rect">
            <a:avLst/>
          </a:prstGeom>
        </p:spPr>
        <p:txBody>
          <a:bodyPr/>
          <a:lstStyle>
            <a:lvl1pPr marL="34290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1pPr>
            <a:lvl2pPr marL="742950" indent="215900" algn="l" rtl="0" eaLnBrk="0" fontAlgn="base" hangingPunct="0">
              <a:lnSpc>
                <a:spcPct val="110000"/>
              </a:lnSpc>
              <a:spcBef>
                <a:spcPct val="0"/>
              </a:spcBef>
              <a:spcAft>
                <a:spcPct val="0"/>
              </a:spcAft>
              <a:buFont typeface="Arial" panose="020B0604020202020204" pitchFamily="34" charset="0"/>
              <a:buChar char="–"/>
              <a:defRPr sz="2800" b="1" kern="1200">
                <a:solidFill>
                  <a:schemeClr val="tx1"/>
                </a:solidFill>
                <a:latin typeface="+mn-lt"/>
                <a:ea typeface="+mn-ea"/>
                <a:cs typeface="+mn-cs"/>
              </a:defRPr>
            </a:lvl2pPr>
            <a:lvl3pPr marL="1143000" indent="215900" algn="l" rtl="0" eaLnBrk="0" fontAlgn="base" hangingPunct="0">
              <a:lnSpc>
                <a:spcPct val="110000"/>
              </a:lnSpc>
              <a:spcBef>
                <a:spcPct val="0"/>
              </a:spcBef>
              <a:spcAft>
                <a:spcPct val="0"/>
              </a:spcAft>
              <a:buFont typeface="Arial" panose="020B0604020202020204" pitchFamily="34" charset="0"/>
              <a:buChar char="•"/>
              <a:defRPr sz="2400" b="1" kern="1200">
                <a:solidFill>
                  <a:schemeClr val="tx1"/>
                </a:solidFill>
                <a:latin typeface="+mn-lt"/>
                <a:ea typeface="+mn-ea"/>
                <a:cs typeface="+mn-cs"/>
              </a:defRPr>
            </a:lvl3pPr>
            <a:lvl4pPr marL="16002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4pPr>
            <a:lvl5pPr marL="2057400" indent="215900" algn="l" rtl="0" eaLnBrk="0" fontAlgn="base" hangingPunct="0">
              <a:lnSpc>
                <a:spcPct val="110000"/>
              </a:lnSpc>
              <a:spcBef>
                <a:spcPct val="0"/>
              </a:spcBef>
              <a:spcAft>
                <a:spcPct val="0"/>
              </a:spcAft>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20000"/>
              </a:lnSpc>
              <a:buFontTx/>
              <a:buNone/>
            </a:pPr>
            <a:r>
              <a:rPr kumimoji="0" lang="en-US" altLang="zh-CN" sz="2400" b="0" dirty="0" smtClean="0">
                <a:latin typeface="Times New Roman" panose="02020603050405020304" pitchFamily="18" charset="0"/>
                <a:cs typeface="Times New Roman" panose="02020603050405020304" pitchFamily="18" charset="0"/>
                <a:sym typeface="+mn-ea"/>
              </a:rPr>
              <a:t>B</a:t>
            </a:r>
            <a:r>
              <a:rPr kumimoji="0" lang="zh-CN" altLang="en-US" sz="2400" b="0" dirty="0" smtClean="0">
                <a:latin typeface="Times New Roman" panose="02020603050405020304" pitchFamily="18" charset="0"/>
                <a:cs typeface="Times New Roman" panose="02020603050405020304" pitchFamily="18" charset="0"/>
                <a:sym typeface="+mn-ea"/>
              </a:rPr>
              <a:t>是输入电极，</a:t>
            </a:r>
            <a:r>
              <a:rPr kumimoji="0" lang="en-US" altLang="zh-CN" sz="2400" b="0" dirty="0" smtClean="0">
                <a:latin typeface="Times New Roman" panose="02020603050405020304" pitchFamily="18" charset="0"/>
                <a:cs typeface="Times New Roman" panose="02020603050405020304" pitchFamily="18" charset="0"/>
                <a:sym typeface="+mn-ea"/>
              </a:rPr>
              <a:t>C</a:t>
            </a:r>
            <a:r>
              <a:rPr kumimoji="0" lang="zh-CN" altLang="en-US" sz="2400" b="0" dirty="0" smtClean="0">
                <a:latin typeface="Times New Roman" panose="02020603050405020304" pitchFamily="18" charset="0"/>
                <a:cs typeface="Times New Roman" panose="02020603050405020304" pitchFamily="18" charset="0"/>
                <a:sym typeface="+mn-ea"/>
              </a:rPr>
              <a:t>是</a:t>
            </a:r>
            <a:r>
              <a:rPr kumimoji="0" lang="zh-CN" altLang="en-US" sz="2400" b="0" dirty="0" smtClean="0">
                <a:latin typeface="Times New Roman" panose="02020603050405020304" pitchFamily="18" charset="0"/>
                <a:cs typeface="Times New Roman" panose="02020603050405020304" pitchFamily="18" charset="0"/>
                <a:sym typeface="+mn-ea"/>
              </a:rPr>
              <a:t>输出电极，</a:t>
            </a:r>
            <a:r>
              <a:rPr kumimoji="0" lang="en-US" altLang="zh-CN" sz="2400" b="0" dirty="0" smtClean="0">
                <a:latin typeface="Times New Roman" panose="02020603050405020304" pitchFamily="18" charset="0"/>
                <a:cs typeface="Times New Roman" panose="02020603050405020304" pitchFamily="18" charset="0"/>
                <a:sym typeface="+mn-ea"/>
              </a:rPr>
              <a:t>E</a:t>
            </a:r>
            <a:r>
              <a:rPr kumimoji="0" lang="zh-CN" altLang="en-US" sz="2400" b="0" dirty="0" smtClean="0">
                <a:latin typeface="Times New Roman" panose="02020603050405020304" pitchFamily="18" charset="0"/>
                <a:cs typeface="Times New Roman" panose="02020603050405020304" pitchFamily="18" charset="0"/>
                <a:sym typeface="+mn-ea"/>
              </a:rPr>
              <a:t>是</a:t>
            </a:r>
            <a:r>
              <a:rPr kumimoji="0" lang="zh-CN" altLang="en-US" sz="2400" b="0" dirty="0" smtClean="0">
                <a:latin typeface="Times New Roman" panose="02020603050405020304" pitchFamily="18" charset="0"/>
                <a:cs typeface="Times New Roman" panose="02020603050405020304" pitchFamily="18" charset="0"/>
                <a:sym typeface="+mn-ea"/>
              </a:rPr>
              <a:t>公共电极。</a:t>
            </a:r>
            <a:endParaRPr kumimoji="0" lang="en-US" altLang="zh-CN" sz="2400" b="0" i="1" dirty="0" err="1" smtClean="0">
              <a:solidFill>
                <a:srgbClr val="FF3300"/>
              </a:solidFill>
              <a:latin typeface="Times New Roman" panose="02020603050405020304" pitchFamily="18" charset="0"/>
              <a:cs typeface="Times New Roman" panose="02020603050405020304" pitchFamily="18" charset="0"/>
            </a:endParaRPr>
          </a:p>
          <a:p>
            <a:pPr algn="just" eaLnBrk="1" hangingPunct="1">
              <a:lnSpc>
                <a:spcPct val="120000"/>
              </a:lnSpc>
              <a:buFontTx/>
              <a:buNone/>
            </a:pPr>
            <a:r>
              <a:rPr kumimoji="0" lang="en-US" altLang="zh-CN" sz="2400" b="0" i="1" dirty="0" err="1" smtClean="0">
                <a:solidFill>
                  <a:srgbClr val="0000FF"/>
                </a:solidFill>
                <a:latin typeface="Times New Roman" panose="02020603050405020304" pitchFamily="18" charset="0"/>
                <a:cs typeface="Times New Roman" panose="02020603050405020304" pitchFamily="18" charset="0"/>
              </a:rPr>
              <a:t>i</a:t>
            </a:r>
            <a:r>
              <a:rPr kumimoji="0" lang="en-US" altLang="zh-CN" sz="2400" b="0" baseline="-25000" dirty="0" err="1" smtClean="0">
                <a:solidFill>
                  <a:srgbClr val="0000FF"/>
                </a:solidFill>
                <a:latin typeface="Times New Roman" panose="02020603050405020304" pitchFamily="18" charset="0"/>
                <a:cs typeface="Times New Roman" panose="02020603050405020304" pitchFamily="18" charset="0"/>
              </a:rPr>
              <a:t>B</a:t>
            </a:r>
            <a:r>
              <a:rPr kumimoji="0" lang="zh-CN" altLang="en-US" sz="2400" b="0" dirty="0" smtClean="0">
                <a:solidFill>
                  <a:srgbClr val="0000FF"/>
                </a:solidFill>
                <a:latin typeface="Times New Roman" panose="02020603050405020304" pitchFamily="18" charset="0"/>
                <a:cs typeface="Times New Roman" panose="02020603050405020304" pitchFamily="18" charset="0"/>
              </a:rPr>
              <a:t>是输入电流</a:t>
            </a:r>
            <a:r>
              <a:rPr kumimoji="0" lang="zh-CN" altLang="en-US" sz="2400" b="0" dirty="0" smtClean="0">
                <a:solidFill>
                  <a:schemeClr val="tx1"/>
                </a:solidFill>
                <a:latin typeface="Times New Roman" panose="02020603050405020304" pitchFamily="18" charset="0"/>
                <a:cs typeface="Times New Roman" panose="02020603050405020304" pitchFamily="18" charset="0"/>
              </a:rPr>
              <a:t>，</a:t>
            </a:r>
            <a:r>
              <a:rPr kumimoji="0" lang="en-US" altLang="zh-CN" sz="2400" b="0" i="1" dirty="0" err="1" smtClean="0">
                <a:solidFill>
                  <a:srgbClr val="FF0000"/>
                </a:solidFill>
                <a:latin typeface="Times New Roman" panose="02020603050405020304" pitchFamily="18" charset="0"/>
                <a:cs typeface="Times New Roman" panose="02020603050405020304" pitchFamily="18" charset="0"/>
              </a:rPr>
              <a:t>v</a:t>
            </a:r>
            <a:r>
              <a:rPr kumimoji="0" lang="en-US" altLang="zh-CN" sz="2400" b="0" baseline="-25000" dirty="0" err="1" smtClean="0">
                <a:solidFill>
                  <a:srgbClr val="FF0000"/>
                </a:solidFill>
                <a:latin typeface="Times New Roman" panose="02020603050405020304" pitchFamily="18" charset="0"/>
                <a:cs typeface="Times New Roman" panose="02020603050405020304" pitchFamily="18" charset="0"/>
              </a:rPr>
              <a:t>BE</a:t>
            </a:r>
            <a:r>
              <a:rPr kumimoji="0" lang="zh-CN" altLang="en-US" sz="2400" b="0" dirty="0" smtClean="0">
                <a:solidFill>
                  <a:srgbClr val="FF0000"/>
                </a:solidFill>
                <a:latin typeface="Times New Roman" panose="02020603050405020304" pitchFamily="18" charset="0"/>
                <a:cs typeface="Times New Roman" panose="02020603050405020304" pitchFamily="18" charset="0"/>
              </a:rPr>
              <a:t>是输入电压</a:t>
            </a:r>
            <a:r>
              <a:rPr kumimoji="0" lang="zh-CN" altLang="en-US" sz="2400" b="0" dirty="0" smtClean="0">
                <a:latin typeface="Times New Roman" panose="02020603050405020304" pitchFamily="18" charset="0"/>
                <a:cs typeface="Times New Roman" panose="02020603050405020304" pitchFamily="18" charset="0"/>
              </a:rPr>
              <a:t>，加在</a:t>
            </a:r>
            <a:r>
              <a:rPr kumimoji="0" lang="en-US" altLang="zh-CN" sz="2400" b="0" dirty="0" smtClean="0">
                <a:latin typeface="Times New Roman" panose="02020603050405020304" pitchFamily="18" charset="0"/>
                <a:cs typeface="Times New Roman" panose="02020603050405020304" pitchFamily="18" charset="0"/>
              </a:rPr>
              <a:t>B、E</a:t>
            </a:r>
            <a:r>
              <a:rPr kumimoji="0" lang="zh-CN" altLang="en-US" sz="2400" b="0" dirty="0" smtClean="0">
                <a:latin typeface="Times New Roman" panose="02020603050405020304" pitchFamily="18" charset="0"/>
                <a:cs typeface="Times New Roman" panose="02020603050405020304" pitchFamily="18" charset="0"/>
              </a:rPr>
              <a:t>两电极之间。 </a:t>
            </a:r>
            <a:endParaRPr kumimoji="0" lang="zh-CN" altLang="en-US" sz="2400" b="0" dirty="0" smtClean="0">
              <a:latin typeface="Times New Roman" panose="02020603050405020304" pitchFamily="18" charset="0"/>
              <a:cs typeface="Times New Roman" panose="02020603050405020304" pitchFamily="18" charset="0"/>
            </a:endParaRPr>
          </a:p>
          <a:p>
            <a:pPr algn="just" eaLnBrk="1" hangingPunct="1">
              <a:lnSpc>
                <a:spcPct val="120000"/>
              </a:lnSpc>
              <a:buFontTx/>
              <a:buNone/>
            </a:pPr>
            <a:r>
              <a:rPr kumimoji="0" lang="en-US" altLang="zh-CN" sz="2400" b="0" i="1" dirty="0" err="1" smtClean="0">
                <a:solidFill>
                  <a:srgbClr val="008000"/>
                </a:solidFill>
                <a:latin typeface="Times New Roman" panose="02020603050405020304" pitchFamily="18" charset="0"/>
                <a:cs typeface="Times New Roman" panose="02020603050405020304" pitchFamily="18" charset="0"/>
              </a:rPr>
              <a:t>i</a:t>
            </a:r>
            <a:r>
              <a:rPr kumimoji="0" lang="en-US" altLang="zh-CN" sz="2400" b="0" baseline="-25000" dirty="0" err="1" smtClean="0">
                <a:solidFill>
                  <a:srgbClr val="008000"/>
                </a:solidFill>
                <a:latin typeface="Times New Roman" panose="02020603050405020304" pitchFamily="18" charset="0"/>
                <a:cs typeface="Times New Roman" panose="02020603050405020304" pitchFamily="18" charset="0"/>
              </a:rPr>
              <a:t>C</a:t>
            </a:r>
            <a:r>
              <a:rPr kumimoji="0" lang="zh-CN" altLang="en-US" sz="2400" b="0" dirty="0" smtClean="0">
                <a:solidFill>
                  <a:srgbClr val="008000"/>
                </a:solidFill>
                <a:latin typeface="Times New Roman" panose="02020603050405020304" pitchFamily="18" charset="0"/>
                <a:cs typeface="Times New Roman" panose="02020603050405020304" pitchFamily="18" charset="0"/>
              </a:rPr>
              <a:t>是输出电流</a:t>
            </a:r>
            <a:r>
              <a:rPr kumimoji="0" lang="zh-CN" altLang="en-US" sz="2400" b="0" dirty="0" smtClean="0">
                <a:solidFill>
                  <a:schemeClr val="tx1"/>
                </a:solidFill>
                <a:latin typeface="Times New Roman" panose="02020603050405020304" pitchFamily="18" charset="0"/>
                <a:cs typeface="Times New Roman" panose="02020603050405020304" pitchFamily="18" charset="0"/>
              </a:rPr>
              <a:t>，</a:t>
            </a:r>
            <a:r>
              <a:rPr kumimoji="0" lang="en-US" altLang="zh-CN" sz="2400" b="0" i="1" dirty="0" err="1" smtClean="0">
                <a:solidFill>
                  <a:srgbClr val="FF0000"/>
                </a:solidFill>
                <a:latin typeface="Times New Roman" panose="02020603050405020304" pitchFamily="18" charset="0"/>
                <a:cs typeface="Times New Roman" panose="02020603050405020304" pitchFamily="18" charset="0"/>
              </a:rPr>
              <a:t>v</a:t>
            </a:r>
            <a:r>
              <a:rPr kumimoji="0" lang="en-US" altLang="zh-CN" sz="2400" b="0" baseline="-25000" dirty="0" err="1" smtClean="0">
                <a:solidFill>
                  <a:srgbClr val="FF0000"/>
                </a:solidFill>
                <a:latin typeface="Times New Roman" panose="02020603050405020304" pitchFamily="18" charset="0"/>
                <a:cs typeface="Times New Roman" panose="02020603050405020304" pitchFamily="18" charset="0"/>
              </a:rPr>
              <a:t>CE</a:t>
            </a:r>
            <a:r>
              <a:rPr kumimoji="0" lang="zh-CN" altLang="en-US" sz="2400" b="0" dirty="0" smtClean="0">
                <a:solidFill>
                  <a:srgbClr val="FF0000"/>
                </a:solidFill>
                <a:latin typeface="Times New Roman" panose="02020603050405020304" pitchFamily="18" charset="0"/>
                <a:cs typeface="Times New Roman" panose="02020603050405020304" pitchFamily="18" charset="0"/>
              </a:rPr>
              <a:t>是输出电压</a:t>
            </a:r>
            <a:r>
              <a:rPr kumimoji="0" lang="zh-CN" altLang="en-US" sz="2400" b="0" dirty="0" smtClean="0">
                <a:latin typeface="Times New Roman" panose="02020603050405020304" pitchFamily="18" charset="0"/>
                <a:cs typeface="Times New Roman" panose="02020603050405020304" pitchFamily="18" charset="0"/>
              </a:rPr>
              <a:t>，从</a:t>
            </a:r>
            <a:r>
              <a:rPr kumimoji="0" lang="en-US" altLang="zh-CN" sz="2400" b="0" dirty="0" smtClean="0">
                <a:latin typeface="Times New Roman" panose="02020603050405020304" pitchFamily="18" charset="0"/>
                <a:cs typeface="Times New Roman" panose="02020603050405020304" pitchFamily="18" charset="0"/>
              </a:rPr>
              <a:t>C、E</a:t>
            </a:r>
            <a:r>
              <a:rPr kumimoji="0" lang="zh-CN" altLang="en-US" sz="2400" b="0" dirty="0" smtClean="0">
                <a:latin typeface="Times New Roman" panose="02020603050405020304" pitchFamily="18" charset="0"/>
                <a:cs typeface="Times New Roman" panose="02020603050405020304" pitchFamily="18" charset="0"/>
              </a:rPr>
              <a:t>两电极取出。       </a:t>
            </a:r>
            <a:endParaRPr kumimoji="0" lang="zh-CN" altLang="en-US" sz="2400" b="0" dirty="0" smtClean="0">
              <a:latin typeface="Times New Roman" panose="02020603050405020304" pitchFamily="18" charset="0"/>
              <a:cs typeface="Times New Roman" panose="02020603050405020304" pitchFamily="18" charset="0"/>
            </a:endParaRPr>
          </a:p>
        </p:txBody>
      </p:sp>
      <p:sp>
        <p:nvSpPr>
          <p:cNvPr id="5" name="Text Box 49"/>
          <p:cNvSpPr txBox="1">
            <a:spLocks noChangeArrowheads="1"/>
          </p:cNvSpPr>
          <p:nvPr/>
        </p:nvSpPr>
        <p:spPr bwMode="auto">
          <a:xfrm>
            <a:off x="250756" y="4076065"/>
            <a:ext cx="6293485"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2800" b="0" dirty="0">
                <a:solidFill>
                  <a:srgbClr val="0000FF"/>
                </a:solidFill>
                <a:latin typeface="黑体" panose="02010609060101010101" pitchFamily="49" charset="-122"/>
                <a:ea typeface="黑体" panose="02010609060101010101" pitchFamily="49" charset="-122"/>
              </a:rPr>
              <a:t>输入特性曲线</a:t>
            </a:r>
            <a:r>
              <a:rPr lang="zh-CN" altLang="en-US" sz="2800" b="0" dirty="0">
                <a:solidFill>
                  <a:srgbClr val="000000"/>
                </a:solidFill>
                <a:latin typeface="Times New Roman" panose="02020603050405020304" pitchFamily="18" charset="0"/>
                <a:ea typeface="黑体" panose="02010609060101010101" pitchFamily="49" charset="-122"/>
              </a:rPr>
              <a:t>：</a:t>
            </a:r>
            <a:r>
              <a:rPr lang="zh-CN" altLang="en-US" sz="2800" b="0" dirty="0">
                <a:solidFill>
                  <a:srgbClr val="000000"/>
                </a:solidFill>
                <a:latin typeface="Times New Roman" panose="02020603050405020304" pitchFamily="18" charset="0"/>
                <a:ea typeface="黑体" panose="02010609060101010101" pitchFamily="49" charset="-122"/>
              </a:rPr>
              <a:t> </a:t>
            </a:r>
            <a:r>
              <a:rPr lang="en-US" altLang="zh-CN" sz="2800" b="0" i="1" dirty="0" err="1">
                <a:solidFill>
                  <a:srgbClr val="000000"/>
                </a:solidFill>
                <a:latin typeface="Times New Roman" panose="02020603050405020304" pitchFamily="18" charset="0"/>
                <a:ea typeface="黑体" panose="02010609060101010101" pitchFamily="49" charset="-122"/>
              </a:rPr>
              <a:t>i</a:t>
            </a:r>
            <a:r>
              <a:rPr lang="en-US" altLang="zh-CN" sz="2800" b="0" baseline="-25000" dirty="0" err="1">
                <a:solidFill>
                  <a:srgbClr val="000000"/>
                </a:solidFill>
                <a:latin typeface="Times New Roman" panose="02020603050405020304" pitchFamily="18" charset="0"/>
                <a:ea typeface="黑体" panose="02010609060101010101" pitchFamily="49" charset="-122"/>
              </a:rPr>
              <a:t>B </a:t>
            </a:r>
            <a:r>
              <a:rPr lang="en-US" altLang="zh-CN" sz="2800" b="0" dirty="0">
                <a:solidFill>
                  <a:srgbClr val="000000"/>
                </a:solidFill>
                <a:latin typeface="Times New Roman" panose="02020603050405020304" pitchFamily="18" charset="0"/>
                <a:ea typeface="黑体" panose="02010609060101010101" pitchFamily="49" charset="-122"/>
              </a:rPr>
              <a:t>= </a:t>
            </a:r>
            <a:r>
              <a:rPr lang="en-US" altLang="zh-CN" sz="2800" b="0" i="1" dirty="0">
                <a:solidFill>
                  <a:srgbClr val="000000"/>
                </a:solidFill>
                <a:latin typeface="Times New Roman" panose="02020603050405020304" pitchFamily="18" charset="0"/>
                <a:ea typeface="黑体" panose="02010609060101010101" pitchFamily="49" charset="-122"/>
              </a:rPr>
              <a:t>f</a:t>
            </a:r>
            <a:r>
              <a:rPr lang="en-US" altLang="zh-CN" sz="2800" b="0" dirty="0">
                <a:solidFill>
                  <a:srgbClr val="000000"/>
                </a:solidFill>
                <a:latin typeface="Times New Roman" panose="02020603050405020304" pitchFamily="18" charset="0"/>
                <a:ea typeface="黑体" panose="02010609060101010101" pitchFamily="49" charset="-122"/>
              </a:rPr>
              <a:t>(</a:t>
            </a:r>
            <a:r>
              <a:rPr lang="en-US" altLang="zh-CN" sz="2800" b="0" i="1" dirty="0" err="1">
                <a:solidFill>
                  <a:srgbClr val="000000"/>
                </a:solidFill>
                <a:latin typeface="Times New Roman" panose="02020603050405020304" pitchFamily="18" charset="0"/>
                <a:ea typeface="黑体" panose="02010609060101010101" pitchFamily="49" charset="-122"/>
              </a:rPr>
              <a:t>v</a:t>
            </a:r>
            <a:r>
              <a:rPr lang="en-US" altLang="zh-CN" sz="2800" b="0" baseline="-25000" dirty="0" err="1">
                <a:solidFill>
                  <a:srgbClr val="000000"/>
                </a:solidFill>
                <a:latin typeface="Times New Roman" panose="02020603050405020304" pitchFamily="18" charset="0"/>
                <a:ea typeface="黑体" panose="02010609060101010101" pitchFamily="49" charset="-122"/>
              </a:rPr>
              <a:t>BE</a:t>
            </a:r>
            <a:r>
              <a:rPr lang="en-US" altLang="zh-CN" sz="2800" b="0" dirty="0">
                <a:solidFill>
                  <a:srgbClr val="000000"/>
                </a:solidFill>
                <a:latin typeface="Times New Roman" panose="02020603050405020304" pitchFamily="18" charset="0"/>
                <a:ea typeface="黑体" panose="02010609060101010101" pitchFamily="49" charset="-122"/>
              </a:rPr>
              <a:t>)</a:t>
            </a:r>
            <a:r>
              <a:rPr lang="en-US" altLang="zh-CN" sz="2800" b="0" dirty="0">
                <a:solidFill>
                  <a:srgbClr val="000000"/>
                </a:solidFill>
                <a:latin typeface="Times New Roman" panose="02020603050405020304" pitchFamily="18" charset="0"/>
                <a:ea typeface="黑体" panose="02010609060101010101" pitchFamily="49" charset="-122"/>
                <a:sym typeface="Symbol" panose="05050102010706020507" pitchFamily="18" charset="2"/>
              </a:rPr>
              <a:t></a:t>
            </a:r>
            <a:r>
              <a:rPr lang="en-US" altLang="zh-CN" sz="2800" b="0" dirty="0">
                <a:solidFill>
                  <a:srgbClr val="000000"/>
                </a:solidFill>
                <a:latin typeface="Times New Roman" panose="02020603050405020304" pitchFamily="18" charset="0"/>
                <a:ea typeface="黑体" panose="02010609060101010101" pitchFamily="49" charset="-122"/>
              </a:rPr>
              <a:t> </a:t>
            </a:r>
            <a:r>
              <a:rPr lang="en-US" altLang="zh-CN" sz="2800" b="0" i="1" baseline="-10000" dirty="0" err="1">
                <a:solidFill>
                  <a:srgbClr val="000000"/>
                </a:solidFill>
                <a:latin typeface="Times New Roman" panose="02020603050405020304" pitchFamily="18" charset="0"/>
                <a:ea typeface="黑体" panose="02010609060101010101" pitchFamily="49" charset="-122"/>
              </a:rPr>
              <a:t>v</a:t>
            </a:r>
            <a:r>
              <a:rPr lang="en-US" altLang="zh-CN" sz="2000" b="0" baseline="-30000" dirty="0" err="1">
                <a:solidFill>
                  <a:srgbClr val="000000"/>
                </a:solidFill>
                <a:latin typeface="Times New Roman" panose="02020603050405020304" pitchFamily="18" charset="0"/>
                <a:ea typeface="黑体" panose="02010609060101010101" pitchFamily="49" charset="-122"/>
              </a:rPr>
              <a:t>CE</a:t>
            </a:r>
            <a:r>
              <a:rPr lang="en-US" altLang="zh-CN" sz="2800" b="0" baseline="-10000" dirty="0">
                <a:solidFill>
                  <a:srgbClr val="000000"/>
                </a:solidFill>
                <a:latin typeface="Times New Roman" panose="02020603050405020304" pitchFamily="18" charset="0"/>
                <a:ea typeface="黑体" panose="02010609060101010101" pitchFamily="49" charset="-122"/>
              </a:rPr>
              <a:t>=</a:t>
            </a:r>
            <a:r>
              <a:rPr lang="en-US" altLang="zh-CN" sz="2800" b="0" baseline="-10000" dirty="0" err="1">
                <a:solidFill>
                  <a:srgbClr val="000000"/>
                </a:solidFill>
                <a:latin typeface="Times New Roman" panose="02020603050405020304" pitchFamily="18" charset="0"/>
                <a:ea typeface="黑体" panose="02010609060101010101" pitchFamily="49" charset="-122"/>
              </a:rPr>
              <a:t>const</a:t>
            </a:r>
            <a:endParaRPr lang="zh-CN" altLang="en-US" sz="2800" b="0" dirty="0">
              <a:solidFill>
                <a:srgbClr val="000000"/>
              </a:solidFill>
              <a:latin typeface="Times New Roman" panose="02020603050405020304" pitchFamily="18" charset="0"/>
            </a:endParaRPr>
          </a:p>
        </p:txBody>
      </p:sp>
      <p:sp>
        <p:nvSpPr>
          <p:cNvPr id="6" name="Text Box 51"/>
          <p:cNvSpPr txBox="1">
            <a:spLocks noChangeArrowheads="1"/>
          </p:cNvSpPr>
          <p:nvPr/>
        </p:nvSpPr>
        <p:spPr bwMode="auto">
          <a:xfrm>
            <a:off x="467544" y="1455735"/>
            <a:ext cx="77724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0" dirty="0">
                <a:solidFill>
                  <a:srgbClr val="000000"/>
                </a:solidFill>
                <a:latin typeface="Times New Roman" panose="02020603050405020304" pitchFamily="18" charset="0"/>
              </a:rPr>
              <a:t>本节介绍</a:t>
            </a:r>
            <a:r>
              <a:rPr lang="zh-CN" altLang="en-US" sz="2800" dirty="0">
                <a:solidFill>
                  <a:srgbClr val="FF0000"/>
                </a:solidFill>
                <a:latin typeface="黑体" panose="02010609060101010101" pitchFamily="49" charset="-122"/>
                <a:ea typeface="黑体" panose="02010609060101010101" pitchFamily="49" charset="-122"/>
                <a:cs typeface="Times New Roman" panose="02020603050405020304" pitchFamily="18" charset="0"/>
                <a:sym typeface="+mn-ea"/>
              </a:rPr>
              <a:t>共发射极接法</a:t>
            </a:r>
            <a:r>
              <a:rPr lang="zh-CN" altLang="en-US" sz="2800" b="0" dirty="0">
                <a:solidFill>
                  <a:srgbClr val="000000"/>
                </a:solidFill>
                <a:latin typeface="Times New Roman" panose="02020603050405020304" pitchFamily="18" charset="0"/>
              </a:rPr>
              <a:t>晶体管</a:t>
            </a:r>
            <a:r>
              <a:rPr lang="zh-CN" altLang="en-US" sz="2800" b="0" dirty="0">
                <a:solidFill>
                  <a:srgbClr val="000000"/>
                </a:solidFill>
                <a:latin typeface="Times New Roman" panose="02020603050405020304" pitchFamily="18" charset="0"/>
              </a:rPr>
              <a:t>的特性曲线。</a:t>
            </a:r>
            <a:endParaRPr lang="zh-CN" altLang="en-US" sz="2400" b="0" dirty="0">
              <a:solidFill>
                <a:srgbClr val="000000"/>
              </a:solidFill>
              <a:latin typeface="Times New Roman" panose="02020603050405020304" pitchFamily="18" charset="0"/>
            </a:endParaRPr>
          </a:p>
        </p:txBody>
      </p:sp>
      <p:sp>
        <p:nvSpPr>
          <p:cNvPr id="7" name="灯片编号占位符 6"/>
          <p:cNvSpPr>
            <a:spLocks noGrp="1"/>
          </p:cNvSpPr>
          <p:nvPr>
            <p:ph type="sldNum" sz="quarter" idx="12"/>
          </p:nvPr>
        </p:nvSpPr>
        <p:spPr/>
        <p:txBody>
          <a:bodyPr/>
          <a:p>
            <a:fld id="{9A0DB2DC-4C9A-4742-B13C-FB6460FD3503}" type="slidenum">
              <a:rPr lang="zh-CN" altLang="en-US" dirty="0"/>
            </a:fld>
            <a:endParaRPr lang="zh-CN" altLang="en-US" dirty="0"/>
          </a:p>
        </p:txBody>
      </p:sp>
      <p:grpSp>
        <p:nvGrpSpPr>
          <p:cNvPr id="16" name="组合 15"/>
          <p:cNvGrpSpPr/>
          <p:nvPr/>
        </p:nvGrpSpPr>
        <p:grpSpPr>
          <a:xfrm>
            <a:off x="5420995" y="3500120"/>
            <a:ext cx="4102735" cy="2992755"/>
            <a:chOff x="8537" y="5512"/>
            <a:chExt cx="6461" cy="4713"/>
          </a:xfrm>
        </p:grpSpPr>
        <p:grpSp>
          <p:nvGrpSpPr>
            <p:cNvPr id="15" name="组合 14"/>
            <p:cNvGrpSpPr/>
            <p:nvPr/>
          </p:nvGrpSpPr>
          <p:grpSpPr>
            <a:xfrm>
              <a:off x="8898" y="5512"/>
              <a:ext cx="6100" cy="4576"/>
              <a:chOff x="8898" y="5512"/>
              <a:chExt cx="6100" cy="4576"/>
            </a:xfrm>
          </p:grpSpPr>
          <p:graphicFrame>
            <p:nvGraphicFramePr>
              <p:cNvPr id="8" name="Object 12"/>
              <p:cNvGraphicFramePr>
                <a:graphicFrameLocks noChangeAspect="1"/>
              </p:cNvGraphicFramePr>
              <p:nvPr>
                <p:custDataLst>
                  <p:tags r:id="rId1"/>
                </p:custDataLst>
              </p:nvPr>
            </p:nvGraphicFramePr>
            <p:xfrm>
              <a:off x="8898" y="5512"/>
              <a:ext cx="6101" cy="4576"/>
            </p:xfrm>
            <a:graphic>
              <a:graphicData uri="http://schemas.openxmlformats.org/presentationml/2006/ole">
                <mc:AlternateContent xmlns:mc="http://schemas.openxmlformats.org/markup-compatibility/2006">
                  <mc:Choice xmlns:v="urn:schemas-microsoft-com:vml" Requires="v">
                    <p:oleObj spid="_x0000_s56356" name="BMP 图象" r:id="rId2" imgW="1858010" imgH="1406525" progId="Paint.Picture">
                      <p:embed/>
                    </p:oleObj>
                  </mc:Choice>
                  <mc:Fallback>
                    <p:oleObj name="BMP 图象" r:id="rId2" imgW="1858010" imgH="1406525" progId="Paint.Picture">
                      <p:embed/>
                      <p:pic>
                        <p:nvPicPr>
                          <p:cNvPr id="0" name="图片 563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8" y="5512"/>
                            <a:ext cx="6101" cy="4576"/>
                          </a:xfrm>
                          <a:prstGeom prst="rect">
                            <a:avLst/>
                          </a:prstGeom>
                          <a:noFill/>
                          <a:ln>
                            <a:noFill/>
                          </a:ln>
                          <a:effectLst/>
                        </p:spPr>
                      </p:pic>
                    </p:oleObj>
                  </mc:Fallback>
                </mc:AlternateContent>
              </a:graphicData>
            </a:graphic>
          </p:graphicFrame>
          <p:cxnSp>
            <p:nvCxnSpPr>
              <p:cNvPr id="2" name="直接连接符 1"/>
              <p:cNvCxnSpPr/>
              <p:nvPr/>
            </p:nvCxnSpPr>
            <p:spPr>
              <a:xfrm flipH="1">
                <a:off x="9355" y="7690"/>
                <a:ext cx="809" cy="0"/>
              </a:xfrm>
              <a:prstGeom prst="line">
                <a:avLst/>
              </a:prstGeom>
              <a:ln w="38100">
                <a:solidFill>
                  <a:srgbClr val="840884"/>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9355" y="9051"/>
                <a:ext cx="1984" cy="0"/>
              </a:xfrm>
              <a:prstGeom prst="line">
                <a:avLst/>
              </a:prstGeom>
              <a:ln w="38100">
                <a:solidFill>
                  <a:srgbClr val="840884"/>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228" y="5854"/>
                <a:ext cx="119" cy="119"/>
              </a:xfrm>
              <a:prstGeom prst="ellipse">
                <a:avLst/>
              </a:prstGeom>
              <a:solidFill>
                <a:srgbClr val="840884"/>
              </a:solidFill>
              <a:ln>
                <a:solidFill>
                  <a:srgbClr val="8408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nvSpPr>
            <p:spPr>
              <a:xfrm>
                <a:off x="12260" y="7096"/>
                <a:ext cx="119" cy="119"/>
              </a:xfrm>
              <a:prstGeom prst="ellipse">
                <a:avLst/>
              </a:prstGeom>
              <a:solidFill>
                <a:srgbClr val="840884"/>
              </a:solidFill>
              <a:ln>
                <a:solidFill>
                  <a:srgbClr val="8408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nvSpPr>
            <p:spPr>
              <a:xfrm>
                <a:off x="10081" y="7637"/>
                <a:ext cx="119" cy="119"/>
              </a:xfrm>
              <a:prstGeom prst="ellipse">
                <a:avLst/>
              </a:prstGeom>
              <a:solidFill>
                <a:srgbClr val="840884"/>
              </a:solidFill>
              <a:ln>
                <a:solidFill>
                  <a:srgbClr val="8408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nvSpPr>
            <p:spPr>
              <a:xfrm>
                <a:off x="11288" y="8982"/>
                <a:ext cx="119" cy="119"/>
              </a:xfrm>
              <a:prstGeom prst="ellipse">
                <a:avLst/>
              </a:prstGeom>
              <a:solidFill>
                <a:srgbClr val="840884"/>
              </a:solidFill>
              <a:ln>
                <a:solidFill>
                  <a:srgbClr val="8408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9" name="Text Box 13"/>
            <p:cNvSpPr txBox="1">
              <a:spLocks noChangeArrowheads="1"/>
            </p:cNvSpPr>
            <p:nvPr/>
          </p:nvSpPr>
          <p:spPr bwMode="auto">
            <a:xfrm>
              <a:off x="8537" y="9597"/>
              <a:ext cx="5979" cy="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000" b="0" dirty="0" smtClean="0">
                  <a:solidFill>
                    <a:srgbClr val="FF3300"/>
                  </a:solidFill>
                  <a:latin typeface="宋体" panose="02010600030101010101" pitchFamily="2" charset="-122"/>
                </a:rPr>
                <a:t>共</a:t>
              </a:r>
              <a:r>
                <a:rPr lang="zh-CN" altLang="en-US" sz="2000" b="0" dirty="0">
                  <a:solidFill>
                    <a:srgbClr val="FF3300"/>
                  </a:solidFill>
                  <a:latin typeface="宋体" panose="02010600030101010101" pitchFamily="2" charset="-122"/>
                </a:rPr>
                <a:t>发射极接法的电压-电流关系</a:t>
              </a:r>
              <a:endParaRPr lang="zh-CN" altLang="en-US" sz="2000" b="0" dirty="0">
                <a:solidFill>
                  <a:srgbClr val="FF3300"/>
                </a:solidFill>
                <a:latin typeface="宋体" panose="02010600030101010101" pitchFamily="2" charset="-122"/>
              </a:endParaRPr>
            </a:p>
          </p:txBody>
        </p:sp>
      </p:grpSp>
      <p:sp>
        <p:nvSpPr>
          <p:cNvPr id="17" name="Text Box 49"/>
          <p:cNvSpPr txBox="1">
            <a:spLocks noChangeArrowheads="1"/>
          </p:cNvSpPr>
          <p:nvPr>
            <p:custDataLst>
              <p:tags r:id="rId4"/>
            </p:custDataLst>
          </p:nvPr>
        </p:nvSpPr>
        <p:spPr bwMode="auto">
          <a:xfrm>
            <a:off x="250756" y="4721778"/>
            <a:ext cx="71374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2800" b="0" dirty="0">
                <a:solidFill>
                  <a:srgbClr val="0000FF"/>
                </a:solidFill>
                <a:latin typeface="黑体" panose="02010609060101010101" pitchFamily="49" charset="-122"/>
                <a:ea typeface="黑体" panose="02010609060101010101" pitchFamily="49" charset="-122"/>
              </a:rPr>
              <a:t>输出特性曲线</a:t>
            </a:r>
            <a:r>
              <a:rPr lang="zh-CN" altLang="en-US" sz="2800" b="0" dirty="0">
                <a:solidFill>
                  <a:srgbClr val="000000"/>
                </a:solidFill>
                <a:latin typeface="Times New Roman" panose="02020603050405020304" pitchFamily="18" charset="0"/>
                <a:ea typeface="黑体" panose="02010609060101010101" pitchFamily="49" charset="-122"/>
              </a:rPr>
              <a:t>：</a:t>
            </a:r>
            <a:r>
              <a:rPr lang="zh-CN" altLang="en-US" sz="1200" b="0" dirty="0">
                <a:solidFill>
                  <a:srgbClr val="000000"/>
                </a:solidFill>
                <a:latin typeface="黑体" panose="02010609060101010101" pitchFamily="49" charset="-122"/>
                <a:ea typeface="黑体" panose="02010609060101010101" pitchFamily="49" charset="-122"/>
              </a:rPr>
              <a:t> </a:t>
            </a:r>
            <a:r>
              <a:rPr lang="en-US" altLang="zh-CN" sz="2800" b="0" i="1" dirty="0" err="1">
                <a:solidFill>
                  <a:srgbClr val="000000"/>
                </a:solidFill>
                <a:latin typeface="Times New Roman" panose="02020603050405020304" pitchFamily="18" charset="0"/>
                <a:ea typeface="黑体" panose="02010609060101010101" pitchFamily="49" charset="-122"/>
              </a:rPr>
              <a:t>i</a:t>
            </a:r>
            <a:r>
              <a:rPr lang="en-US" altLang="zh-CN" sz="2800" b="0" baseline="-25000" dirty="0" err="1">
                <a:solidFill>
                  <a:srgbClr val="000000"/>
                </a:solidFill>
                <a:latin typeface="Times New Roman" panose="02020603050405020304" pitchFamily="18" charset="0"/>
                <a:ea typeface="黑体" panose="02010609060101010101" pitchFamily="49" charset="-122"/>
              </a:rPr>
              <a:t>C </a:t>
            </a:r>
            <a:r>
              <a:rPr lang="en-US" altLang="zh-CN" sz="2800" b="0" dirty="0">
                <a:solidFill>
                  <a:srgbClr val="000000"/>
                </a:solidFill>
                <a:latin typeface="Times New Roman" panose="02020603050405020304" pitchFamily="18" charset="0"/>
                <a:ea typeface="黑体" panose="02010609060101010101" pitchFamily="49" charset="-122"/>
              </a:rPr>
              <a:t>= </a:t>
            </a:r>
            <a:r>
              <a:rPr lang="en-US" altLang="zh-CN" sz="2800" b="0" i="1" dirty="0">
                <a:solidFill>
                  <a:srgbClr val="000000"/>
                </a:solidFill>
                <a:latin typeface="Times New Roman" panose="02020603050405020304" pitchFamily="18" charset="0"/>
                <a:ea typeface="黑体" panose="02010609060101010101" pitchFamily="49" charset="-122"/>
              </a:rPr>
              <a:t>f</a:t>
            </a:r>
            <a:r>
              <a:rPr lang="en-US" altLang="zh-CN" sz="2800" b="0" dirty="0">
                <a:solidFill>
                  <a:srgbClr val="000000"/>
                </a:solidFill>
                <a:latin typeface="Times New Roman" panose="02020603050405020304" pitchFamily="18" charset="0"/>
                <a:ea typeface="黑体" panose="02010609060101010101" pitchFamily="49" charset="-122"/>
              </a:rPr>
              <a:t>(</a:t>
            </a:r>
            <a:r>
              <a:rPr lang="en-US" altLang="zh-CN" sz="2800" b="0" i="1" dirty="0" err="1">
                <a:solidFill>
                  <a:srgbClr val="000000"/>
                </a:solidFill>
                <a:latin typeface="Times New Roman" panose="02020603050405020304" pitchFamily="18" charset="0"/>
                <a:ea typeface="黑体" panose="02010609060101010101" pitchFamily="49" charset="-122"/>
              </a:rPr>
              <a:t>v</a:t>
            </a:r>
            <a:r>
              <a:rPr lang="en-US" altLang="zh-CN" sz="2800" b="0" baseline="-25000" dirty="0" err="1">
                <a:solidFill>
                  <a:srgbClr val="000000"/>
                </a:solidFill>
                <a:latin typeface="Times New Roman" panose="02020603050405020304" pitchFamily="18" charset="0"/>
                <a:ea typeface="黑体" panose="02010609060101010101" pitchFamily="49" charset="-122"/>
              </a:rPr>
              <a:t>CE</a:t>
            </a:r>
            <a:r>
              <a:rPr lang="en-US" altLang="zh-CN" sz="2800" b="0" dirty="0">
                <a:solidFill>
                  <a:srgbClr val="000000"/>
                </a:solidFill>
                <a:latin typeface="Times New Roman" panose="02020603050405020304" pitchFamily="18" charset="0"/>
                <a:ea typeface="黑体" panose="02010609060101010101" pitchFamily="49" charset="-122"/>
              </a:rPr>
              <a:t>)</a:t>
            </a:r>
            <a:r>
              <a:rPr lang="en-US" altLang="zh-CN" sz="2800" b="0" dirty="0">
                <a:solidFill>
                  <a:srgbClr val="000000"/>
                </a:solidFill>
                <a:latin typeface="Times New Roman" panose="02020603050405020304" pitchFamily="18" charset="0"/>
                <a:ea typeface="黑体" panose="02010609060101010101" pitchFamily="49" charset="-122"/>
                <a:sym typeface="Symbol" panose="05050102010706020507" pitchFamily="18" charset="2"/>
              </a:rPr>
              <a:t></a:t>
            </a:r>
            <a:r>
              <a:rPr lang="en-US" altLang="zh-CN" sz="2800" b="0" dirty="0">
                <a:solidFill>
                  <a:srgbClr val="000000"/>
                </a:solidFill>
                <a:latin typeface="Times New Roman" panose="02020603050405020304" pitchFamily="18" charset="0"/>
                <a:ea typeface="黑体" panose="02010609060101010101" pitchFamily="49" charset="-122"/>
              </a:rPr>
              <a:t> </a:t>
            </a:r>
            <a:r>
              <a:rPr lang="en-US" altLang="zh-CN" sz="2800" b="0" i="1" baseline="-10000" dirty="0" err="1">
                <a:solidFill>
                  <a:srgbClr val="000000"/>
                </a:solidFill>
                <a:latin typeface="Times New Roman" panose="02020603050405020304" pitchFamily="18" charset="0"/>
                <a:ea typeface="黑体" panose="02010609060101010101" pitchFamily="49" charset="-122"/>
              </a:rPr>
              <a:t>i</a:t>
            </a:r>
            <a:r>
              <a:rPr lang="en-US" altLang="zh-CN" sz="2000" b="0" baseline="-30000" dirty="0" err="1">
                <a:solidFill>
                  <a:srgbClr val="000000"/>
                </a:solidFill>
                <a:latin typeface="Times New Roman" panose="02020603050405020304" pitchFamily="18" charset="0"/>
                <a:ea typeface="黑体" panose="02010609060101010101" pitchFamily="49" charset="-122"/>
              </a:rPr>
              <a:t>B</a:t>
            </a:r>
            <a:r>
              <a:rPr lang="en-US" altLang="zh-CN" sz="2800" b="0" baseline="-10000" dirty="0">
                <a:solidFill>
                  <a:srgbClr val="000000"/>
                </a:solidFill>
                <a:latin typeface="Times New Roman" panose="02020603050405020304" pitchFamily="18" charset="0"/>
                <a:ea typeface="黑体" panose="02010609060101010101" pitchFamily="49" charset="-122"/>
              </a:rPr>
              <a:t>=</a:t>
            </a:r>
            <a:r>
              <a:rPr lang="en-US" altLang="zh-CN" sz="2800" b="0" baseline="-10000" dirty="0" err="1">
                <a:solidFill>
                  <a:srgbClr val="000000"/>
                </a:solidFill>
                <a:latin typeface="Times New Roman" panose="02020603050405020304" pitchFamily="18" charset="0"/>
                <a:ea typeface="黑体" panose="02010609060101010101" pitchFamily="49" charset="-122"/>
              </a:rPr>
              <a:t>const</a:t>
            </a:r>
            <a:endParaRPr lang="zh-CN" altLang="en-US" sz="2800" b="0" dirty="0">
              <a:solidFill>
                <a:srgbClr val="000000"/>
              </a:solidFill>
              <a:latin typeface="Times New Roman" panose="02020603050405020304" pitchFamily="18" charset="0"/>
            </a:endParaRPr>
          </a:p>
        </p:txBody>
      </p:sp>
      <p:cxnSp>
        <p:nvCxnSpPr>
          <p:cNvPr id="18" name="直接箭头连接符 17"/>
          <p:cNvCxnSpPr/>
          <p:nvPr/>
        </p:nvCxnSpPr>
        <p:spPr>
          <a:xfrm flipV="1">
            <a:off x="6240780" y="4077335"/>
            <a:ext cx="419735" cy="3251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custDataLst>
              <p:tags r:id="rId5"/>
            </p:custDataLst>
          </p:nvPr>
        </p:nvCxnSpPr>
        <p:spPr>
          <a:xfrm flipV="1">
            <a:off x="7596505" y="4076065"/>
            <a:ext cx="419735" cy="3251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vertical)">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uiExpand="1" build="p"/>
      <p:bldP spid="5" grpId="0" bldLvl="0" animBg="1" autoUpdateAnimBg="0" uiExpand="1"/>
      <p:bldP spid="17" grpId="0" bldLvl="0" animBg="1" autoUpdateAnimBg="0" uiExpan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5420995" y="3500120"/>
            <a:ext cx="4102735" cy="2992755"/>
            <a:chOff x="8537" y="5512"/>
            <a:chExt cx="6461" cy="4713"/>
          </a:xfrm>
        </p:grpSpPr>
        <p:grpSp>
          <p:nvGrpSpPr>
            <p:cNvPr id="15" name="组合 14"/>
            <p:cNvGrpSpPr/>
            <p:nvPr/>
          </p:nvGrpSpPr>
          <p:grpSpPr>
            <a:xfrm>
              <a:off x="8898" y="5512"/>
              <a:ext cx="6100" cy="4576"/>
              <a:chOff x="8898" y="5512"/>
              <a:chExt cx="6100" cy="4576"/>
            </a:xfrm>
          </p:grpSpPr>
          <p:graphicFrame>
            <p:nvGraphicFramePr>
              <p:cNvPr id="11" name="Object 12"/>
              <p:cNvGraphicFramePr>
                <a:graphicFrameLocks noChangeAspect="1"/>
              </p:cNvGraphicFramePr>
              <p:nvPr>
                <p:custDataLst>
                  <p:tags r:id="rId1"/>
                </p:custDataLst>
              </p:nvPr>
            </p:nvGraphicFramePr>
            <p:xfrm>
              <a:off x="8898" y="5512"/>
              <a:ext cx="6101" cy="4576"/>
            </p:xfrm>
            <a:graphic>
              <a:graphicData uri="http://schemas.openxmlformats.org/presentationml/2006/ole">
                <mc:AlternateContent xmlns:mc="http://schemas.openxmlformats.org/markup-compatibility/2006">
                  <mc:Choice xmlns:v="urn:schemas-microsoft-com:vml" Requires="v">
                    <p:oleObj spid="_x0000_s12" name="BMP 图象" r:id="rId2" imgW="1858010" imgH="1406525" progId="Paint.Picture">
                      <p:embed/>
                    </p:oleObj>
                  </mc:Choice>
                  <mc:Fallback>
                    <p:oleObj name="BMP 图象" r:id="rId2" imgW="1858010" imgH="1406525" progId="Paint.Picture">
                      <p:embed/>
                      <p:pic>
                        <p:nvPicPr>
                          <p:cNvPr id="0" name="图片 563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8" y="5512"/>
                            <a:ext cx="6101" cy="4576"/>
                          </a:xfrm>
                          <a:prstGeom prst="rect">
                            <a:avLst/>
                          </a:prstGeom>
                          <a:noFill/>
                          <a:ln>
                            <a:noFill/>
                          </a:ln>
                          <a:effectLst/>
                        </p:spPr>
                      </p:pic>
                    </p:oleObj>
                  </mc:Fallback>
                </mc:AlternateContent>
              </a:graphicData>
            </a:graphic>
          </p:graphicFrame>
          <p:cxnSp>
            <p:nvCxnSpPr>
              <p:cNvPr id="13" name="直接连接符 12"/>
              <p:cNvCxnSpPr/>
              <p:nvPr/>
            </p:nvCxnSpPr>
            <p:spPr>
              <a:xfrm flipH="1">
                <a:off x="9355" y="7690"/>
                <a:ext cx="809" cy="0"/>
              </a:xfrm>
              <a:prstGeom prst="line">
                <a:avLst/>
              </a:prstGeom>
              <a:ln w="38100">
                <a:solidFill>
                  <a:srgbClr val="840884"/>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9355" y="9051"/>
                <a:ext cx="1984" cy="0"/>
              </a:xfrm>
              <a:prstGeom prst="line">
                <a:avLst/>
              </a:prstGeom>
              <a:ln w="38100">
                <a:solidFill>
                  <a:srgbClr val="840884"/>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12228" y="5854"/>
                <a:ext cx="119" cy="119"/>
              </a:xfrm>
              <a:prstGeom prst="ellipse">
                <a:avLst/>
              </a:prstGeom>
              <a:solidFill>
                <a:srgbClr val="840884"/>
              </a:solidFill>
              <a:ln>
                <a:solidFill>
                  <a:srgbClr val="8408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12260" y="7096"/>
                <a:ext cx="119" cy="119"/>
              </a:xfrm>
              <a:prstGeom prst="ellipse">
                <a:avLst/>
              </a:prstGeom>
              <a:solidFill>
                <a:srgbClr val="840884"/>
              </a:solidFill>
              <a:ln>
                <a:solidFill>
                  <a:srgbClr val="8408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0081" y="7637"/>
                <a:ext cx="119" cy="119"/>
              </a:xfrm>
              <a:prstGeom prst="ellipse">
                <a:avLst/>
              </a:prstGeom>
              <a:solidFill>
                <a:srgbClr val="840884"/>
              </a:solidFill>
              <a:ln>
                <a:solidFill>
                  <a:srgbClr val="8408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nvSpPr>
            <p:spPr>
              <a:xfrm>
                <a:off x="11288" y="8982"/>
                <a:ext cx="119" cy="119"/>
              </a:xfrm>
              <a:prstGeom prst="ellipse">
                <a:avLst/>
              </a:prstGeom>
              <a:solidFill>
                <a:srgbClr val="840884"/>
              </a:solidFill>
              <a:ln>
                <a:solidFill>
                  <a:srgbClr val="8408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1" name="Text Box 13"/>
            <p:cNvSpPr txBox="1">
              <a:spLocks noChangeArrowheads="1"/>
            </p:cNvSpPr>
            <p:nvPr/>
          </p:nvSpPr>
          <p:spPr bwMode="auto">
            <a:xfrm>
              <a:off x="8537" y="9597"/>
              <a:ext cx="5979" cy="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000" b="0" dirty="0" smtClean="0">
                  <a:solidFill>
                    <a:srgbClr val="FF3300"/>
                  </a:solidFill>
                  <a:latin typeface="宋体" panose="02010600030101010101" pitchFamily="2" charset="-122"/>
                </a:rPr>
                <a:t>共</a:t>
              </a:r>
              <a:r>
                <a:rPr lang="zh-CN" altLang="en-US" sz="2000" b="0" dirty="0">
                  <a:solidFill>
                    <a:srgbClr val="FF3300"/>
                  </a:solidFill>
                  <a:latin typeface="宋体" panose="02010600030101010101" pitchFamily="2" charset="-122"/>
                </a:rPr>
                <a:t>发射极接法的电压-电流关系</a:t>
              </a:r>
              <a:endParaRPr lang="zh-CN" altLang="en-US" sz="2000" b="0" dirty="0">
                <a:solidFill>
                  <a:srgbClr val="FF3300"/>
                </a:solidFill>
                <a:latin typeface="宋体" panose="02010600030101010101" pitchFamily="2" charset="-122"/>
              </a:endParaRPr>
            </a:p>
          </p:txBody>
        </p:sp>
      </p:grpSp>
      <p:sp>
        <p:nvSpPr>
          <p:cNvPr id="8" name="Text Box 9"/>
          <p:cNvSpPr txBox="1">
            <a:spLocks noChangeArrowheads="1"/>
          </p:cNvSpPr>
          <p:nvPr/>
        </p:nvSpPr>
        <p:spPr bwMode="auto">
          <a:xfrm>
            <a:off x="467544" y="692949"/>
            <a:ext cx="4563764" cy="56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indent="215900" algn="l" eaLnBrk="1" hangingPunct="1">
              <a:lnSpc>
                <a:spcPct val="110000"/>
              </a:lnSpc>
              <a:spcBef>
                <a:spcPct val="50000"/>
              </a:spcBef>
              <a:buClrTx/>
              <a:buSzTx/>
              <a:buFontTx/>
              <a:buNone/>
            </a:pPr>
            <a:r>
              <a:rPr lang="zh-CN" altLang="en-US" sz="2800" b="0" u="sng" dirty="0" smtClean="0">
                <a:solidFill>
                  <a:srgbClr val="0000FF"/>
                </a:solidFill>
                <a:latin typeface="黑体" panose="02010609060101010101" pitchFamily="49" charset="-122"/>
                <a:ea typeface="黑体" panose="02010609060101010101" pitchFamily="49" charset="-122"/>
              </a:rPr>
              <a:t>(1) 输入特性曲线</a:t>
            </a:r>
            <a:endParaRPr lang="zh-CN" altLang="en-US" sz="2800" b="0" u="sng" dirty="0" smtClean="0">
              <a:solidFill>
                <a:srgbClr val="0000FF"/>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p>
            <a:fld id="{9A0DB2DC-4C9A-4742-B13C-FB6460FD3503}" type="slidenum">
              <a:rPr lang="zh-CN" altLang="en-US" dirty="0"/>
            </a:fld>
            <a:endParaRPr lang="zh-CN" altLang="en-US" dirty="0"/>
          </a:p>
        </p:txBody>
      </p:sp>
      <p:sp>
        <p:nvSpPr>
          <p:cNvPr id="5" name="Text Box 49"/>
          <p:cNvSpPr txBox="1">
            <a:spLocks noChangeArrowheads="1"/>
          </p:cNvSpPr>
          <p:nvPr/>
        </p:nvSpPr>
        <p:spPr bwMode="auto">
          <a:xfrm>
            <a:off x="4066540" y="714375"/>
            <a:ext cx="409892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latinLnBrk="0">
              <a:spcBef>
                <a:spcPct val="0"/>
              </a:spcBef>
              <a:buFontTx/>
              <a:buNone/>
            </a:pPr>
            <a:r>
              <a:rPr lang="en-US" altLang="zh-CN" sz="2800" b="0" i="1" dirty="0" err="1">
                <a:solidFill>
                  <a:srgbClr val="000000"/>
                </a:solidFill>
                <a:latin typeface="Times New Roman" panose="02020603050405020304" pitchFamily="18" charset="0"/>
                <a:ea typeface="黑体" panose="02010609060101010101" pitchFamily="49" charset="-122"/>
              </a:rPr>
              <a:t>i</a:t>
            </a:r>
            <a:r>
              <a:rPr lang="en-US" altLang="zh-CN" sz="2800" b="0" baseline="-25000" dirty="0" err="1">
                <a:solidFill>
                  <a:srgbClr val="000000"/>
                </a:solidFill>
                <a:latin typeface="Times New Roman" panose="02020603050405020304" pitchFamily="18" charset="0"/>
                <a:ea typeface="黑体" panose="02010609060101010101" pitchFamily="49" charset="-122"/>
              </a:rPr>
              <a:t>B </a:t>
            </a:r>
            <a:r>
              <a:rPr lang="en-US" altLang="zh-CN" sz="2800" b="0" dirty="0">
                <a:solidFill>
                  <a:srgbClr val="000000"/>
                </a:solidFill>
                <a:latin typeface="Times New Roman" panose="02020603050405020304" pitchFamily="18" charset="0"/>
                <a:ea typeface="黑体" panose="02010609060101010101" pitchFamily="49" charset="-122"/>
              </a:rPr>
              <a:t>= </a:t>
            </a:r>
            <a:r>
              <a:rPr lang="en-US" altLang="zh-CN" sz="2800" b="0" i="1" dirty="0">
                <a:solidFill>
                  <a:srgbClr val="000000"/>
                </a:solidFill>
                <a:latin typeface="Times New Roman" panose="02020603050405020304" pitchFamily="18" charset="0"/>
                <a:ea typeface="黑体" panose="02010609060101010101" pitchFamily="49" charset="-122"/>
              </a:rPr>
              <a:t>f</a:t>
            </a:r>
            <a:r>
              <a:rPr lang="en-US" altLang="zh-CN" sz="2800" b="0" dirty="0">
                <a:solidFill>
                  <a:srgbClr val="000000"/>
                </a:solidFill>
                <a:latin typeface="Times New Roman" panose="02020603050405020304" pitchFamily="18" charset="0"/>
                <a:ea typeface="黑体" panose="02010609060101010101" pitchFamily="49" charset="-122"/>
              </a:rPr>
              <a:t>(</a:t>
            </a:r>
            <a:r>
              <a:rPr lang="en-US" altLang="zh-CN" sz="2800" b="0" i="1" dirty="0" err="1">
                <a:solidFill>
                  <a:srgbClr val="000000"/>
                </a:solidFill>
                <a:latin typeface="Times New Roman" panose="02020603050405020304" pitchFamily="18" charset="0"/>
                <a:ea typeface="黑体" panose="02010609060101010101" pitchFamily="49" charset="-122"/>
              </a:rPr>
              <a:t>v</a:t>
            </a:r>
            <a:r>
              <a:rPr lang="en-US" altLang="zh-CN" sz="2800" b="0" baseline="-25000" dirty="0" err="1">
                <a:solidFill>
                  <a:srgbClr val="000000"/>
                </a:solidFill>
                <a:latin typeface="Times New Roman" panose="02020603050405020304" pitchFamily="18" charset="0"/>
                <a:ea typeface="黑体" panose="02010609060101010101" pitchFamily="49" charset="-122"/>
              </a:rPr>
              <a:t>BE</a:t>
            </a:r>
            <a:r>
              <a:rPr lang="en-US" altLang="zh-CN" sz="2800" b="0" dirty="0">
                <a:solidFill>
                  <a:srgbClr val="000000"/>
                </a:solidFill>
                <a:latin typeface="Times New Roman" panose="02020603050405020304" pitchFamily="18" charset="0"/>
                <a:ea typeface="黑体" panose="02010609060101010101" pitchFamily="49" charset="-122"/>
              </a:rPr>
              <a:t>)</a:t>
            </a:r>
            <a:r>
              <a:rPr lang="en-US" altLang="zh-CN" sz="2800" b="0" dirty="0">
                <a:solidFill>
                  <a:srgbClr val="000000"/>
                </a:solidFill>
                <a:latin typeface="Times New Roman" panose="02020603050405020304" pitchFamily="18" charset="0"/>
                <a:ea typeface="黑体" panose="02010609060101010101" pitchFamily="49" charset="-122"/>
                <a:sym typeface="Symbol" panose="05050102010706020507" pitchFamily="18" charset="2"/>
              </a:rPr>
              <a:t></a:t>
            </a:r>
            <a:r>
              <a:rPr lang="en-US" altLang="zh-CN" sz="2800" b="0" dirty="0">
                <a:solidFill>
                  <a:srgbClr val="000000"/>
                </a:solidFill>
                <a:latin typeface="Times New Roman" panose="02020603050405020304" pitchFamily="18" charset="0"/>
                <a:ea typeface="黑体" panose="02010609060101010101" pitchFamily="49" charset="-122"/>
              </a:rPr>
              <a:t> </a:t>
            </a:r>
            <a:r>
              <a:rPr lang="en-US" altLang="zh-CN" sz="2800" b="0" i="1" baseline="-10000" dirty="0" err="1">
                <a:solidFill>
                  <a:srgbClr val="000000"/>
                </a:solidFill>
                <a:latin typeface="Times New Roman" panose="02020603050405020304" pitchFamily="18" charset="0"/>
                <a:ea typeface="黑体" panose="02010609060101010101" pitchFamily="49" charset="-122"/>
              </a:rPr>
              <a:t>v</a:t>
            </a:r>
            <a:r>
              <a:rPr lang="en-US" altLang="zh-CN" sz="2000" b="0" baseline="-30000" dirty="0" err="1">
                <a:solidFill>
                  <a:srgbClr val="000000"/>
                </a:solidFill>
                <a:latin typeface="Times New Roman" panose="02020603050405020304" pitchFamily="18" charset="0"/>
                <a:ea typeface="黑体" panose="02010609060101010101" pitchFamily="49" charset="-122"/>
              </a:rPr>
              <a:t>CE</a:t>
            </a:r>
            <a:r>
              <a:rPr lang="en-US" altLang="zh-CN" sz="2800" b="0" baseline="-10000" dirty="0">
                <a:solidFill>
                  <a:srgbClr val="000000"/>
                </a:solidFill>
                <a:latin typeface="Times New Roman" panose="02020603050405020304" pitchFamily="18" charset="0"/>
                <a:ea typeface="黑体" panose="02010609060101010101" pitchFamily="49" charset="-122"/>
              </a:rPr>
              <a:t>=</a:t>
            </a:r>
            <a:r>
              <a:rPr lang="en-US" altLang="zh-CN" sz="2800" b="0" baseline="-10000" dirty="0" err="1">
                <a:solidFill>
                  <a:srgbClr val="000000"/>
                </a:solidFill>
                <a:latin typeface="Times New Roman" panose="02020603050405020304" pitchFamily="18" charset="0"/>
                <a:ea typeface="黑体" panose="02010609060101010101" pitchFamily="49" charset="-122"/>
              </a:rPr>
              <a:t>const</a:t>
            </a:r>
            <a:endParaRPr lang="zh-CN" altLang="en-US" sz="2800" b="0" dirty="0">
              <a:solidFill>
                <a:srgbClr val="000000"/>
              </a:solidFill>
              <a:latin typeface="Times New Roman" panose="02020603050405020304" pitchFamily="18" charset="0"/>
            </a:endParaRPr>
          </a:p>
        </p:txBody>
      </p:sp>
      <p:sp>
        <p:nvSpPr>
          <p:cNvPr id="7" name="Rectangle 3"/>
          <p:cNvSpPr txBox="1">
            <a:spLocks noChangeArrowheads="1"/>
          </p:cNvSpPr>
          <p:nvPr/>
        </p:nvSpPr>
        <p:spPr bwMode="auto">
          <a:xfrm>
            <a:off x="55880" y="1340485"/>
            <a:ext cx="8657590" cy="2188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00000"/>
              </a:lnSpc>
              <a:buFontTx/>
              <a:buNone/>
            </a:pPr>
            <a:r>
              <a:rPr lang="zh-CN" altLang="en-US" sz="2400" b="0" dirty="0" smtClean="0">
                <a:latin typeface="宋体" panose="02010600030101010101" pitchFamily="2" charset="-122"/>
              </a:rPr>
              <a:t>       </a:t>
            </a:r>
            <a:r>
              <a:rPr lang="zh-CN" altLang="en-US" sz="2800" b="0" dirty="0" smtClean="0">
                <a:latin typeface="宋体" panose="02010600030101010101" pitchFamily="2" charset="-122"/>
              </a:rPr>
              <a:t>简单地看，输入特性曲线类似于发射结的伏安特性曲线，现讨论</a:t>
            </a:r>
            <a:r>
              <a:rPr lang="en-US" altLang="zh-CN" sz="2800" b="0" dirty="0" smtClean="0">
                <a:latin typeface="Times New Roman" panose="02020603050405020304" pitchFamily="18" charset="0"/>
                <a:sym typeface="+mn-ea"/>
              </a:rPr>
              <a:t> </a:t>
            </a:r>
            <a:r>
              <a:rPr lang="en-US" altLang="zh-CN" sz="2800" b="0" i="1" dirty="0" err="1" smtClean="0">
                <a:latin typeface="Times New Roman" panose="02020603050405020304" pitchFamily="18" charset="0"/>
              </a:rPr>
              <a:t>i</a:t>
            </a:r>
            <a:r>
              <a:rPr lang="en-US" altLang="zh-CN" sz="2800" b="0" baseline="-25000" dirty="0" err="1" smtClean="0">
                <a:latin typeface="Times New Roman" panose="02020603050405020304" pitchFamily="18" charset="0"/>
              </a:rPr>
              <a:t>B </a:t>
            </a:r>
            <a:r>
              <a:rPr lang="zh-CN" altLang="en-US" sz="2800" b="0" dirty="0" smtClean="0">
                <a:latin typeface="Times New Roman" panose="02020603050405020304" pitchFamily="18" charset="0"/>
              </a:rPr>
              <a:t>和</a:t>
            </a:r>
            <a:r>
              <a:rPr lang="en-US" altLang="zh-CN" sz="2800" b="0" dirty="0" smtClean="0">
                <a:latin typeface="Times New Roman" panose="02020603050405020304" pitchFamily="18" charset="0"/>
                <a:sym typeface="+mn-ea"/>
              </a:rPr>
              <a:t> </a:t>
            </a:r>
            <a:r>
              <a:rPr lang="en-US" altLang="zh-CN" sz="2800" b="0" i="1" dirty="0" err="1" smtClean="0">
                <a:latin typeface="Times New Roman" panose="02020603050405020304" pitchFamily="18" charset="0"/>
              </a:rPr>
              <a:t>v</a:t>
            </a:r>
            <a:r>
              <a:rPr lang="en-US" altLang="zh-CN" sz="2800" b="0" baseline="-25000" dirty="0" err="1" smtClean="0">
                <a:latin typeface="Times New Roman" panose="02020603050405020304" pitchFamily="18" charset="0"/>
              </a:rPr>
              <a:t>BE </a:t>
            </a:r>
            <a:r>
              <a:rPr lang="zh-CN" altLang="en-US" sz="2800" b="0" dirty="0" smtClean="0">
                <a:latin typeface="宋体" panose="02010600030101010101" pitchFamily="2" charset="-122"/>
              </a:rPr>
              <a:t>之间的函数关系</a:t>
            </a:r>
            <a:r>
              <a:rPr lang="zh-CN" altLang="en-US" sz="2800" b="0" dirty="0" smtClean="0">
                <a:latin typeface="Times New Roman" panose="02020603050405020304" pitchFamily="18" charset="0"/>
              </a:rPr>
              <a:t>。因为有集电结电压的影响，</a:t>
            </a:r>
            <a:r>
              <a:rPr lang="zh-CN" altLang="en-US" sz="2800" b="0" dirty="0" smtClean="0">
                <a:latin typeface="宋体" panose="02010600030101010101" pitchFamily="2" charset="-122"/>
              </a:rPr>
              <a:t>它与一个单独的</a:t>
            </a:r>
            <a:r>
              <a:rPr lang="en-US" altLang="zh-CN" sz="2800" b="0" dirty="0" smtClean="0">
                <a:latin typeface="Times New Roman" panose="02020603050405020304" pitchFamily="18" charset="0"/>
                <a:sym typeface="+mn-ea"/>
              </a:rPr>
              <a:t> </a:t>
            </a:r>
            <a:r>
              <a:rPr lang="en-US" altLang="zh-CN" sz="2800" b="0" dirty="0" smtClean="0">
                <a:latin typeface="Times New Roman" panose="02020603050405020304" pitchFamily="18" charset="0"/>
              </a:rPr>
              <a:t>PN </a:t>
            </a:r>
            <a:r>
              <a:rPr lang="zh-CN" altLang="en-US" sz="2800" b="0" dirty="0" smtClean="0">
                <a:latin typeface="宋体" panose="02010600030101010101" pitchFamily="2" charset="-122"/>
              </a:rPr>
              <a:t>结的伏安特性曲线不同。</a:t>
            </a:r>
            <a:r>
              <a:rPr lang="zh-CN" altLang="en-US" sz="2800" b="0" dirty="0" smtClean="0">
                <a:latin typeface="Times New Roman" panose="02020603050405020304" pitchFamily="18" charset="0"/>
              </a:rPr>
              <a:t> 为了排除</a:t>
            </a:r>
            <a:r>
              <a:rPr lang="en-US" altLang="zh-CN" sz="2800" b="0" dirty="0" smtClean="0">
                <a:latin typeface="Times New Roman" panose="02020603050405020304" pitchFamily="18" charset="0"/>
                <a:sym typeface="+mn-ea"/>
              </a:rPr>
              <a:t> </a:t>
            </a:r>
            <a:r>
              <a:rPr lang="en-US" altLang="zh-CN" sz="2800" b="0" i="1" dirty="0" err="1" smtClean="0">
                <a:latin typeface="Times New Roman" panose="02020603050405020304" pitchFamily="18" charset="0"/>
              </a:rPr>
              <a:t>v</a:t>
            </a:r>
            <a:r>
              <a:rPr lang="en-US" altLang="zh-CN" sz="2800" b="0" baseline="-25000" dirty="0" err="1" smtClean="0">
                <a:latin typeface="Times New Roman" panose="02020603050405020304" pitchFamily="18" charset="0"/>
              </a:rPr>
              <a:t>CE </a:t>
            </a:r>
            <a:r>
              <a:rPr lang="zh-CN" altLang="en-US" sz="2800" b="0" dirty="0" smtClean="0">
                <a:latin typeface="Times New Roman" panose="02020603050405020304" pitchFamily="18" charset="0"/>
              </a:rPr>
              <a:t>的影响，在讨论输入特性曲线时，应使</a:t>
            </a:r>
            <a:r>
              <a:rPr lang="en-US" altLang="zh-CN" sz="2800" b="0" dirty="0" smtClean="0">
                <a:latin typeface="Times New Roman" panose="02020603050405020304" pitchFamily="18" charset="0"/>
              </a:rPr>
              <a:t> </a:t>
            </a:r>
            <a:r>
              <a:rPr lang="en-US" altLang="zh-CN" sz="2800" i="1" dirty="0" err="1" smtClean="0">
                <a:latin typeface="Times New Roman" panose="02020603050405020304" pitchFamily="18" charset="0"/>
              </a:rPr>
              <a:t>v</a:t>
            </a:r>
            <a:r>
              <a:rPr lang="en-US" altLang="zh-CN" sz="2800" baseline="-25000" dirty="0" err="1" smtClean="0">
                <a:latin typeface="Times New Roman" panose="02020603050405020304" pitchFamily="18" charset="0"/>
              </a:rPr>
              <a:t>CE</a:t>
            </a:r>
            <a:r>
              <a:rPr lang="en-US" altLang="zh-CN" sz="2800" dirty="0" smtClean="0">
                <a:latin typeface="Times New Roman" panose="02020603050405020304" pitchFamily="18" charset="0"/>
              </a:rPr>
              <a:t>=</a:t>
            </a:r>
            <a:r>
              <a:rPr lang="en-US" altLang="zh-CN" sz="2800" dirty="0" err="1" smtClean="0">
                <a:latin typeface="Times New Roman" panose="02020603050405020304" pitchFamily="18" charset="0"/>
              </a:rPr>
              <a:t>const</a:t>
            </a:r>
            <a:r>
              <a:rPr lang="en-US" altLang="zh-CN" sz="2800" dirty="0" smtClean="0">
                <a:latin typeface="Times New Roman" panose="02020603050405020304" pitchFamily="18" charset="0"/>
              </a:rPr>
              <a:t>(</a:t>
            </a:r>
            <a:r>
              <a:rPr lang="zh-CN" altLang="en-US" sz="2800" dirty="0" smtClean="0">
                <a:latin typeface="Times New Roman" panose="02020603050405020304" pitchFamily="18" charset="0"/>
              </a:rPr>
              <a:t>常数)</a:t>
            </a:r>
            <a:r>
              <a:rPr lang="zh-CN" altLang="en-US" sz="2800" b="0" dirty="0" smtClean="0">
                <a:latin typeface="Times New Roman" panose="02020603050405020304" pitchFamily="18" charset="0"/>
              </a:rPr>
              <a:t>。</a:t>
            </a:r>
            <a:endParaRPr lang="zh-CN" altLang="en-US" sz="2800" b="0" dirty="0" smtClean="0">
              <a:latin typeface="Times New Roman" panose="02020603050405020304" pitchFamily="18" charset="0"/>
            </a:endParaRPr>
          </a:p>
        </p:txBody>
      </p:sp>
      <p:sp>
        <p:nvSpPr>
          <p:cNvPr id="10" name="Text Box 10"/>
          <p:cNvSpPr txBox="1">
            <a:spLocks noChangeArrowheads="1"/>
          </p:cNvSpPr>
          <p:nvPr/>
        </p:nvSpPr>
        <p:spPr bwMode="auto">
          <a:xfrm>
            <a:off x="467995" y="3789045"/>
            <a:ext cx="2214880"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zh-CN" sz="2800" i="1" dirty="0">
                <a:solidFill>
                  <a:srgbClr val="000000"/>
                </a:solidFill>
                <a:latin typeface="Times New Roman" panose="02020603050405020304" pitchFamily="18" charset="0"/>
              </a:rPr>
              <a:t>        </a:t>
            </a:r>
            <a:r>
              <a:rPr lang="en-US" altLang="zh-CN" sz="2800" b="0" i="1" dirty="0" err="1">
                <a:solidFill>
                  <a:srgbClr val="000000"/>
                </a:solidFill>
                <a:latin typeface="Times New Roman" panose="02020603050405020304" pitchFamily="18" charset="0"/>
              </a:rPr>
              <a:t>v</a:t>
            </a:r>
            <a:r>
              <a:rPr lang="en-US" altLang="zh-CN" sz="2800" b="0" baseline="-25000" dirty="0" err="1">
                <a:solidFill>
                  <a:srgbClr val="000000"/>
                </a:solidFill>
                <a:latin typeface="Times New Roman" panose="02020603050405020304" pitchFamily="18" charset="0"/>
              </a:rPr>
              <a:t>CE </a:t>
            </a:r>
            <a:r>
              <a:rPr lang="zh-CN" altLang="en-US" sz="2800" b="0" dirty="0">
                <a:solidFill>
                  <a:srgbClr val="000000"/>
                </a:solidFill>
                <a:latin typeface="Times New Roman" panose="02020603050405020304" pitchFamily="18" charset="0"/>
              </a:rPr>
              <a:t>的影响，可以用</a:t>
            </a:r>
            <a:r>
              <a:rPr lang="zh-CN" altLang="en-US" sz="2800" b="0" dirty="0">
                <a:solidFill>
                  <a:srgbClr val="FF0000"/>
                </a:solidFill>
                <a:latin typeface="Times New Roman" panose="02020603050405020304" pitchFamily="18" charset="0"/>
              </a:rPr>
              <a:t>晶体管</a:t>
            </a:r>
            <a:r>
              <a:rPr lang="zh-CN" altLang="en-US" sz="2800" b="0" dirty="0">
                <a:solidFill>
                  <a:srgbClr val="FF0000"/>
                </a:solidFill>
                <a:latin typeface="Times New Roman" panose="02020603050405020304" pitchFamily="18" charset="0"/>
              </a:rPr>
              <a:t>的内部反馈作用</a:t>
            </a:r>
            <a:r>
              <a:rPr lang="zh-CN" altLang="en-US" sz="2800" b="0" dirty="0">
                <a:solidFill>
                  <a:srgbClr val="000000"/>
                </a:solidFill>
                <a:latin typeface="Times New Roman" panose="02020603050405020304" pitchFamily="18" charset="0"/>
              </a:rPr>
              <a:t>解释，即</a:t>
            </a:r>
            <a:r>
              <a:rPr lang="en-US" altLang="zh-CN" sz="2800" b="0" dirty="0">
                <a:solidFill>
                  <a:srgbClr val="000000"/>
                </a:solidFill>
                <a:latin typeface="Times New Roman" panose="02020603050405020304" pitchFamily="18" charset="0"/>
              </a:rPr>
              <a:t> </a:t>
            </a:r>
            <a:r>
              <a:rPr lang="en-US" altLang="zh-CN" sz="2800" b="0" i="1" dirty="0" err="1">
                <a:solidFill>
                  <a:srgbClr val="000000"/>
                </a:solidFill>
                <a:latin typeface="Times New Roman" panose="02020603050405020304" pitchFamily="18" charset="0"/>
              </a:rPr>
              <a:t>v</a:t>
            </a:r>
            <a:r>
              <a:rPr lang="en-US" altLang="zh-CN" sz="2800" b="0" baseline="-25000" dirty="0" err="1">
                <a:solidFill>
                  <a:srgbClr val="000000"/>
                </a:solidFill>
                <a:latin typeface="Times New Roman" panose="02020603050405020304" pitchFamily="18" charset="0"/>
              </a:rPr>
              <a:t>CE </a:t>
            </a:r>
            <a:r>
              <a:rPr lang="zh-CN" altLang="en-US" sz="2800" b="0" dirty="0">
                <a:solidFill>
                  <a:srgbClr val="000000"/>
                </a:solidFill>
                <a:latin typeface="Times New Roman" panose="02020603050405020304" pitchFamily="18" charset="0"/>
              </a:rPr>
              <a:t>对</a:t>
            </a:r>
            <a:r>
              <a:rPr lang="en-US" altLang="zh-CN" sz="2800" b="0" dirty="0">
                <a:solidFill>
                  <a:srgbClr val="000000"/>
                </a:solidFill>
                <a:latin typeface="Times New Roman" panose="02020603050405020304" pitchFamily="18" charset="0"/>
              </a:rPr>
              <a:t> </a:t>
            </a:r>
            <a:r>
              <a:rPr lang="en-US" altLang="zh-CN" sz="2800" b="0" i="1" dirty="0" err="1">
                <a:solidFill>
                  <a:srgbClr val="000000"/>
                </a:solidFill>
                <a:latin typeface="Times New Roman" panose="02020603050405020304" pitchFamily="18" charset="0"/>
              </a:rPr>
              <a:t>i</a:t>
            </a:r>
            <a:r>
              <a:rPr lang="en-US" altLang="zh-CN" sz="2800" b="0" baseline="-25000" dirty="0" err="1">
                <a:solidFill>
                  <a:srgbClr val="000000"/>
                </a:solidFill>
                <a:latin typeface="Times New Roman" panose="02020603050405020304" pitchFamily="18" charset="0"/>
              </a:rPr>
              <a:t>B </a:t>
            </a:r>
            <a:r>
              <a:rPr lang="zh-CN" altLang="en-US" sz="2800" b="0" dirty="0">
                <a:solidFill>
                  <a:srgbClr val="000000"/>
                </a:solidFill>
                <a:latin typeface="Times New Roman" panose="02020603050405020304" pitchFamily="18" charset="0"/>
              </a:rPr>
              <a:t>的影响 。</a:t>
            </a:r>
            <a:endParaRPr lang="zh-CN" altLang="en-US" sz="2800" b="0" dirty="0">
              <a:solidFill>
                <a:srgbClr val="000000"/>
              </a:solidFill>
              <a:latin typeface="Times New Roman" panose="02020603050405020304" pitchFamily="18" charset="0"/>
            </a:endParaRPr>
          </a:p>
        </p:txBody>
      </p:sp>
      <p:grpSp>
        <p:nvGrpSpPr>
          <p:cNvPr id="6" name="组合 5"/>
          <p:cNvGrpSpPr/>
          <p:nvPr/>
        </p:nvGrpSpPr>
        <p:grpSpPr>
          <a:xfrm>
            <a:off x="2732405" y="3789045"/>
            <a:ext cx="2895600" cy="2771775"/>
            <a:chOff x="4303" y="5967"/>
            <a:chExt cx="4560" cy="4365"/>
          </a:xfrm>
        </p:grpSpPr>
        <p:pic>
          <p:nvPicPr>
            <p:cNvPr id="22" name="图片 21" descr="Dz010305"/>
            <p:cNvPicPr>
              <a:picLocks noChangeAspect="1"/>
            </p:cNvPicPr>
            <p:nvPr/>
          </p:nvPicPr>
          <p:blipFill>
            <a:blip r:embed="rId4"/>
            <a:stretch>
              <a:fillRect/>
            </a:stretch>
          </p:blipFill>
          <p:spPr>
            <a:xfrm>
              <a:off x="4303" y="5967"/>
              <a:ext cx="4560" cy="4365"/>
            </a:xfrm>
            <a:prstGeom prst="rect">
              <a:avLst/>
            </a:prstGeom>
            <a:noFill/>
            <a:ln w="9525">
              <a:noFill/>
            </a:ln>
          </p:spPr>
        </p:pic>
        <p:sp>
          <p:nvSpPr>
            <p:cNvPr id="4" name="矩形 3"/>
            <p:cNvSpPr/>
            <p:nvPr/>
          </p:nvSpPr>
          <p:spPr>
            <a:xfrm>
              <a:off x="5692" y="6421"/>
              <a:ext cx="794" cy="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custDataLst>
                <p:tags r:id="rId5"/>
              </p:custDataLst>
            </p:nvPr>
          </p:nvSpPr>
          <p:spPr>
            <a:xfrm>
              <a:off x="5556" y="6534"/>
              <a:ext cx="1293" cy="337"/>
            </a:xfrm>
            <a:prstGeom prst="rect">
              <a:avLst/>
            </a:prstGeom>
            <a:noFill/>
            <a:extLst>
              <a:ext uri="{909E8E84-426E-40DD-AFC4-6F175D3DCCD1}">
                <a14:hiddenFill xmlns:a14="http://schemas.microsoft.com/office/drawing/2010/main">
                  <a:solidFill>
                    <a:schemeClr val="bg1"/>
                  </a:solidFill>
                </a14:hiddenFill>
              </a:ext>
            </a:extLst>
          </p:spPr>
          <p:txBody>
            <a:bodyPr wrap="square" rtlCol="0" anchor="t">
              <a:spAutoFit/>
            </a:bodyPr>
            <a:p>
              <a:pPr marL="0" indent="0" algn="l">
                <a:lnSpc>
                  <a:spcPct val="50000"/>
                </a:lnSpc>
                <a:spcBef>
                  <a:spcPts val="0"/>
                </a:spcBef>
                <a:spcAft>
                  <a:spcPts val="0"/>
                </a:spcAft>
                <a:buNone/>
              </a:pPr>
              <a:r>
                <a:rPr lang="en-US" altLang="zh-CN" sz="1600" i="1" dirty="0" err="1">
                  <a:solidFill>
                    <a:srgbClr val="000000"/>
                  </a:solidFill>
                  <a:ea typeface="黑体" panose="02010609060101010101" pitchFamily="49" charset="-122"/>
                  <a:sym typeface="+mn-ea"/>
                </a:rPr>
                <a:t>v</a:t>
              </a:r>
              <a:r>
                <a:rPr lang="en-US" altLang="zh-CN" sz="1600" baseline="-25000" dirty="0" err="1">
                  <a:solidFill>
                    <a:srgbClr val="000000"/>
                  </a:solidFill>
                  <a:ea typeface="黑体" panose="02010609060101010101" pitchFamily="49" charset="-122"/>
                  <a:sym typeface="+mn-ea"/>
                </a:rPr>
                <a:t>CE</a:t>
              </a:r>
              <a:r>
                <a:rPr lang="en-US" altLang="zh-CN" sz="1600">
                  <a:sym typeface="+mn-ea"/>
                </a:rPr>
                <a:t>=0</a:t>
              </a:r>
              <a:endParaRPr lang="en-US" altLang="zh-CN" sz="1600" b="1" baseline="-25000" dirty="0" err="1"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grpSp>
      <p:cxnSp>
        <p:nvCxnSpPr>
          <p:cNvPr id="9" name="直接箭头连接符 8"/>
          <p:cNvCxnSpPr/>
          <p:nvPr>
            <p:custDataLst>
              <p:tags r:id="rId6"/>
            </p:custDataLst>
          </p:nvPr>
        </p:nvCxnSpPr>
        <p:spPr>
          <a:xfrm flipV="1">
            <a:off x="6240780" y="4077335"/>
            <a:ext cx="419735" cy="3251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custDataLst>
              <p:tags r:id="rId7"/>
            </p:custDataLst>
          </p:nvPr>
        </p:nvCxnSpPr>
        <p:spPr>
          <a:xfrm flipV="1">
            <a:off x="7592695" y="4077335"/>
            <a:ext cx="419735" cy="3251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autoUpdateAnimBg="0"/>
      <p:bldP spid="7"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bwMode="auto">
          <a:xfrm>
            <a:off x="214630" y="1169035"/>
            <a:ext cx="8455660" cy="177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30000"/>
              </a:lnSpc>
              <a:buFontTx/>
              <a:buNone/>
            </a:pPr>
            <a:r>
              <a:rPr lang="zh-CN" altLang="en-US" sz="2600" b="0" dirty="0" smtClean="0">
                <a:solidFill>
                  <a:schemeClr val="bg1"/>
                </a:solidFill>
                <a:latin typeface="Times New Roman" panose="02020603050405020304" pitchFamily="18" charset="0"/>
              </a:rPr>
              <a:t>①当</a:t>
            </a:r>
            <a:r>
              <a:rPr lang="en-US" altLang="zh-CN" sz="2600" b="0" dirty="0" smtClean="0">
                <a:solidFill>
                  <a:schemeClr val="bg1"/>
                </a:solidFill>
                <a:latin typeface="Times New Roman" panose="02020603050405020304" pitchFamily="18" charset="0"/>
              </a:rPr>
              <a:t> </a:t>
            </a:r>
            <a:r>
              <a:rPr lang="en-US" altLang="zh-CN" sz="2600" b="0" i="1" dirty="0" err="1" smtClean="0">
                <a:solidFill>
                  <a:schemeClr val="bg1"/>
                </a:solidFill>
                <a:latin typeface="Times New Roman" panose="02020603050405020304" pitchFamily="18" charset="0"/>
              </a:rPr>
              <a:t>v</a:t>
            </a:r>
            <a:r>
              <a:rPr lang="en-US" altLang="zh-CN" sz="2600" b="0" baseline="-25000" dirty="0" err="1" smtClean="0">
                <a:solidFill>
                  <a:schemeClr val="bg1"/>
                </a:solidFill>
                <a:latin typeface="Times New Roman" panose="02020603050405020304" pitchFamily="18" charset="0"/>
              </a:rPr>
              <a:t>CE </a:t>
            </a:r>
            <a:r>
              <a:rPr lang="en-US" altLang="zh-CN" sz="2600" b="0" dirty="0" smtClean="0">
                <a:solidFill>
                  <a:schemeClr val="bg1"/>
                </a:solidFill>
                <a:latin typeface="Times New Roman" panose="02020603050405020304" pitchFamily="18" charset="0"/>
              </a:rPr>
              <a:t>= 0V </a:t>
            </a:r>
            <a:r>
              <a:rPr lang="zh-CN" altLang="en-US" sz="2600" b="0" dirty="0" smtClean="0">
                <a:solidFill>
                  <a:schemeClr val="bg1"/>
                </a:solidFill>
                <a:latin typeface="Times New Roman" panose="02020603050405020304" pitchFamily="18" charset="0"/>
              </a:rPr>
              <a:t>时，</a:t>
            </a:r>
            <a:r>
              <a:rPr lang="zh-CN" altLang="en-US" sz="2600" b="0" dirty="0" smtClean="0">
                <a:latin typeface="Times New Roman" panose="02020603050405020304" pitchFamily="18" charset="0"/>
              </a:rPr>
              <a:t>相当于集电极与发射极短路，即</a:t>
            </a:r>
            <a:r>
              <a:rPr lang="zh-CN" altLang="en-US" sz="2600" b="0" dirty="0" smtClean="0">
                <a:latin typeface="Times New Roman" panose="02020603050405020304" pitchFamily="18" charset="0"/>
                <a:sym typeface="+mn-ea"/>
              </a:rPr>
              <a:t>集电结与发射</a:t>
            </a:r>
            <a:r>
              <a:rPr lang="zh-CN" altLang="en-US" sz="2600" b="0" dirty="0" smtClean="0">
                <a:latin typeface="Times New Roman" panose="02020603050405020304" pitchFamily="18" charset="0"/>
                <a:sym typeface="+mn-ea"/>
              </a:rPr>
              <a:t>结并联。因此输入特性曲线与</a:t>
            </a:r>
            <a:r>
              <a:rPr lang="en-US" altLang="zh-CN" sz="2600" b="0" dirty="0" smtClean="0">
                <a:latin typeface="Times New Roman" panose="02020603050405020304" pitchFamily="18" charset="0"/>
                <a:sym typeface="+mn-ea"/>
              </a:rPr>
              <a:t>PN</a:t>
            </a:r>
            <a:r>
              <a:rPr lang="zh-CN" altLang="en-US" sz="2600" b="0" dirty="0" smtClean="0">
                <a:latin typeface="Times New Roman" panose="02020603050405020304" pitchFamily="18" charset="0"/>
                <a:sym typeface="+mn-ea"/>
              </a:rPr>
              <a:t>结的伏安特性类似。</a:t>
            </a:r>
            <a:endParaRPr lang="zh-CN" altLang="en-US" sz="2400" b="0" dirty="0" smtClean="0">
              <a:latin typeface="宋体" panose="02010600030101010101" pitchFamily="2" charset="-122"/>
            </a:endParaRPr>
          </a:p>
        </p:txBody>
      </p:sp>
      <p:sp>
        <p:nvSpPr>
          <p:cNvPr id="3" name="灯片编号占位符 2"/>
          <p:cNvSpPr>
            <a:spLocks noGrp="1"/>
          </p:cNvSpPr>
          <p:nvPr>
            <p:ph type="sldNum" sz="quarter" idx="12"/>
          </p:nvPr>
        </p:nvSpPr>
        <p:spPr/>
        <p:txBody>
          <a:bodyPr/>
          <a:p>
            <a:fld id="{9A0DB2DC-4C9A-4742-B13C-FB6460FD3503}" type="slidenum">
              <a:rPr lang="zh-CN" altLang="en-US" dirty="0"/>
            </a:fld>
            <a:endParaRPr lang="zh-CN" altLang="en-US" dirty="0"/>
          </a:p>
        </p:txBody>
      </p:sp>
      <p:sp>
        <p:nvSpPr>
          <p:cNvPr id="4" name="Rectangle 3"/>
          <p:cNvSpPr txBox="1">
            <a:spLocks noChangeArrowheads="1"/>
          </p:cNvSpPr>
          <p:nvPr/>
        </p:nvSpPr>
        <p:spPr bwMode="auto">
          <a:xfrm>
            <a:off x="214630" y="1169035"/>
            <a:ext cx="8455660" cy="550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30000"/>
              </a:lnSpc>
              <a:buFontTx/>
              <a:buNone/>
            </a:pPr>
            <a:r>
              <a:rPr lang="zh-CN" altLang="en-US" sz="2600" b="0" dirty="0" smtClean="0">
                <a:latin typeface="Times New Roman" panose="02020603050405020304" pitchFamily="18" charset="0"/>
              </a:rPr>
              <a:t>①当</a:t>
            </a:r>
            <a:r>
              <a:rPr lang="en-US" altLang="zh-CN" sz="2600" b="0" dirty="0" smtClean="0">
                <a:latin typeface="Times New Roman" panose="02020603050405020304" pitchFamily="18" charset="0"/>
              </a:rPr>
              <a:t> </a:t>
            </a:r>
            <a:r>
              <a:rPr lang="en-US" altLang="zh-CN" sz="2600" b="0" i="1" dirty="0" err="1" smtClean="0">
                <a:latin typeface="Times New Roman" panose="02020603050405020304" pitchFamily="18" charset="0"/>
              </a:rPr>
              <a:t>v</a:t>
            </a:r>
            <a:r>
              <a:rPr lang="en-US" altLang="zh-CN" sz="2600" b="0" baseline="-25000" dirty="0" err="1" smtClean="0">
                <a:latin typeface="Times New Roman" panose="02020603050405020304" pitchFamily="18" charset="0"/>
              </a:rPr>
              <a:t>CE </a:t>
            </a:r>
            <a:r>
              <a:rPr lang="en-US" altLang="zh-CN" sz="2600" b="0" dirty="0" smtClean="0">
                <a:latin typeface="Times New Roman" panose="02020603050405020304" pitchFamily="18" charset="0"/>
              </a:rPr>
              <a:t>= 0V </a:t>
            </a:r>
            <a:r>
              <a:rPr lang="zh-CN" altLang="en-US" sz="2600" b="0" dirty="0" smtClean="0">
                <a:latin typeface="Times New Roman" panose="02020603050405020304" pitchFamily="18" charset="0"/>
              </a:rPr>
              <a:t>时，</a:t>
            </a:r>
            <a:endParaRPr lang="zh-CN" altLang="en-US" sz="2400" b="0" dirty="0" smtClean="0">
              <a:latin typeface="宋体" panose="02010600030101010101" pitchFamily="2" charset="-122"/>
            </a:endParaRPr>
          </a:p>
        </p:txBody>
      </p:sp>
      <p:pic>
        <p:nvPicPr>
          <p:cNvPr id="20" name="图片 19"/>
          <p:cNvPicPr>
            <a:picLocks noChangeAspect="1"/>
          </p:cNvPicPr>
          <p:nvPr/>
        </p:nvPicPr>
        <p:blipFill>
          <a:blip r:embed="rId1"/>
          <a:stretch>
            <a:fillRect/>
          </a:stretch>
        </p:blipFill>
        <p:spPr>
          <a:xfrm>
            <a:off x="5292090" y="3305810"/>
            <a:ext cx="2714625" cy="2557780"/>
          </a:xfrm>
          <a:prstGeom prst="rect">
            <a:avLst/>
          </a:prstGeom>
        </p:spPr>
      </p:pic>
      <p:grpSp>
        <p:nvGrpSpPr>
          <p:cNvPr id="21" name="组合 20"/>
          <p:cNvGrpSpPr/>
          <p:nvPr/>
        </p:nvGrpSpPr>
        <p:grpSpPr>
          <a:xfrm>
            <a:off x="6043930" y="3396615"/>
            <a:ext cx="821055" cy="2260600"/>
            <a:chOff x="9518" y="5914"/>
            <a:chExt cx="1293" cy="3560"/>
          </a:xfrm>
        </p:grpSpPr>
        <p:sp>
          <p:nvSpPr>
            <p:cNvPr id="17" name="任意多边形 16"/>
            <p:cNvSpPr/>
            <p:nvPr/>
          </p:nvSpPr>
          <p:spPr>
            <a:xfrm>
              <a:off x="9695" y="5914"/>
              <a:ext cx="890" cy="3560"/>
            </a:xfrm>
            <a:custGeom>
              <a:avLst/>
              <a:gdLst>
                <a:gd name="connisteX0" fmla="*/ 0 w 565150"/>
                <a:gd name="connsiteY0" fmla="*/ 2260600 h 2260600"/>
                <a:gd name="connisteX1" fmla="*/ 304800 w 565150"/>
                <a:gd name="connsiteY1" fmla="*/ 1854200 h 2260600"/>
                <a:gd name="connisteX2" fmla="*/ 457200 w 565150"/>
                <a:gd name="connsiteY2" fmla="*/ 1066800 h 2260600"/>
                <a:gd name="connisteX3" fmla="*/ 565150 w 565150"/>
                <a:gd name="connsiteY3" fmla="*/ 0 h 2260600"/>
              </a:gdLst>
              <a:ahLst/>
              <a:cxnLst>
                <a:cxn ang="0">
                  <a:pos x="connisteX0" y="connsiteY0"/>
                </a:cxn>
                <a:cxn ang="0">
                  <a:pos x="connisteX1" y="connsiteY1"/>
                </a:cxn>
                <a:cxn ang="0">
                  <a:pos x="connisteX2" y="connsiteY2"/>
                </a:cxn>
                <a:cxn ang="0">
                  <a:pos x="connisteX3" y="connsiteY3"/>
                </a:cxn>
              </a:cxnLst>
              <a:rect l="l" t="t" r="r" b="b"/>
              <a:pathLst>
                <a:path w="565150" h="2260600">
                  <a:moveTo>
                    <a:pt x="0" y="2260600"/>
                  </a:moveTo>
                  <a:cubicBezTo>
                    <a:pt x="57785" y="2195195"/>
                    <a:pt x="213360" y="2092960"/>
                    <a:pt x="304800" y="1854200"/>
                  </a:cubicBezTo>
                  <a:cubicBezTo>
                    <a:pt x="396240" y="1615440"/>
                    <a:pt x="405130" y="1437640"/>
                    <a:pt x="457200" y="1066800"/>
                  </a:cubicBezTo>
                  <a:cubicBezTo>
                    <a:pt x="509270" y="695960"/>
                    <a:pt x="546735" y="197485"/>
                    <a:pt x="56515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9518" y="6140"/>
              <a:ext cx="1293" cy="337"/>
            </a:xfrm>
            <a:prstGeom prst="rect">
              <a:avLst/>
            </a:prstGeom>
            <a:noFill/>
            <a:extLst>
              <a:ext uri="{909E8E84-426E-40DD-AFC4-6F175D3DCCD1}">
                <a14:hiddenFill xmlns:a14="http://schemas.microsoft.com/office/drawing/2010/main">
                  <a:solidFill>
                    <a:schemeClr val="bg1"/>
                  </a:solidFill>
                </a14:hiddenFill>
              </a:ext>
            </a:extLst>
          </p:spPr>
          <p:txBody>
            <a:bodyPr wrap="square" rtlCol="0" anchor="t">
              <a:spAutoFit/>
            </a:bodyPr>
            <a:p>
              <a:pPr marL="0" indent="0" algn="l">
                <a:lnSpc>
                  <a:spcPct val="50000"/>
                </a:lnSpc>
                <a:spcBef>
                  <a:spcPts val="0"/>
                </a:spcBef>
                <a:spcAft>
                  <a:spcPts val="0"/>
                </a:spcAft>
                <a:buNone/>
              </a:pPr>
              <a:r>
                <a:rPr lang="en-US" altLang="zh-CN" sz="1600" i="1" dirty="0" err="1">
                  <a:solidFill>
                    <a:srgbClr val="000000"/>
                  </a:solidFill>
                  <a:ea typeface="黑体" panose="02010609060101010101" pitchFamily="49" charset="-122"/>
                  <a:sym typeface="+mn-ea"/>
                </a:rPr>
                <a:t>v</a:t>
              </a:r>
              <a:r>
                <a:rPr lang="en-US" altLang="zh-CN" sz="1600" baseline="-25000" dirty="0" err="1">
                  <a:solidFill>
                    <a:srgbClr val="000000"/>
                  </a:solidFill>
                  <a:ea typeface="黑体" panose="02010609060101010101" pitchFamily="49" charset="-122"/>
                  <a:sym typeface="+mn-ea"/>
                </a:rPr>
                <a:t>CE</a:t>
              </a:r>
              <a:r>
                <a:rPr lang="en-US" altLang="zh-CN" sz="1600">
                  <a:sym typeface="+mn-ea"/>
                </a:rPr>
                <a:t>=0</a:t>
              </a:r>
              <a:endParaRPr lang="en-US" altLang="zh-CN" sz="1600" b="1" baseline="-25000" dirty="0" err="1"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grpSp>
      <p:pic>
        <p:nvPicPr>
          <p:cNvPr id="6" name="图片 5"/>
          <p:cNvPicPr>
            <a:picLocks noChangeAspect="1"/>
          </p:cNvPicPr>
          <p:nvPr/>
        </p:nvPicPr>
        <p:blipFill>
          <a:blip r:embed="rId2"/>
          <a:stretch>
            <a:fillRect/>
          </a:stretch>
        </p:blipFill>
        <p:spPr>
          <a:xfrm>
            <a:off x="971550" y="3439795"/>
            <a:ext cx="3075940" cy="2290445"/>
          </a:xfrm>
          <a:prstGeom prst="rect">
            <a:avLst/>
          </a:prstGeom>
        </p:spPr>
      </p:pic>
      <p:cxnSp>
        <p:nvCxnSpPr>
          <p:cNvPr id="9" name="直接箭头连接符 8"/>
          <p:cNvCxnSpPr/>
          <p:nvPr>
            <p:custDataLst>
              <p:tags r:id="rId3"/>
            </p:custDataLst>
          </p:nvPr>
        </p:nvCxnSpPr>
        <p:spPr>
          <a:xfrm flipV="1">
            <a:off x="1550035" y="3882390"/>
            <a:ext cx="419735" cy="3251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custDataLst>
              <p:tags r:id="rId4"/>
            </p:custDataLst>
          </p:nvPr>
        </p:nvCxnSpPr>
        <p:spPr>
          <a:xfrm flipV="1">
            <a:off x="2772410" y="3861435"/>
            <a:ext cx="419735" cy="3251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98120" y="793750"/>
            <a:ext cx="8517890" cy="2751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30000"/>
              </a:lnSpc>
              <a:buFontTx/>
              <a:buNone/>
            </a:pPr>
            <a:r>
              <a:rPr lang="zh-CN" altLang="en-US" sz="2600" b="0" dirty="0" smtClean="0">
                <a:solidFill>
                  <a:schemeClr val="bg1"/>
                </a:solidFill>
                <a:latin typeface="Times New Roman" panose="02020603050405020304" pitchFamily="18" charset="0"/>
              </a:rPr>
              <a:t>②</a:t>
            </a:r>
            <a:r>
              <a:rPr lang="zh-CN" altLang="en-US" sz="2600" dirty="0" smtClean="0">
                <a:solidFill>
                  <a:schemeClr val="bg1"/>
                </a:solidFill>
                <a:latin typeface="Times New Roman" panose="02020603050405020304" pitchFamily="18" charset="0"/>
              </a:rPr>
              <a:t>当</a:t>
            </a:r>
            <a:r>
              <a:rPr lang="en-US" altLang="zh-CN" sz="2600" dirty="0" smtClean="0">
                <a:solidFill>
                  <a:schemeClr val="bg1"/>
                </a:solidFill>
                <a:latin typeface="Times New Roman" panose="02020603050405020304" pitchFamily="18" charset="0"/>
              </a:rPr>
              <a:t> </a:t>
            </a:r>
            <a:r>
              <a:rPr lang="en-US" altLang="zh-CN" sz="2600" i="1" dirty="0" err="1" smtClean="0">
                <a:solidFill>
                  <a:schemeClr val="bg1"/>
                </a:solidFill>
                <a:latin typeface="Times New Roman" panose="02020603050405020304" pitchFamily="18" charset="0"/>
              </a:rPr>
              <a:t>v</a:t>
            </a:r>
            <a:r>
              <a:rPr lang="en-US" altLang="zh-CN" sz="2600" baseline="-25000" dirty="0" err="1" smtClean="0">
                <a:solidFill>
                  <a:schemeClr val="bg1"/>
                </a:solidFill>
                <a:latin typeface="Times New Roman" panose="02020603050405020304" pitchFamily="18" charset="0"/>
              </a:rPr>
              <a:t>CE </a:t>
            </a:r>
            <a:r>
              <a:rPr lang="zh-CN" altLang="en-US" sz="2600" dirty="0" smtClean="0">
                <a:solidFill>
                  <a:schemeClr val="bg1"/>
                </a:solidFill>
                <a:latin typeface="Times New Roman" panose="02020603050405020304" pitchFamily="18" charset="0"/>
              </a:rPr>
              <a:t>增大时，</a:t>
            </a:r>
            <a:r>
              <a:rPr lang="zh-CN" altLang="en-US" sz="2600" dirty="0" smtClean="0">
                <a:latin typeface="Times New Roman" panose="02020603050405020304" pitchFamily="18" charset="0"/>
              </a:rPr>
              <a:t>曲线将右移</a:t>
            </a:r>
            <a:r>
              <a:rPr lang="zh-CN" altLang="en-US" sz="2600" b="0" dirty="0" smtClean="0">
                <a:latin typeface="Times New Roman" panose="02020603050405020304" pitchFamily="18" charset="0"/>
              </a:rPr>
              <a:t>。因为由</a:t>
            </a:r>
            <a:r>
              <a:rPr lang="zh-CN" altLang="en-US" sz="2600" b="0" dirty="0" smtClean="0">
                <a:latin typeface="Times New Roman" panose="02020603050405020304" pitchFamily="18" charset="0"/>
                <a:sym typeface="+mn-ea"/>
              </a:rPr>
              <a:t>发射结注入基区的非平衡少子有一部分越过基区和集电结、形成集电极电流</a:t>
            </a:r>
            <a:r>
              <a:rPr lang="en-US" altLang="zh-CN" sz="2600" b="0" dirty="0" smtClean="0">
                <a:latin typeface="Times New Roman" panose="02020603050405020304" pitchFamily="18" charset="0"/>
                <a:sym typeface="+mn-ea"/>
              </a:rPr>
              <a:t> </a:t>
            </a:r>
            <a:r>
              <a:rPr lang="en-US" altLang="zh-CN" sz="2600" b="0" i="1" dirty="0" smtClean="0">
                <a:latin typeface="Times New Roman" panose="02020603050405020304" pitchFamily="18" charset="0"/>
                <a:sym typeface="+mn-ea"/>
              </a:rPr>
              <a:t>i</a:t>
            </a:r>
            <a:r>
              <a:rPr lang="en-US" altLang="zh-CN" sz="2600" b="0" baseline="-25000" dirty="0" smtClean="0">
                <a:latin typeface="Times New Roman" panose="02020603050405020304" pitchFamily="18" charset="0"/>
                <a:sym typeface="+mn-ea"/>
              </a:rPr>
              <a:t>C</a:t>
            </a:r>
            <a:r>
              <a:rPr lang="zh-CN" altLang="en-US" sz="2600" b="0" dirty="0" smtClean="0">
                <a:latin typeface="Times New Roman" panose="02020603050405020304" pitchFamily="18" charset="0"/>
                <a:sym typeface="+mn-ea"/>
              </a:rPr>
              <a:t>，使得在基区参与复合的非平衡少子减少，所以同样的</a:t>
            </a:r>
            <a:r>
              <a:rPr lang="en-US" altLang="zh-CN" sz="2600" b="0" dirty="0" smtClean="0">
                <a:latin typeface="Times New Roman" panose="02020603050405020304" pitchFamily="18" charset="0"/>
                <a:sym typeface="+mn-ea"/>
              </a:rPr>
              <a:t> </a:t>
            </a:r>
            <a:r>
              <a:rPr lang="en-US" altLang="zh-CN" sz="2600" b="0" i="1" dirty="0" smtClean="0">
                <a:latin typeface="Times New Roman" panose="02020603050405020304" pitchFamily="18" charset="0"/>
                <a:sym typeface="+mn-ea"/>
              </a:rPr>
              <a:t>i</a:t>
            </a:r>
            <a:r>
              <a:rPr lang="en-US" altLang="zh-CN" sz="2600" b="0" baseline="-25000" dirty="0" smtClean="0">
                <a:latin typeface="Times New Roman" panose="02020603050405020304" pitchFamily="18" charset="0"/>
                <a:sym typeface="+mn-ea"/>
              </a:rPr>
              <a:t>B </a:t>
            </a:r>
            <a:r>
              <a:rPr lang="zh-CN" altLang="en-US" sz="2600" b="0" dirty="0" smtClean="0">
                <a:latin typeface="Times New Roman" panose="02020603050405020304" pitchFamily="18" charset="0"/>
                <a:sym typeface="+mn-ea"/>
              </a:rPr>
              <a:t>就需要更大的</a:t>
            </a:r>
            <a:r>
              <a:rPr lang="en-US" altLang="zh-CN" sz="2600" b="0" dirty="0" smtClean="0">
                <a:latin typeface="Times New Roman" panose="02020603050405020304" pitchFamily="18" charset="0"/>
                <a:sym typeface="+mn-ea"/>
              </a:rPr>
              <a:t> </a:t>
            </a:r>
            <a:r>
              <a:rPr lang="en-US" altLang="zh-CN" sz="2600" b="0" i="1" dirty="0" err="1" smtClean="0">
                <a:latin typeface="Times New Roman" panose="02020603050405020304" pitchFamily="18" charset="0"/>
                <a:sym typeface="+mn-ea"/>
              </a:rPr>
              <a:t>v</a:t>
            </a:r>
            <a:r>
              <a:rPr lang="en-US" altLang="zh-CN" sz="2600" b="0" baseline="-25000" dirty="0" err="1" smtClean="0">
                <a:latin typeface="Times New Roman" panose="02020603050405020304" pitchFamily="18" charset="0"/>
                <a:sym typeface="+mn-ea"/>
              </a:rPr>
              <a:t>BE</a:t>
            </a:r>
            <a:r>
              <a:rPr lang="zh-CN" altLang="en-US" sz="2600" b="0" dirty="0" smtClean="0">
                <a:latin typeface="Times New Roman" panose="02020603050405020304" pitchFamily="18" charset="0"/>
                <a:sym typeface="+mn-ea"/>
              </a:rPr>
              <a:t>，</a:t>
            </a:r>
            <a:r>
              <a:rPr lang="zh-CN" altLang="en-US" sz="2600" b="0" dirty="0" smtClean="0">
                <a:latin typeface="Times New Roman" panose="02020603050405020304" pitchFamily="18" charset="0"/>
                <a:sym typeface="+mn-ea"/>
              </a:rPr>
              <a:t>使发射区向基区注入更多的电子。</a:t>
            </a:r>
            <a:endParaRPr lang="zh-CN" altLang="en-US" sz="2400" b="0" dirty="0" smtClean="0">
              <a:latin typeface="宋体" panose="02010600030101010101" pitchFamily="2" charset="-122"/>
            </a:endParaRPr>
          </a:p>
        </p:txBody>
      </p:sp>
      <p:pic>
        <p:nvPicPr>
          <p:cNvPr id="4" name="图片 3"/>
          <p:cNvPicPr>
            <a:picLocks noChangeAspect="1"/>
          </p:cNvPicPr>
          <p:nvPr/>
        </p:nvPicPr>
        <p:blipFill>
          <a:blip r:embed="rId1"/>
          <a:stretch>
            <a:fillRect/>
          </a:stretch>
        </p:blipFill>
        <p:spPr>
          <a:xfrm>
            <a:off x="971550" y="3439795"/>
            <a:ext cx="3075940" cy="2290445"/>
          </a:xfrm>
          <a:prstGeom prst="rect">
            <a:avLst/>
          </a:prstGeom>
        </p:spPr>
      </p:pic>
      <p:sp>
        <p:nvSpPr>
          <p:cNvPr id="3" name="灯片编号占位符 2"/>
          <p:cNvSpPr>
            <a:spLocks noGrp="1"/>
          </p:cNvSpPr>
          <p:nvPr>
            <p:ph type="sldNum" sz="quarter" idx="12"/>
          </p:nvPr>
        </p:nvSpPr>
        <p:spPr/>
        <p:txBody>
          <a:bodyPr/>
          <a:p>
            <a:fld id="{9A0DB2DC-4C9A-4742-B13C-FB6460FD3503}" type="slidenum">
              <a:rPr lang="zh-CN" altLang="en-US" dirty="0"/>
            </a:fld>
            <a:endParaRPr lang="zh-CN" altLang="en-US" dirty="0"/>
          </a:p>
        </p:txBody>
      </p:sp>
      <p:pic>
        <p:nvPicPr>
          <p:cNvPr id="20" name="图片 19"/>
          <p:cNvPicPr>
            <a:picLocks noChangeAspect="1"/>
          </p:cNvPicPr>
          <p:nvPr/>
        </p:nvPicPr>
        <p:blipFill>
          <a:blip r:embed="rId2"/>
          <a:stretch>
            <a:fillRect/>
          </a:stretch>
        </p:blipFill>
        <p:spPr>
          <a:xfrm>
            <a:off x="5292090" y="3305810"/>
            <a:ext cx="2714625" cy="2557780"/>
          </a:xfrm>
          <a:prstGeom prst="rect">
            <a:avLst/>
          </a:prstGeom>
        </p:spPr>
      </p:pic>
      <p:grpSp>
        <p:nvGrpSpPr>
          <p:cNvPr id="21" name="组合 20"/>
          <p:cNvGrpSpPr/>
          <p:nvPr/>
        </p:nvGrpSpPr>
        <p:grpSpPr>
          <a:xfrm>
            <a:off x="6043930" y="3396615"/>
            <a:ext cx="821055" cy="2260600"/>
            <a:chOff x="9518" y="5914"/>
            <a:chExt cx="1293" cy="3560"/>
          </a:xfrm>
        </p:grpSpPr>
        <p:sp>
          <p:nvSpPr>
            <p:cNvPr id="17" name="任意多边形 16"/>
            <p:cNvSpPr/>
            <p:nvPr/>
          </p:nvSpPr>
          <p:spPr>
            <a:xfrm>
              <a:off x="9695" y="5914"/>
              <a:ext cx="890" cy="3560"/>
            </a:xfrm>
            <a:custGeom>
              <a:avLst/>
              <a:gdLst>
                <a:gd name="connisteX0" fmla="*/ 0 w 565150"/>
                <a:gd name="connsiteY0" fmla="*/ 2260600 h 2260600"/>
                <a:gd name="connisteX1" fmla="*/ 304800 w 565150"/>
                <a:gd name="connsiteY1" fmla="*/ 1854200 h 2260600"/>
                <a:gd name="connisteX2" fmla="*/ 457200 w 565150"/>
                <a:gd name="connsiteY2" fmla="*/ 1066800 h 2260600"/>
                <a:gd name="connisteX3" fmla="*/ 565150 w 565150"/>
                <a:gd name="connsiteY3" fmla="*/ 0 h 2260600"/>
              </a:gdLst>
              <a:ahLst/>
              <a:cxnLst>
                <a:cxn ang="0">
                  <a:pos x="connisteX0" y="connsiteY0"/>
                </a:cxn>
                <a:cxn ang="0">
                  <a:pos x="connisteX1" y="connsiteY1"/>
                </a:cxn>
                <a:cxn ang="0">
                  <a:pos x="connisteX2" y="connsiteY2"/>
                </a:cxn>
                <a:cxn ang="0">
                  <a:pos x="connisteX3" y="connsiteY3"/>
                </a:cxn>
              </a:cxnLst>
              <a:rect l="l" t="t" r="r" b="b"/>
              <a:pathLst>
                <a:path w="565150" h="2260600">
                  <a:moveTo>
                    <a:pt x="0" y="2260600"/>
                  </a:moveTo>
                  <a:cubicBezTo>
                    <a:pt x="57785" y="2195195"/>
                    <a:pt x="213360" y="2092960"/>
                    <a:pt x="304800" y="1854200"/>
                  </a:cubicBezTo>
                  <a:cubicBezTo>
                    <a:pt x="396240" y="1615440"/>
                    <a:pt x="405130" y="1437640"/>
                    <a:pt x="457200" y="1066800"/>
                  </a:cubicBezTo>
                  <a:cubicBezTo>
                    <a:pt x="509270" y="695960"/>
                    <a:pt x="546735" y="197485"/>
                    <a:pt x="56515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9518" y="6140"/>
              <a:ext cx="1293" cy="337"/>
            </a:xfrm>
            <a:prstGeom prst="rect">
              <a:avLst/>
            </a:prstGeom>
            <a:noFill/>
            <a:extLst>
              <a:ext uri="{909E8E84-426E-40DD-AFC4-6F175D3DCCD1}">
                <a14:hiddenFill xmlns:a14="http://schemas.microsoft.com/office/drawing/2010/main">
                  <a:solidFill>
                    <a:schemeClr val="bg1"/>
                  </a:solidFill>
                </a14:hiddenFill>
              </a:ext>
            </a:extLst>
          </p:spPr>
          <p:txBody>
            <a:bodyPr wrap="square" rtlCol="0" anchor="t">
              <a:spAutoFit/>
            </a:bodyPr>
            <a:p>
              <a:pPr marL="0" indent="0" algn="l">
                <a:lnSpc>
                  <a:spcPct val="50000"/>
                </a:lnSpc>
                <a:spcBef>
                  <a:spcPts val="0"/>
                </a:spcBef>
                <a:spcAft>
                  <a:spcPts val="0"/>
                </a:spcAft>
                <a:buNone/>
              </a:pPr>
              <a:r>
                <a:rPr lang="en-US" altLang="zh-CN" sz="1600" i="1" dirty="0" err="1">
                  <a:solidFill>
                    <a:srgbClr val="000000"/>
                  </a:solidFill>
                  <a:ea typeface="黑体" panose="02010609060101010101" pitchFamily="49" charset="-122"/>
                  <a:sym typeface="+mn-ea"/>
                </a:rPr>
                <a:t>v</a:t>
              </a:r>
              <a:r>
                <a:rPr lang="en-US" altLang="zh-CN" sz="1600" baseline="-25000" dirty="0" err="1">
                  <a:solidFill>
                    <a:srgbClr val="000000"/>
                  </a:solidFill>
                  <a:ea typeface="黑体" panose="02010609060101010101" pitchFamily="49" charset="-122"/>
                  <a:sym typeface="+mn-ea"/>
                </a:rPr>
                <a:t>CE</a:t>
              </a:r>
              <a:r>
                <a:rPr lang="en-US" altLang="zh-CN" sz="1600">
                  <a:sym typeface="+mn-ea"/>
                </a:rPr>
                <a:t>=0</a:t>
              </a:r>
              <a:endParaRPr lang="en-US" altLang="zh-CN" sz="1600" b="1" baseline="-25000" dirty="0" err="1"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grpSp>
      <p:sp>
        <p:nvSpPr>
          <p:cNvPr id="23" name="Rectangle 3"/>
          <p:cNvSpPr txBox="1">
            <a:spLocks noChangeArrowheads="1"/>
          </p:cNvSpPr>
          <p:nvPr/>
        </p:nvSpPr>
        <p:spPr bwMode="auto">
          <a:xfrm>
            <a:off x="198120" y="793750"/>
            <a:ext cx="8517890" cy="602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30000"/>
              </a:lnSpc>
              <a:buFontTx/>
              <a:buNone/>
            </a:pPr>
            <a:r>
              <a:rPr lang="zh-CN" altLang="en-US" sz="2600" b="0" dirty="0" smtClean="0">
                <a:latin typeface="Times New Roman" panose="02020603050405020304" pitchFamily="18" charset="0"/>
              </a:rPr>
              <a:t>②</a:t>
            </a:r>
            <a:r>
              <a:rPr lang="zh-CN" altLang="en-US" sz="2600" dirty="0" smtClean="0">
                <a:latin typeface="Times New Roman" panose="02020603050405020304" pitchFamily="18" charset="0"/>
              </a:rPr>
              <a:t>当</a:t>
            </a:r>
            <a:r>
              <a:rPr lang="en-US" altLang="zh-CN" sz="2600" dirty="0" smtClean="0">
                <a:latin typeface="Times New Roman" panose="02020603050405020304" pitchFamily="18" charset="0"/>
              </a:rPr>
              <a:t> </a:t>
            </a:r>
            <a:r>
              <a:rPr lang="en-US" altLang="zh-CN" sz="2600" i="1" dirty="0" err="1" smtClean="0">
                <a:latin typeface="Times New Roman" panose="02020603050405020304" pitchFamily="18" charset="0"/>
              </a:rPr>
              <a:t>v</a:t>
            </a:r>
            <a:r>
              <a:rPr lang="en-US" altLang="zh-CN" sz="2600" baseline="-25000" dirty="0" err="1" smtClean="0">
                <a:latin typeface="Times New Roman" panose="02020603050405020304" pitchFamily="18" charset="0"/>
              </a:rPr>
              <a:t>CE </a:t>
            </a:r>
            <a:r>
              <a:rPr lang="zh-CN" altLang="en-US" sz="2600" dirty="0" smtClean="0">
                <a:latin typeface="Times New Roman" panose="02020603050405020304" pitchFamily="18" charset="0"/>
              </a:rPr>
              <a:t>增大时，</a:t>
            </a:r>
            <a:endParaRPr lang="zh-CN" altLang="en-US" sz="2400" b="0" dirty="0" smtClean="0">
              <a:latin typeface="宋体" panose="02010600030101010101" pitchFamily="2" charset="-122"/>
            </a:endParaRPr>
          </a:p>
        </p:txBody>
      </p:sp>
      <p:grpSp>
        <p:nvGrpSpPr>
          <p:cNvPr id="2" name="组合 1"/>
          <p:cNvGrpSpPr/>
          <p:nvPr/>
        </p:nvGrpSpPr>
        <p:grpSpPr>
          <a:xfrm>
            <a:off x="6785610" y="3164840"/>
            <a:ext cx="1297940" cy="2475865"/>
            <a:chOff x="9695" y="5575"/>
            <a:chExt cx="2044" cy="3899"/>
          </a:xfrm>
        </p:grpSpPr>
        <p:sp>
          <p:nvSpPr>
            <p:cNvPr id="5" name="任意多边形 4"/>
            <p:cNvSpPr/>
            <p:nvPr/>
          </p:nvSpPr>
          <p:spPr>
            <a:xfrm>
              <a:off x="9695" y="5914"/>
              <a:ext cx="890" cy="3560"/>
            </a:xfrm>
            <a:custGeom>
              <a:avLst/>
              <a:gdLst>
                <a:gd name="connisteX0" fmla="*/ 0 w 565150"/>
                <a:gd name="connsiteY0" fmla="*/ 2260600 h 2260600"/>
                <a:gd name="connisteX1" fmla="*/ 304800 w 565150"/>
                <a:gd name="connsiteY1" fmla="*/ 1854200 h 2260600"/>
                <a:gd name="connisteX2" fmla="*/ 457200 w 565150"/>
                <a:gd name="connsiteY2" fmla="*/ 1066800 h 2260600"/>
                <a:gd name="connisteX3" fmla="*/ 565150 w 565150"/>
                <a:gd name="connsiteY3" fmla="*/ 0 h 2260600"/>
              </a:gdLst>
              <a:ahLst/>
              <a:cxnLst>
                <a:cxn ang="0">
                  <a:pos x="connisteX0" y="connsiteY0"/>
                </a:cxn>
                <a:cxn ang="0">
                  <a:pos x="connisteX1" y="connsiteY1"/>
                </a:cxn>
                <a:cxn ang="0">
                  <a:pos x="connisteX2" y="connsiteY2"/>
                </a:cxn>
                <a:cxn ang="0">
                  <a:pos x="connisteX3" y="connsiteY3"/>
                </a:cxn>
              </a:cxnLst>
              <a:rect l="l" t="t" r="r" b="b"/>
              <a:pathLst>
                <a:path w="565150" h="2260600">
                  <a:moveTo>
                    <a:pt x="0" y="2260600"/>
                  </a:moveTo>
                  <a:cubicBezTo>
                    <a:pt x="57785" y="2195195"/>
                    <a:pt x="213360" y="2092960"/>
                    <a:pt x="304800" y="1854200"/>
                  </a:cubicBezTo>
                  <a:cubicBezTo>
                    <a:pt x="396240" y="1615440"/>
                    <a:pt x="405130" y="1437640"/>
                    <a:pt x="457200" y="1066800"/>
                  </a:cubicBezTo>
                  <a:cubicBezTo>
                    <a:pt x="509270" y="695960"/>
                    <a:pt x="546735" y="197485"/>
                    <a:pt x="56515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9744" y="5575"/>
              <a:ext cx="1995" cy="337"/>
            </a:xfrm>
            <a:prstGeom prst="rect">
              <a:avLst/>
            </a:prstGeom>
            <a:noFill/>
            <a:extLst>
              <a:ext uri="{909E8E84-426E-40DD-AFC4-6F175D3DCCD1}">
                <a14:hiddenFill xmlns:a14="http://schemas.microsoft.com/office/drawing/2010/main">
                  <a:solidFill>
                    <a:schemeClr val="bg1"/>
                  </a:solidFill>
                </a14:hiddenFill>
              </a:ext>
            </a:extLst>
          </p:spPr>
          <p:txBody>
            <a:bodyPr wrap="square" rtlCol="0" anchor="t">
              <a:spAutoFit/>
            </a:bodyPr>
            <a:p>
              <a:pPr marL="0" indent="0" algn="l">
                <a:lnSpc>
                  <a:spcPct val="50000"/>
                </a:lnSpc>
                <a:spcBef>
                  <a:spcPts val="0"/>
                </a:spcBef>
                <a:spcAft>
                  <a:spcPts val="0"/>
                </a:spcAft>
                <a:buNone/>
              </a:pPr>
              <a:r>
                <a:rPr lang="en-US" altLang="zh-CN" sz="1600" i="1" dirty="0" err="1">
                  <a:solidFill>
                    <a:srgbClr val="000000"/>
                  </a:solidFill>
                  <a:ea typeface="黑体" panose="02010609060101010101" pitchFamily="49" charset="-122"/>
                  <a:sym typeface="+mn-ea"/>
                </a:rPr>
                <a:t>v</a:t>
              </a:r>
              <a:r>
                <a:rPr lang="en-US" altLang="zh-CN" sz="1600" baseline="-25000" dirty="0" err="1">
                  <a:solidFill>
                    <a:srgbClr val="000000"/>
                  </a:solidFill>
                  <a:ea typeface="黑体" panose="02010609060101010101" pitchFamily="49" charset="-122"/>
                  <a:sym typeface="+mn-ea"/>
                </a:rPr>
                <a:t>CE</a:t>
              </a:r>
              <a:r>
                <a:rPr lang="en-US" altLang="zh-CN" sz="1600">
                  <a:sym typeface="+mn-ea"/>
                </a:rPr>
                <a:t>=0.</a:t>
              </a:r>
              <a:r>
                <a:rPr lang="en-US" altLang="zh-CN" sz="1600">
                  <a:sym typeface="+mn-ea"/>
                </a:rPr>
                <a:t>5V</a:t>
              </a:r>
              <a:endParaRPr lang="en-US" altLang="zh-CN" sz="1600" b="1" baseline="-25000" dirty="0" err="1"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grpSp>
      <p:pic>
        <p:nvPicPr>
          <p:cNvPr id="31747" name="图片 31746" descr="Dz010304"/>
          <p:cNvPicPr>
            <a:picLocks noChangeAspect="1"/>
          </p:cNvPicPr>
          <p:nvPr/>
        </p:nvPicPr>
        <p:blipFill>
          <a:blip r:embed="rId3">
            <a:clrChange>
              <a:clrFrom>
                <a:srgbClr val="FFFFFF"/>
              </a:clrFrom>
              <a:clrTo>
                <a:srgbClr val="FFFFFF">
                  <a:alpha val="0"/>
                </a:srgbClr>
              </a:clrTo>
            </a:clrChange>
          </a:blip>
          <a:srcRect l="30869" t="3637" r="24388" b="13672"/>
          <a:stretch>
            <a:fillRect/>
          </a:stretch>
        </p:blipFill>
        <p:spPr>
          <a:xfrm>
            <a:off x="2039620" y="4371340"/>
            <a:ext cx="864870" cy="605155"/>
          </a:xfrm>
          <a:prstGeom prst="rect">
            <a:avLst/>
          </a:prstGeom>
          <a:solidFill>
            <a:srgbClr val="FFFFFF"/>
          </a:solidFill>
          <a:ln w="19050">
            <a:noFill/>
          </a:ln>
        </p:spPr>
      </p:pic>
      <p:cxnSp>
        <p:nvCxnSpPr>
          <p:cNvPr id="9" name="直接箭头连接符 8"/>
          <p:cNvCxnSpPr/>
          <p:nvPr>
            <p:custDataLst>
              <p:tags r:id="rId4"/>
            </p:custDataLst>
          </p:nvPr>
        </p:nvCxnSpPr>
        <p:spPr>
          <a:xfrm flipV="1">
            <a:off x="1550035" y="3882390"/>
            <a:ext cx="419735" cy="3251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custDataLst>
              <p:tags r:id="rId5"/>
            </p:custDataLst>
          </p:nvPr>
        </p:nvCxnSpPr>
        <p:spPr>
          <a:xfrm flipV="1">
            <a:off x="2772410" y="3861435"/>
            <a:ext cx="419735" cy="3251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747"/>
                                        </p:tgtEl>
                                        <p:attrNameLst>
                                          <p:attrName>style.visibility</p:attrName>
                                        </p:attrNameLst>
                                      </p:cBhvr>
                                      <p:to>
                                        <p:strVal val="visible"/>
                                      </p:to>
                                    </p:set>
                                    <p:animEffect transition="in" filter="blinds(horizontal)">
                                      <p:cBhvr>
                                        <p:cTn id="7" dur="500"/>
                                        <p:tgtEl>
                                          <p:spTgt spid="3174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txBox="1">
            <a:spLocks noChangeArrowheads="1"/>
          </p:cNvSpPr>
          <p:nvPr/>
        </p:nvSpPr>
        <p:spPr bwMode="auto">
          <a:xfrm>
            <a:off x="198120" y="578485"/>
            <a:ext cx="8583930"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30000"/>
              </a:lnSpc>
              <a:buFontTx/>
              <a:buNone/>
            </a:pPr>
            <a:r>
              <a:rPr lang="zh-CN" altLang="en-US" sz="2600" b="0" dirty="0" smtClean="0">
                <a:solidFill>
                  <a:schemeClr val="bg1"/>
                </a:solidFill>
                <a:latin typeface="Times New Roman" panose="02020603050405020304" pitchFamily="18" charset="0"/>
              </a:rPr>
              <a:t>③当</a:t>
            </a:r>
            <a:r>
              <a:rPr lang="en-US" altLang="zh-CN" sz="2600" b="0" dirty="0" smtClean="0">
                <a:solidFill>
                  <a:schemeClr val="bg1"/>
                </a:solidFill>
                <a:latin typeface="Times New Roman" panose="02020603050405020304" pitchFamily="18" charset="0"/>
              </a:rPr>
              <a:t> </a:t>
            </a:r>
            <a:r>
              <a:rPr lang="en-US" altLang="zh-CN" sz="2600" b="0" i="1" dirty="0" err="1" smtClean="0">
                <a:solidFill>
                  <a:schemeClr val="bg1"/>
                </a:solidFill>
                <a:latin typeface="Times New Roman" panose="02020603050405020304" pitchFamily="18" charset="0"/>
              </a:rPr>
              <a:t>v</a:t>
            </a:r>
            <a:r>
              <a:rPr lang="en-US" altLang="zh-CN" sz="2600" b="0" baseline="-25000" dirty="0" err="1" smtClean="0">
                <a:solidFill>
                  <a:schemeClr val="bg1"/>
                </a:solidFill>
                <a:latin typeface="Times New Roman" panose="02020603050405020304" pitchFamily="18" charset="0"/>
              </a:rPr>
              <a:t>CE </a:t>
            </a:r>
            <a:r>
              <a:rPr lang="zh-CN" altLang="en-US" sz="2600" b="0" dirty="0" smtClean="0">
                <a:solidFill>
                  <a:schemeClr val="bg1"/>
                </a:solidFill>
                <a:latin typeface="Times New Roman" panose="02020603050405020304" pitchFamily="18" charset="0"/>
              </a:rPr>
              <a:t>增大</a:t>
            </a:r>
            <a:r>
              <a:rPr lang="zh-CN" altLang="en-US" sz="2600" b="0" dirty="0" smtClean="0">
                <a:latin typeface="Times New Roman" panose="02020603050405020304" pitchFamily="18" charset="0"/>
                <a:sym typeface="+mn-ea"/>
              </a:rPr>
              <a:t>到一定值时，</a:t>
            </a:r>
            <a:r>
              <a:rPr lang="zh-CN" altLang="en-US" sz="2600" dirty="0" smtClean="0">
                <a:latin typeface="Times New Roman" panose="02020603050405020304" pitchFamily="18" charset="0"/>
              </a:rPr>
              <a:t>曲线不再明显右移而基本重合</a:t>
            </a:r>
            <a:r>
              <a:rPr lang="zh-CN" altLang="en-US" sz="2600" b="0" dirty="0" smtClean="0">
                <a:latin typeface="Times New Roman" panose="02020603050405020304" pitchFamily="18" charset="0"/>
              </a:rPr>
              <a:t>。因为由集电极的电场足够强，可以将</a:t>
            </a:r>
            <a:r>
              <a:rPr lang="zh-CN" altLang="en-US" sz="2600" b="0" dirty="0" smtClean="0">
                <a:latin typeface="Times New Roman" panose="02020603050405020304" pitchFamily="18" charset="0"/>
                <a:sym typeface="+mn-ea"/>
              </a:rPr>
              <a:t>发射结注入基区的绝大部分非平衡少子都收集到集电区，</a:t>
            </a:r>
            <a:r>
              <a:rPr lang="en-US" altLang="zh-CN" sz="2600" b="0" dirty="0" smtClean="0">
                <a:latin typeface="Times New Roman" panose="02020603050405020304" pitchFamily="18" charset="0"/>
                <a:sym typeface="+mn-ea"/>
              </a:rPr>
              <a:t> </a:t>
            </a:r>
            <a:r>
              <a:rPr lang="en-US" altLang="zh-CN" sz="2600" b="0" i="1" dirty="0" smtClean="0">
                <a:latin typeface="Times New Roman" panose="02020603050405020304" pitchFamily="18" charset="0"/>
                <a:sym typeface="+mn-ea"/>
              </a:rPr>
              <a:t>i</a:t>
            </a:r>
            <a:r>
              <a:rPr lang="en-US" altLang="zh-CN" sz="2600" b="0" baseline="-25000" dirty="0" smtClean="0">
                <a:latin typeface="Times New Roman" panose="02020603050405020304" pitchFamily="18" charset="0"/>
                <a:sym typeface="+mn-ea"/>
              </a:rPr>
              <a:t>C</a:t>
            </a:r>
            <a:r>
              <a:rPr lang="zh-CN" altLang="en-US" sz="2600" b="0" dirty="0" smtClean="0">
                <a:latin typeface="Times New Roman" panose="02020603050405020304" pitchFamily="18" charset="0"/>
                <a:sym typeface="+mn-ea"/>
              </a:rPr>
              <a:t>不可能明显增大了，此时</a:t>
            </a:r>
            <a:r>
              <a:rPr lang="en-US" altLang="zh-CN" sz="2600" b="0" i="1" dirty="0" smtClean="0">
                <a:latin typeface="Times New Roman" panose="02020603050405020304" pitchFamily="18" charset="0"/>
                <a:sym typeface="+mn-ea"/>
              </a:rPr>
              <a:t>i</a:t>
            </a:r>
            <a:r>
              <a:rPr lang="en-US" altLang="zh-CN" sz="2600" b="0" baseline="-25000" dirty="0" smtClean="0">
                <a:latin typeface="Times New Roman" panose="02020603050405020304" pitchFamily="18" charset="0"/>
                <a:sym typeface="+mn-ea"/>
              </a:rPr>
              <a:t>B</a:t>
            </a:r>
            <a:r>
              <a:rPr lang="zh-CN" altLang="en-US" sz="2600" b="0" dirty="0" smtClean="0">
                <a:latin typeface="Times New Roman" panose="02020603050405020304" pitchFamily="18" charset="0"/>
                <a:sym typeface="+mn-ea"/>
              </a:rPr>
              <a:t>也基本不变。</a:t>
            </a:r>
            <a:endParaRPr lang="zh-CN" altLang="en-US" sz="2400" b="0" dirty="0" smtClean="0">
              <a:latin typeface="宋体" panose="02010600030101010101" pitchFamily="2" charset="-122"/>
            </a:endParaRPr>
          </a:p>
        </p:txBody>
      </p:sp>
      <p:sp>
        <p:nvSpPr>
          <p:cNvPr id="4" name="文本框 3"/>
          <p:cNvSpPr txBox="1"/>
          <p:nvPr/>
        </p:nvSpPr>
        <p:spPr>
          <a:xfrm>
            <a:off x="5036185" y="5805805"/>
            <a:ext cx="3568065" cy="398780"/>
          </a:xfrm>
          <a:prstGeom prst="rect">
            <a:avLst/>
          </a:prstGeom>
          <a:noFill/>
        </p:spPr>
        <p:txBody>
          <a:bodyPr wrap="square" rtlCol="0" anchor="t">
            <a:spAutoFit/>
          </a:bodyPr>
          <a:p>
            <a:pPr algn="just" eaLnBrk="1" hangingPunct="1">
              <a:buFontTx/>
              <a:buNone/>
            </a:pPr>
            <a:r>
              <a:rPr lang="zh-CN" altLang="en-US" sz="2000" dirty="0" smtClean="0">
                <a:solidFill>
                  <a:srgbClr val="FF5050"/>
                </a:solidFill>
                <a:latin typeface="宋体" panose="02010600030101010101" pitchFamily="2" charset="-122"/>
                <a:sym typeface="+mn-ea"/>
              </a:rPr>
              <a:t>共发射极接法的输入特性曲线</a:t>
            </a:r>
            <a:endParaRPr lang="zh-CN" altLang="en-US" sz="2000" b="1" dirty="0" smtClean="0">
              <a:solidFill>
                <a:srgbClr val="FF5050"/>
              </a:solidFill>
              <a:latin typeface="宋体" panose="02010600030101010101" pitchFamily="2" charset="-122"/>
              <a:cs typeface="Times New Roman" panose="02020603050405020304" pitchFamily="18" charset="0"/>
              <a:sym typeface="+mn-ea"/>
            </a:endParaRPr>
          </a:p>
        </p:txBody>
      </p:sp>
      <p:sp>
        <p:nvSpPr>
          <p:cNvPr id="3" name="灯片编号占位符 2"/>
          <p:cNvSpPr>
            <a:spLocks noGrp="1"/>
          </p:cNvSpPr>
          <p:nvPr>
            <p:ph type="sldNum" sz="quarter" idx="12"/>
          </p:nvPr>
        </p:nvSpPr>
        <p:spPr/>
        <p:txBody>
          <a:bodyPr/>
          <a:p>
            <a:fld id="{9A0DB2DC-4C9A-4742-B13C-FB6460FD3503}" type="slidenum">
              <a:rPr lang="zh-CN" altLang="en-US" dirty="0"/>
            </a:fld>
            <a:endParaRPr lang="zh-CN" altLang="en-US" dirty="0"/>
          </a:p>
        </p:txBody>
      </p:sp>
      <p:pic>
        <p:nvPicPr>
          <p:cNvPr id="20" name="图片 19"/>
          <p:cNvPicPr>
            <a:picLocks noChangeAspect="1"/>
          </p:cNvPicPr>
          <p:nvPr/>
        </p:nvPicPr>
        <p:blipFill>
          <a:blip r:embed="rId1"/>
          <a:stretch>
            <a:fillRect/>
          </a:stretch>
        </p:blipFill>
        <p:spPr>
          <a:xfrm>
            <a:off x="5292090" y="3305810"/>
            <a:ext cx="2714625" cy="2557780"/>
          </a:xfrm>
          <a:prstGeom prst="rect">
            <a:avLst/>
          </a:prstGeom>
        </p:spPr>
      </p:pic>
      <p:grpSp>
        <p:nvGrpSpPr>
          <p:cNvPr id="21" name="组合 20"/>
          <p:cNvGrpSpPr/>
          <p:nvPr/>
        </p:nvGrpSpPr>
        <p:grpSpPr>
          <a:xfrm>
            <a:off x="6043930" y="3396615"/>
            <a:ext cx="821055" cy="2260600"/>
            <a:chOff x="9518" y="5914"/>
            <a:chExt cx="1293" cy="3560"/>
          </a:xfrm>
        </p:grpSpPr>
        <p:sp>
          <p:nvSpPr>
            <p:cNvPr id="17" name="任意多边形 16"/>
            <p:cNvSpPr/>
            <p:nvPr/>
          </p:nvSpPr>
          <p:spPr>
            <a:xfrm>
              <a:off x="9695" y="5914"/>
              <a:ext cx="890" cy="3560"/>
            </a:xfrm>
            <a:custGeom>
              <a:avLst/>
              <a:gdLst>
                <a:gd name="connisteX0" fmla="*/ 0 w 565150"/>
                <a:gd name="connsiteY0" fmla="*/ 2260600 h 2260600"/>
                <a:gd name="connisteX1" fmla="*/ 304800 w 565150"/>
                <a:gd name="connsiteY1" fmla="*/ 1854200 h 2260600"/>
                <a:gd name="connisteX2" fmla="*/ 457200 w 565150"/>
                <a:gd name="connsiteY2" fmla="*/ 1066800 h 2260600"/>
                <a:gd name="connisteX3" fmla="*/ 565150 w 565150"/>
                <a:gd name="connsiteY3" fmla="*/ 0 h 2260600"/>
              </a:gdLst>
              <a:ahLst/>
              <a:cxnLst>
                <a:cxn ang="0">
                  <a:pos x="connisteX0" y="connsiteY0"/>
                </a:cxn>
                <a:cxn ang="0">
                  <a:pos x="connisteX1" y="connsiteY1"/>
                </a:cxn>
                <a:cxn ang="0">
                  <a:pos x="connisteX2" y="connsiteY2"/>
                </a:cxn>
                <a:cxn ang="0">
                  <a:pos x="connisteX3" y="connsiteY3"/>
                </a:cxn>
              </a:cxnLst>
              <a:rect l="l" t="t" r="r" b="b"/>
              <a:pathLst>
                <a:path w="565150" h="2260600">
                  <a:moveTo>
                    <a:pt x="0" y="2260600"/>
                  </a:moveTo>
                  <a:cubicBezTo>
                    <a:pt x="57785" y="2195195"/>
                    <a:pt x="213360" y="2092960"/>
                    <a:pt x="304800" y="1854200"/>
                  </a:cubicBezTo>
                  <a:cubicBezTo>
                    <a:pt x="396240" y="1615440"/>
                    <a:pt x="405130" y="1437640"/>
                    <a:pt x="457200" y="1066800"/>
                  </a:cubicBezTo>
                  <a:cubicBezTo>
                    <a:pt x="509270" y="695960"/>
                    <a:pt x="546735" y="197485"/>
                    <a:pt x="56515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9518" y="6140"/>
              <a:ext cx="1293" cy="337"/>
            </a:xfrm>
            <a:prstGeom prst="rect">
              <a:avLst/>
            </a:prstGeom>
            <a:noFill/>
            <a:extLst>
              <a:ext uri="{909E8E84-426E-40DD-AFC4-6F175D3DCCD1}">
                <a14:hiddenFill xmlns:a14="http://schemas.microsoft.com/office/drawing/2010/main">
                  <a:solidFill>
                    <a:schemeClr val="bg1"/>
                  </a:solidFill>
                </a14:hiddenFill>
              </a:ext>
            </a:extLst>
          </p:spPr>
          <p:txBody>
            <a:bodyPr wrap="square" rtlCol="0" anchor="t">
              <a:spAutoFit/>
            </a:bodyPr>
            <a:p>
              <a:pPr marL="0" indent="0" algn="l">
                <a:lnSpc>
                  <a:spcPct val="50000"/>
                </a:lnSpc>
                <a:spcBef>
                  <a:spcPts val="0"/>
                </a:spcBef>
                <a:spcAft>
                  <a:spcPts val="0"/>
                </a:spcAft>
                <a:buNone/>
              </a:pPr>
              <a:r>
                <a:rPr lang="en-US" altLang="zh-CN" sz="1600" i="1" dirty="0" err="1">
                  <a:solidFill>
                    <a:srgbClr val="000000"/>
                  </a:solidFill>
                  <a:ea typeface="黑体" panose="02010609060101010101" pitchFamily="49" charset="-122"/>
                  <a:sym typeface="+mn-ea"/>
                </a:rPr>
                <a:t>v</a:t>
              </a:r>
              <a:r>
                <a:rPr lang="en-US" altLang="zh-CN" sz="1600" baseline="-25000" dirty="0" err="1">
                  <a:solidFill>
                    <a:srgbClr val="000000"/>
                  </a:solidFill>
                  <a:ea typeface="黑体" panose="02010609060101010101" pitchFamily="49" charset="-122"/>
                  <a:sym typeface="+mn-ea"/>
                </a:rPr>
                <a:t>CE</a:t>
              </a:r>
              <a:r>
                <a:rPr lang="en-US" altLang="zh-CN" sz="1600">
                  <a:sym typeface="+mn-ea"/>
                </a:rPr>
                <a:t>=0</a:t>
              </a:r>
              <a:endParaRPr lang="en-US" altLang="zh-CN" sz="1600" b="1" baseline="-25000" dirty="0" err="1"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grpSp>
      <p:sp>
        <p:nvSpPr>
          <p:cNvPr id="23" name="Rectangle 3"/>
          <p:cNvSpPr txBox="1">
            <a:spLocks noChangeArrowheads="1"/>
          </p:cNvSpPr>
          <p:nvPr/>
        </p:nvSpPr>
        <p:spPr bwMode="auto">
          <a:xfrm>
            <a:off x="198120" y="578485"/>
            <a:ext cx="8686800" cy="542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30000"/>
              </a:lnSpc>
              <a:buFontTx/>
              <a:buNone/>
            </a:pPr>
            <a:r>
              <a:rPr lang="zh-CN" altLang="en-US" sz="2600" b="0" dirty="0" smtClean="0">
                <a:latin typeface="Times New Roman" panose="02020603050405020304" pitchFamily="18" charset="0"/>
              </a:rPr>
              <a:t>③当</a:t>
            </a:r>
            <a:r>
              <a:rPr lang="en-US" altLang="zh-CN" sz="2600" b="0" dirty="0" smtClean="0">
                <a:latin typeface="Times New Roman" panose="02020603050405020304" pitchFamily="18" charset="0"/>
              </a:rPr>
              <a:t> </a:t>
            </a:r>
            <a:r>
              <a:rPr lang="en-US" altLang="zh-CN" sz="2600" b="0" i="1" dirty="0" err="1" smtClean="0">
                <a:latin typeface="Times New Roman" panose="02020603050405020304" pitchFamily="18" charset="0"/>
              </a:rPr>
              <a:t>v</a:t>
            </a:r>
            <a:r>
              <a:rPr lang="en-US" altLang="zh-CN" sz="2600" b="0" baseline="-25000" dirty="0" err="1" smtClean="0">
                <a:latin typeface="Times New Roman" panose="02020603050405020304" pitchFamily="18" charset="0"/>
              </a:rPr>
              <a:t>CE </a:t>
            </a:r>
            <a:r>
              <a:rPr lang="zh-CN" altLang="en-US" sz="2600" b="0" dirty="0" smtClean="0">
                <a:latin typeface="Times New Roman" panose="02020603050405020304" pitchFamily="18" charset="0"/>
              </a:rPr>
              <a:t>增大</a:t>
            </a:r>
            <a:endParaRPr lang="zh-CN" altLang="en-US" sz="2400" b="0" dirty="0" smtClean="0">
              <a:latin typeface="宋体" panose="02010600030101010101" pitchFamily="2" charset="-122"/>
            </a:endParaRPr>
          </a:p>
        </p:txBody>
      </p:sp>
      <p:grpSp>
        <p:nvGrpSpPr>
          <p:cNvPr id="2" name="组合 1"/>
          <p:cNvGrpSpPr/>
          <p:nvPr/>
        </p:nvGrpSpPr>
        <p:grpSpPr>
          <a:xfrm>
            <a:off x="6785610" y="3164840"/>
            <a:ext cx="1297940" cy="2475865"/>
            <a:chOff x="9695" y="5575"/>
            <a:chExt cx="2044" cy="3899"/>
          </a:xfrm>
        </p:grpSpPr>
        <p:sp>
          <p:nvSpPr>
            <p:cNvPr id="5" name="任意多边形 4"/>
            <p:cNvSpPr/>
            <p:nvPr/>
          </p:nvSpPr>
          <p:spPr>
            <a:xfrm>
              <a:off x="9695" y="5914"/>
              <a:ext cx="890" cy="3560"/>
            </a:xfrm>
            <a:custGeom>
              <a:avLst/>
              <a:gdLst>
                <a:gd name="connisteX0" fmla="*/ 0 w 565150"/>
                <a:gd name="connsiteY0" fmla="*/ 2260600 h 2260600"/>
                <a:gd name="connisteX1" fmla="*/ 304800 w 565150"/>
                <a:gd name="connsiteY1" fmla="*/ 1854200 h 2260600"/>
                <a:gd name="connisteX2" fmla="*/ 457200 w 565150"/>
                <a:gd name="connsiteY2" fmla="*/ 1066800 h 2260600"/>
                <a:gd name="connisteX3" fmla="*/ 565150 w 565150"/>
                <a:gd name="connsiteY3" fmla="*/ 0 h 2260600"/>
              </a:gdLst>
              <a:ahLst/>
              <a:cxnLst>
                <a:cxn ang="0">
                  <a:pos x="connisteX0" y="connsiteY0"/>
                </a:cxn>
                <a:cxn ang="0">
                  <a:pos x="connisteX1" y="connsiteY1"/>
                </a:cxn>
                <a:cxn ang="0">
                  <a:pos x="connisteX2" y="connsiteY2"/>
                </a:cxn>
                <a:cxn ang="0">
                  <a:pos x="connisteX3" y="connsiteY3"/>
                </a:cxn>
              </a:cxnLst>
              <a:rect l="l" t="t" r="r" b="b"/>
              <a:pathLst>
                <a:path w="565150" h="2260600">
                  <a:moveTo>
                    <a:pt x="0" y="2260600"/>
                  </a:moveTo>
                  <a:cubicBezTo>
                    <a:pt x="57785" y="2195195"/>
                    <a:pt x="213360" y="2092960"/>
                    <a:pt x="304800" y="1854200"/>
                  </a:cubicBezTo>
                  <a:cubicBezTo>
                    <a:pt x="396240" y="1615440"/>
                    <a:pt x="405130" y="1437640"/>
                    <a:pt x="457200" y="1066800"/>
                  </a:cubicBezTo>
                  <a:cubicBezTo>
                    <a:pt x="509270" y="695960"/>
                    <a:pt x="546735" y="197485"/>
                    <a:pt x="56515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9744" y="5575"/>
              <a:ext cx="1995" cy="337"/>
            </a:xfrm>
            <a:prstGeom prst="rect">
              <a:avLst/>
            </a:prstGeom>
            <a:noFill/>
            <a:extLst>
              <a:ext uri="{909E8E84-426E-40DD-AFC4-6F175D3DCCD1}">
                <a14:hiddenFill xmlns:a14="http://schemas.microsoft.com/office/drawing/2010/main">
                  <a:solidFill>
                    <a:schemeClr val="bg1"/>
                  </a:solidFill>
                </a14:hiddenFill>
              </a:ext>
            </a:extLst>
          </p:spPr>
          <p:txBody>
            <a:bodyPr wrap="square" rtlCol="0" anchor="t">
              <a:spAutoFit/>
            </a:bodyPr>
            <a:p>
              <a:pPr marL="0" indent="0" algn="l">
                <a:lnSpc>
                  <a:spcPct val="50000"/>
                </a:lnSpc>
                <a:spcBef>
                  <a:spcPts val="0"/>
                </a:spcBef>
                <a:spcAft>
                  <a:spcPts val="0"/>
                </a:spcAft>
                <a:buNone/>
              </a:pPr>
              <a:r>
                <a:rPr lang="en-US" altLang="zh-CN" sz="1600" i="1" dirty="0" err="1">
                  <a:solidFill>
                    <a:srgbClr val="000000"/>
                  </a:solidFill>
                  <a:ea typeface="黑体" panose="02010609060101010101" pitchFamily="49" charset="-122"/>
                  <a:sym typeface="+mn-ea"/>
                </a:rPr>
                <a:t>v</a:t>
              </a:r>
              <a:r>
                <a:rPr lang="en-US" altLang="zh-CN" sz="1600" baseline="-25000" dirty="0" err="1">
                  <a:solidFill>
                    <a:srgbClr val="000000"/>
                  </a:solidFill>
                  <a:ea typeface="黑体" panose="02010609060101010101" pitchFamily="49" charset="-122"/>
                  <a:sym typeface="+mn-ea"/>
                </a:rPr>
                <a:t>CE</a:t>
              </a:r>
              <a:r>
                <a:rPr lang="en-US" altLang="zh-CN" sz="1600">
                  <a:sym typeface="+mn-ea"/>
                </a:rPr>
                <a:t>=0.</a:t>
              </a:r>
              <a:r>
                <a:rPr lang="en-US" altLang="zh-CN" sz="1600">
                  <a:sym typeface="+mn-ea"/>
                </a:rPr>
                <a:t>5V</a:t>
              </a:r>
              <a:endParaRPr lang="en-US" altLang="zh-CN" sz="1600" b="1" baseline="-25000" dirty="0" err="1"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grpSp>
      <p:grpSp>
        <p:nvGrpSpPr>
          <p:cNvPr id="8" name="组合 7"/>
          <p:cNvGrpSpPr/>
          <p:nvPr/>
        </p:nvGrpSpPr>
        <p:grpSpPr>
          <a:xfrm>
            <a:off x="6886575" y="3346450"/>
            <a:ext cx="1998345" cy="2330450"/>
            <a:chOff x="9722" y="5917"/>
            <a:chExt cx="3147" cy="3670"/>
          </a:xfrm>
        </p:grpSpPr>
        <p:sp>
          <p:nvSpPr>
            <p:cNvPr id="9" name="任意多边形 8"/>
            <p:cNvSpPr/>
            <p:nvPr/>
          </p:nvSpPr>
          <p:spPr>
            <a:xfrm rot="240000">
              <a:off x="9722" y="5917"/>
              <a:ext cx="890" cy="3670"/>
            </a:xfrm>
            <a:custGeom>
              <a:avLst/>
              <a:gdLst>
                <a:gd name="connisteX0" fmla="*/ 0 w 565150"/>
                <a:gd name="connsiteY0" fmla="*/ 2260600 h 2260600"/>
                <a:gd name="connisteX1" fmla="*/ 304800 w 565150"/>
                <a:gd name="connsiteY1" fmla="*/ 1854200 h 2260600"/>
                <a:gd name="connisteX2" fmla="*/ 457200 w 565150"/>
                <a:gd name="connsiteY2" fmla="*/ 1066800 h 2260600"/>
                <a:gd name="connisteX3" fmla="*/ 565150 w 565150"/>
                <a:gd name="connsiteY3" fmla="*/ 0 h 2260600"/>
              </a:gdLst>
              <a:ahLst/>
              <a:cxnLst>
                <a:cxn ang="0">
                  <a:pos x="connisteX0" y="connsiteY0"/>
                </a:cxn>
                <a:cxn ang="0">
                  <a:pos x="connisteX1" y="connsiteY1"/>
                </a:cxn>
                <a:cxn ang="0">
                  <a:pos x="connisteX2" y="connsiteY2"/>
                </a:cxn>
                <a:cxn ang="0">
                  <a:pos x="connisteX3" y="connsiteY3"/>
                </a:cxn>
              </a:cxnLst>
              <a:rect l="l" t="t" r="r" b="b"/>
              <a:pathLst>
                <a:path w="565150" h="2260600">
                  <a:moveTo>
                    <a:pt x="0" y="2260600"/>
                  </a:moveTo>
                  <a:cubicBezTo>
                    <a:pt x="57785" y="2195195"/>
                    <a:pt x="213360" y="2092960"/>
                    <a:pt x="304800" y="1854200"/>
                  </a:cubicBezTo>
                  <a:cubicBezTo>
                    <a:pt x="396240" y="1615440"/>
                    <a:pt x="405130" y="1437640"/>
                    <a:pt x="457200" y="1066800"/>
                  </a:cubicBezTo>
                  <a:cubicBezTo>
                    <a:pt x="509270" y="695960"/>
                    <a:pt x="546735" y="197485"/>
                    <a:pt x="56515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10874" y="6366"/>
              <a:ext cx="1995" cy="337"/>
            </a:xfrm>
            <a:prstGeom prst="rect">
              <a:avLst/>
            </a:prstGeom>
            <a:noFill/>
            <a:extLst>
              <a:ext uri="{909E8E84-426E-40DD-AFC4-6F175D3DCCD1}">
                <a14:hiddenFill xmlns:a14="http://schemas.microsoft.com/office/drawing/2010/main">
                  <a:solidFill>
                    <a:schemeClr val="bg1"/>
                  </a:solidFill>
                </a14:hiddenFill>
              </a:ext>
            </a:extLst>
          </p:spPr>
          <p:txBody>
            <a:bodyPr wrap="square" rtlCol="0" anchor="t">
              <a:spAutoFit/>
            </a:bodyPr>
            <a:p>
              <a:pPr marL="0" indent="0" algn="l">
                <a:lnSpc>
                  <a:spcPct val="50000"/>
                </a:lnSpc>
                <a:spcBef>
                  <a:spcPts val="0"/>
                </a:spcBef>
                <a:spcAft>
                  <a:spcPts val="0"/>
                </a:spcAft>
                <a:buNone/>
              </a:pPr>
              <a:r>
                <a:rPr lang="en-US" altLang="zh-CN" sz="1600" i="1" dirty="0" err="1">
                  <a:solidFill>
                    <a:srgbClr val="000000"/>
                  </a:solidFill>
                  <a:ea typeface="黑体" panose="02010609060101010101" pitchFamily="49" charset="-122"/>
                  <a:sym typeface="+mn-ea"/>
                </a:rPr>
                <a:t>v</a:t>
              </a:r>
              <a:r>
                <a:rPr lang="en-US" altLang="zh-CN" sz="1600" baseline="-25000" dirty="0" err="1">
                  <a:solidFill>
                    <a:srgbClr val="000000"/>
                  </a:solidFill>
                  <a:ea typeface="黑体" panose="02010609060101010101" pitchFamily="49" charset="-122"/>
                  <a:sym typeface="+mn-ea"/>
                </a:rPr>
                <a:t>CE</a:t>
              </a:r>
              <a:r>
                <a:rPr lang="en-US" altLang="zh-CN" sz="1600">
                  <a:sym typeface="+mn-ea"/>
                </a:rPr>
                <a:t>≥1V</a:t>
              </a:r>
              <a:endParaRPr lang="en-US" altLang="zh-CN" sz="1600" b="1" baseline="-25000" dirty="0" err="1"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grpSp>
      <p:pic>
        <p:nvPicPr>
          <p:cNvPr id="11" name="图片 10"/>
          <p:cNvPicPr>
            <a:picLocks noChangeAspect="1"/>
          </p:cNvPicPr>
          <p:nvPr/>
        </p:nvPicPr>
        <p:blipFill>
          <a:blip r:embed="rId2"/>
          <a:stretch>
            <a:fillRect/>
          </a:stretch>
        </p:blipFill>
        <p:spPr>
          <a:xfrm>
            <a:off x="971550" y="3439795"/>
            <a:ext cx="3075940" cy="2290445"/>
          </a:xfrm>
          <a:prstGeom prst="rect">
            <a:avLst/>
          </a:prstGeom>
        </p:spPr>
      </p:pic>
      <p:sp>
        <p:nvSpPr>
          <p:cNvPr id="7" name="文本框 6"/>
          <p:cNvSpPr txBox="1"/>
          <p:nvPr/>
        </p:nvSpPr>
        <p:spPr>
          <a:xfrm>
            <a:off x="1113155" y="2636520"/>
            <a:ext cx="7138670" cy="570865"/>
          </a:xfrm>
          <a:prstGeom prst="rect">
            <a:avLst/>
          </a:prstGeom>
          <a:noFill/>
        </p:spPr>
        <p:txBody>
          <a:bodyPr wrap="square" rtlCol="0" anchor="t">
            <a:spAutoFit/>
          </a:bodyPr>
          <a:p>
            <a:pPr eaLnBrk="1" hangingPunct="1">
              <a:lnSpc>
                <a:spcPct val="130000"/>
              </a:lnSpc>
              <a:buFontTx/>
              <a:buNone/>
            </a:pPr>
            <a:r>
              <a:rPr lang="zh-CN" altLang="en-US" dirty="0" smtClean="0">
                <a:latin typeface="宋体" panose="02010600030101010101" pitchFamily="2" charset="-122"/>
                <a:sym typeface="+mn-ea"/>
              </a:rPr>
              <a:t>输入特性曲线的分区：</a:t>
            </a:r>
            <a:r>
              <a:rPr lang="zh-CN" altLang="en-US" dirty="0" smtClean="0">
                <a:solidFill>
                  <a:srgbClr val="007032"/>
                </a:solidFill>
                <a:latin typeface="宋体" panose="02010600030101010101" pitchFamily="2" charset="-122"/>
                <a:sym typeface="+mn-ea"/>
              </a:rPr>
              <a:t>死区</a:t>
            </a:r>
            <a:r>
              <a:rPr lang="zh-CN" altLang="en-US" dirty="0" smtClean="0">
                <a:sym typeface="+mn-ea"/>
              </a:rPr>
              <a:t>、</a:t>
            </a:r>
            <a:r>
              <a:rPr lang="zh-CN" altLang="en-US" dirty="0" smtClean="0">
                <a:solidFill>
                  <a:srgbClr val="9900CC"/>
                </a:solidFill>
                <a:latin typeface="宋体" panose="02010600030101010101" pitchFamily="2" charset="-122"/>
                <a:sym typeface="+mn-ea"/>
              </a:rPr>
              <a:t>非线性区</a:t>
            </a:r>
            <a:r>
              <a:rPr lang="zh-CN" altLang="en-US" dirty="0" smtClean="0">
                <a:sym typeface="+mn-ea"/>
              </a:rPr>
              <a:t>、</a:t>
            </a:r>
            <a:r>
              <a:rPr lang="zh-CN" altLang="en-US" b="1" dirty="0" smtClean="0">
                <a:solidFill>
                  <a:srgbClr val="FF3300"/>
                </a:solidFill>
                <a:latin typeface="宋体" panose="02010600030101010101" pitchFamily="2" charset="-122"/>
                <a:sym typeface="+mn-ea"/>
              </a:rPr>
              <a:t>线性区</a:t>
            </a:r>
            <a:endParaRPr lang="zh-CN" altLang="en-US" b="1" dirty="0" smtClean="0">
              <a:solidFill>
                <a:srgbClr val="FF3300"/>
              </a:solidFill>
              <a:latin typeface="宋体" panose="02010600030101010101" pitchFamily="2" charset="-122"/>
              <a:cs typeface="Times New Roman" panose="02020603050405020304" pitchFamily="18" charset="0"/>
              <a:sym typeface="+mn-ea"/>
            </a:endParaRPr>
          </a:p>
        </p:txBody>
      </p:sp>
      <p:cxnSp>
        <p:nvCxnSpPr>
          <p:cNvPr id="10" name="直接连接符 9"/>
          <p:cNvCxnSpPr/>
          <p:nvPr/>
        </p:nvCxnSpPr>
        <p:spPr>
          <a:xfrm>
            <a:off x="5525770" y="5638800"/>
            <a:ext cx="68400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6177915" y="5113655"/>
            <a:ext cx="330200" cy="533400"/>
          </a:xfrm>
          <a:custGeom>
            <a:avLst/>
            <a:gdLst>
              <a:gd name="connisteX0" fmla="*/ 0 w 330200"/>
              <a:gd name="connsiteY0" fmla="*/ 533400 h 533400"/>
              <a:gd name="connisteX1" fmla="*/ 228600 w 330200"/>
              <a:gd name="connsiteY1" fmla="*/ 260350 h 533400"/>
              <a:gd name="connisteX2" fmla="*/ 330200 w 330200"/>
              <a:gd name="connsiteY2" fmla="*/ 0 h 533400"/>
            </a:gdLst>
            <a:ahLst/>
            <a:cxnLst>
              <a:cxn ang="0">
                <a:pos x="connisteX0" y="connsiteY0"/>
              </a:cxn>
              <a:cxn ang="0">
                <a:pos x="connisteX1" y="connsiteY1"/>
              </a:cxn>
              <a:cxn ang="0">
                <a:pos x="connisteX2" y="connsiteY2"/>
              </a:cxn>
            </a:cxnLst>
            <a:rect l="l" t="t" r="r" b="b"/>
            <a:pathLst>
              <a:path w="330200" h="533400">
                <a:moveTo>
                  <a:pt x="0" y="533400"/>
                </a:moveTo>
                <a:cubicBezTo>
                  <a:pt x="43815" y="483870"/>
                  <a:pt x="162560" y="367030"/>
                  <a:pt x="228600" y="260350"/>
                </a:cubicBezTo>
                <a:cubicBezTo>
                  <a:pt x="294640" y="153670"/>
                  <a:pt x="314325" y="46355"/>
                  <a:pt x="330200" y="0"/>
                </a:cubicBezTo>
              </a:path>
            </a:pathLst>
          </a:custGeom>
          <a:ln w="57150">
            <a:solidFill>
              <a:srgbClr val="7030A0"/>
            </a:solidFill>
          </a:ln>
        </p:spPr>
        <p:style>
          <a:lnRef idx="1">
            <a:schemeClr val="accent6"/>
          </a:lnRef>
          <a:fillRef idx="0">
            <a:schemeClr val="accent6"/>
          </a:fillRef>
          <a:effectRef idx="0">
            <a:schemeClr val="accent6"/>
          </a:effectRef>
          <a:fontRef idx="minor">
            <a:schemeClr val="tx1"/>
          </a:fontRef>
        </p:style>
        <p:txBody>
          <a:bodyPr rtlCol="0" anchor="ctr"/>
          <a:p>
            <a:pPr algn="ctr"/>
            <a:endParaRPr lang="zh-CN" altLang="en-US"/>
          </a:p>
        </p:txBody>
      </p:sp>
      <p:sp>
        <p:nvSpPr>
          <p:cNvPr id="14" name="任意多边形 13"/>
          <p:cNvSpPr/>
          <p:nvPr/>
        </p:nvSpPr>
        <p:spPr>
          <a:xfrm>
            <a:off x="6508115" y="3392805"/>
            <a:ext cx="203200" cy="1708150"/>
          </a:xfrm>
          <a:custGeom>
            <a:avLst/>
            <a:gdLst>
              <a:gd name="connisteX0" fmla="*/ 0 w 203200"/>
              <a:gd name="connsiteY0" fmla="*/ 1708150 h 1708150"/>
              <a:gd name="connisteX1" fmla="*/ 82550 w 203200"/>
              <a:gd name="connsiteY1" fmla="*/ 1162050 h 1708150"/>
              <a:gd name="connisteX2" fmla="*/ 203200 w 203200"/>
              <a:gd name="connsiteY2" fmla="*/ 0 h 1708150"/>
            </a:gdLst>
            <a:ahLst/>
            <a:cxnLst>
              <a:cxn ang="0">
                <a:pos x="connisteX0" y="connsiteY0"/>
              </a:cxn>
              <a:cxn ang="0">
                <a:pos x="connisteX1" y="connsiteY1"/>
              </a:cxn>
              <a:cxn ang="0">
                <a:pos x="connisteX2" y="connsiteY2"/>
              </a:cxn>
            </a:cxnLst>
            <a:rect l="l" t="t" r="r" b="b"/>
            <a:pathLst>
              <a:path w="203200" h="1708150">
                <a:moveTo>
                  <a:pt x="0" y="1708150"/>
                </a:moveTo>
                <a:cubicBezTo>
                  <a:pt x="13970" y="1622425"/>
                  <a:pt x="41910" y="1503680"/>
                  <a:pt x="82550" y="1162050"/>
                </a:cubicBezTo>
                <a:cubicBezTo>
                  <a:pt x="123190" y="820420"/>
                  <a:pt x="180975" y="221615"/>
                  <a:pt x="203200"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8" name="直接箭头连接符 17"/>
          <p:cNvCxnSpPr/>
          <p:nvPr>
            <p:custDataLst>
              <p:tags r:id="rId3"/>
            </p:custDataLst>
          </p:nvPr>
        </p:nvCxnSpPr>
        <p:spPr>
          <a:xfrm flipV="1">
            <a:off x="1550035" y="3882390"/>
            <a:ext cx="419735" cy="3251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custDataLst>
              <p:tags r:id="rId4"/>
            </p:custDataLst>
          </p:nvPr>
        </p:nvCxnSpPr>
        <p:spPr>
          <a:xfrm flipV="1">
            <a:off x="2772410" y="3861435"/>
            <a:ext cx="419735" cy="3251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bldLvl="0" animBg="1"/>
      <p:bldP spid="14" grpId="0" bldLvl="0" animBg="1"/>
      <p:bldP spid="16"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81280" y="642620"/>
            <a:ext cx="548005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b" anchorCtr="0" compatLnSpc="1"/>
          <a:lstStyle>
            <a:lvl1pPr algn="l" rtl="0" eaLnBrk="0" fontAlgn="base" hangingPunct="0">
              <a:spcBef>
                <a:spcPct val="0"/>
              </a:spcBef>
              <a:spcAft>
                <a:spcPct val="0"/>
              </a:spcAft>
              <a:defRPr kumimoji="1" sz="4400" kern="12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rPr>
              <a:t> </a:t>
            </a:r>
            <a:r>
              <a:rPr kumimoji="1" lang="zh-CN" altLang="en-US" sz="2800" i="0" u="sng" strike="noStrike" kern="1200" cap="none" spc="0" normalizeH="0" baseline="0" dirty="0" smtClean="0">
                <a:solidFill>
                  <a:srgbClr val="0000FF"/>
                </a:solidFill>
                <a:latin typeface="黑体" panose="02010609060101010101" pitchFamily="49" charset="-122"/>
                <a:ea typeface="黑体" panose="02010609060101010101" pitchFamily="49" charset="-122"/>
                <a:cs typeface="+mn-cs"/>
              </a:rPr>
              <a:t>(2)输出特性曲线</a:t>
            </a:r>
            <a:endParaRPr kumimoji="1" lang="zh-CN" altLang="en-US" sz="2800" b="1" i="0" u="none" strike="noStrike" kern="1200" cap="none" spc="0" normalizeH="0" baseline="0" noProof="0" dirty="0" smtClean="0">
              <a:ln>
                <a:noFill/>
              </a:ln>
              <a:solidFill>
                <a:srgbClr val="FF0000"/>
              </a:solidFill>
              <a:effectLst/>
              <a:uLnTx/>
              <a:uFillTx/>
              <a:latin typeface="宋体" panose="02010600030101010101" pitchFamily="2" charset="-122"/>
              <a:ea typeface="宋体" panose="02010600030101010101" pitchFamily="2" charset="-122"/>
            </a:endParaRPr>
          </a:p>
        </p:txBody>
      </p:sp>
      <p:sp>
        <p:nvSpPr>
          <p:cNvPr id="3" name="Rectangle 3"/>
          <p:cNvSpPr txBox="1">
            <a:spLocks noChangeArrowheads="1"/>
          </p:cNvSpPr>
          <p:nvPr/>
        </p:nvSpPr>
        <p:spPr bwMode="auto">
          <a:xfrm>
            <a:off x="213360" y="1440180"/>
            <a:ext cx="8402955" cy="1274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1" hangingPunct="1">
              <a:buFontTx/>
              <a:buNone/>
            </a:pPr>
            <a:r>
              <a:rPr lang="zh-CN" altLang="en-US" b="0" dirty="0" smtClean="0">
                <a:latin typeface="宋体" panose="02010600030101010101" pitchFamily="2" charset="-122"/>
              </a:rPr>
              <a:t>   </a:t>
            </a: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sym typeface="+mn-ea"/>
              </a:rPr>
              <a:t>共发射极接法</a:t>
            </a:r>
            <a:r>
              <a:rPr lang="zh-CN" altLang="en-US" sz="2400" b="0" dirty="0" smtClean="0">
                <a:latin typeface="宋体" panose="02010600030101010101" pitchFamily="2" charset="-122"/>
              </a:rPr>
              <a:t>的输出特性曲线如图所示，它是以</a:t>
            </a:r>
            <a:r>
              <a:rPr lang="en-US" altLang="zh-CN" sz="2400" b="0" i="1" dirty="0" err="1" smtClean="0">
                <a:latin typeface="Times New Roman" panose="02020603050405020304" pitchFamily="18" charset="0"/>
              </a:rPr>
              <a:t> </a:t>
            </a:r>
            <a:r>
              <a:rPr lang="en-US" altLang="zh-CN" sz="2400" b="0" i="1">
                <a:latin typeface="Times New Roman" panose="02020603050405020304" pitchFamily="18" charset="0"/>
                <a:ea typeface="宋体" panose="02010600030101010101" pitchFamily="2" charset="-122"/>
                <a:sym typeface="+mn-ea"/>
              </a:rPr>
              <a:t>I</a:t>
            </a:r>
            <a:r>
              <a:rPr lang="en-US" altLang="zh-CN" sz="2400" b="0" baseline="-25000" dirty="0" err="1" smtClean="0">
                <a:latin typeface="Times New Roman" panose="02020603050405020304" pitchFamily="18" charset="0"/>
              </a:rPr>
              <a:t>B</a:t>
            </a:r>
            <a:r>
              <a:rPr lang="en-US" altLang="zh-CN" sz="2400" b="0" i="1" dirty="0" err="1" smtClean="0">
                <a:latin typeface="Times New Roman" panose="02020603050405020304" pitchFamily="18" charset="0"/>
                <a:sym typeface="+mn-ea"/>
              </a:rPr>
              <a:t> </a:t>
            </a:r>
            <a:r>
              <a:rPr lang="zh-CN" altLang="en-US" sz="2400" b="0" dirty="0" smtClean="0">
                <a:latin typeface="Times New Roman" panose="02020603050405020304" pitchFamily="18" charset="0"/>
              </a:rPr>
              <a:t>为参变量的一族特性曲线。</a:t>
            </a:r>
            <a:r>
              <a:rPr lang="zh-CN" altLang="en-US" sz="2400" dirty="0">
                <a:latin typeface="Times New Roman" panose="02020603050405020304" pitchFamily="18" charset="0"/>
                <a:ea typeface="宋体" panose="02010600030101010101" pitchFamily="2" charset="-122"/>
                <a:sym typeface="+mn-ea"/>
              </a:rPr>
              <a:t>对应于一个</a:t>
            </a:r>
            <a:r>
              <a:rPr lang="en-US" altLang="zh-CN" sz="2400" dirty="0">
                <a:latin typeface="Times New Roman" panose="02020603050405020304" pitchFamily="18" charset="0"/>
                <a:ea typeface="宋体" panose="02010600030101010101" pitchFamily="2" charset="-122"/>
                <a:sym typeface="+mn-ea"/>
              </a:rPr>
              <a:t> </a:t>
            </a:r>
            <a:r>
              <a:rPr lang="en-US" altLang="zh-CN" sz="2400" i="1">
                <a:latin typeface="Times New Roman" panose="02020603050405020304" pitchFamily="18" charset="0"/>
                <a:ea typeface="宋体" panose="02010600030101010101" pitchFamily="2" charset="-122"/>
                <a:sym typeface="+mn-ea"/>
              </a:rPr>
              <a:t>I</a:t>
            </a:r>
            <a:r>
              <a:rPr lang="en-US" altLang="zh-CN" sz="2400" baseline="-25000">
                <a:latin typeface="Times New Roman" panose="02020603050405020304" pitchFamily="18" charset="0"/>
                <a:ea typeface="宋体" panose="02010600030101010101" pitchFamily="2" charset="-122"/>
                <a:sym typeface="+mn-ea"/>
              </a:rPr>
              <a:t>B </a:t>
            </a:r>
            <a:r>
              <a:rPr lang="zh-CN" altLang="en-US" sz="2400" dirty="0">
                <a:latin typeface="Times New Roman" panose="02020603050405020304" pitchFamily="18" charset="0"/>
                <a:ea typeface="宋体" panose="02010600030101010101" pitchFamily="2" charset="-122"/>
                <a:sym typeface="+mn-ea"/>
              </a:rPr>
              <a:t>就有一条</a:t>
            </a:r>
            <a:r>
              <a:rPr lang="en-US" altLang="zh-CN" sz="2400" dirty="0">
                <a:latin typeface="Times New Roman" panose="02020603050405020304" pitchFamily="18" charset="0"/>
                <a:ea typeface="宋体" panose="02010600030101010101" pitchFamily="2" charset="-122"/>
                <a:sym typeface="+mn-ea"/>
              </a:rPr>
              <a:t> </a:t>
            </a:r>
            <a:r>
              <a:rPr lang="en-US" altLang="zh-CN" sz="2400" i="1" err="1">
                <a:latin typeface="Times New Roman" panose="02020603050405020304" pitchFamily="18" charset="0"/>
                <a:ea typeface="宋体" panose="02010600030101010101" pitchFamily="2" charset="-122"/>
                <a:sym typeface="+mn-ea"/>
              </a:rPr>
              <a:t>i</a:t>
            </a:r>
            <a:r>
              <a:rPr lang="en-US" altLang="zh-CN" sz="2400" baseline="-25000" err="1">
                <a:latin typeface="Times New Roman" panose="02020603050405020304" pitchFamily="18" charset="0"/>
                <a:ea typeface="宋体" panose="02010600030101010101" pitchFamily="2" charset="-122"/>
                <a:sym typeface="+mn-ea"/>
              </a:rPr>
              <a:t>C </a:t>
            </a:r>
            <a:r>
              <a:rPr lang="zh-CN" altLang="en-US" sz="2400">
                <a:latin typeface="Times New Roman" panose="02020603050405020304" pitchFamily="18" charset="0"/>
                <a:ea typeface="宋体" panose="02010600030101010101" pitchFamily="2" charset="-122"/>
                <a:sym typeface="+mn-ea"/>
              </a:rPr>
              <a:t>随</a:t>
            </a:r>
            <a:r>
              <a:rPr lang="en-US" altLang="zh-CN" sz="2400">
                <a:latin typeface="Times New Roman" panose="02020603050405020304" pitchFamily="18" charset="0"/>
                <a:ea typeface="宋体" panose="02010600030101010101" pitchFamily="2" charset="-122"/>
                <a:sym typeface="+mn-ea"/>
              </a:rPr>
              <a:t> </a:t>
            </a:r>
            <a:r>
              <a:rPr lang="en-US" altLang="zh-CN" sz="2400" i="1" err="1">
                <a:latin typeface="Times New Roman" panose="02020603050405020304" pitchFamily="18" charset="0"/>
                <a:ea typeface="宋体" panose="02010600030101010101" pitchFamily="2" charset="-122"/>
                <a:sym typeface="+mn-ea"/>
              </a:rPr>
              <a:t>v</a:t>
            </a:r>
            <a:r>
              <a:rPr lang="en-US" altLang="zh-CN" sz="2400" baseline="-25000" err="1">
                <a:latin typeface="Times New Roman" panose="02020603050405020304" pitchFamily="18" charset="0"/>
                <a:ea typeface="宋体" panose="02010600030101010101" pitchFamily="2" charset="-122"/>
                <a:sym typeface="+mn-ea"/>
              </a:rPr>
              <a:t>CE </a:t>
            </a:r>
            <a:r>
              <a:rPr lang="zh-CN" altLang="en-US" sz="2400" dirty="0">
                <a:latin typeface="Times New Roman" panose="02020603050405020304" pitchFamily="18" charset="0"/>
                <a:ea typeface="宋体" panose="02010600030101010101" pitchFamily="2" charset="-122"/>
                <a:sym typeface="+mn-ea"/>
              </a:rPr>
              <a:t>变化的曲线。</a:t>
            </a:r>
            <a:r>
              <a:rPr lang="zh-CN" altLang="en-US" sz="2000" b="0" dirty="0" smtClean="0">
                <a:latin typeface="Times New Roman" panose="02020603050405020304" pitchFamily="18" charset="0"/>
              </a:rPr>
              <a:t>        </a:t>
            </a:r>
            <a:endParaRPr lang="zh-CN" altLang="en-US" sz="2000" b="0" dirty="0" smtClean="0">
              <a:solidFill>
                <a:srgbClr val="FF5050"/>
              </a:solidFill>
              <a:latin typeface="宋体" panose="02010600030101010101" pitchFamily="2" charset="-122"/>
            </a:endParaRPr>
          </a:p>
        </p:txBody>
      </p:sp>
      <p:sp>
        <p:nvSpPr>
          <p:cNvPr id="6" name="灯片编号占位符 5"/>
          <p:cNvSpPr>
            <a:spLocks noGrp="1"/>
          </p:cNvSpPr>
          <p:nvPr>
            <p:ph type="sldNum" sz="quarter" idx="12"/>
          </p:nvPr>
        </p:nvSpPr>
        <p:spPr/>
        <p:txBody>
          <a:bodyPr/>
          <a:p>
            <a:fld id="{9A0DB2DC-4C9A-4742-B13C-FB6460FD3503}" type="slidenum">
              <a:rPr lang="zh-CN" altLang="en-US" dirty="0"/>
            </a:fld>
            <a:endParaRPr lang="zh-CN" altLang="en-US" dirty="0"/>
          </a:p>
        </p:txBody>
      </p:sp>
      <p:sp>
        <p:nvSpPr>
          <p:cNvPr id="7" name="Text Box 49"/>
          <p:cNvSpPr txBox="1">
            <a:spLocks noChangeArrowheads="1"/>
          </p:cNvSpPr>
          <p:nvPr/>
        </p:nvSpPr>
        <p:spPr bwMode="auto">
          <a:xfrm>
            <a:off x="3203575" y="487680"/>
            <a:ext cx="373126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1200" b="0" dirty="0">
                <a:solidFill>
                  <a:srgbClr val="000000"/>
                </a:solidFill>
                <a:latin typeface="黑体" panose="02010609060101010101" pitchFamily="49" charset="-122"/>
                <a:ea typeface="黑体" panose="02010609060101010101" pitchFamily="49" charset="-122"/>
              </a:rPr>
              <a:t> </a:t>
            </a:r>
            <a:r>
              <a:rPr lang="en-US" altLang="zh-CN" sz="2800" b="0" i="1" dirty="0" err="1">
                <a:solidFill>
                  <a:srgbClr val="000000"/>
                </a:solidFill>
                <a:latin typeface="Times New Roman" panose="02020603050405020304" pitchFamily="18" charset="0"/>
                <a:ea typeface="黑体" panose="02010609060101010101" pitchFamily="49" charset="-122"/>
              </a:rPr>
              <a:t>i</a:t>
            </a:r>
            <a:r>
              <a:rPr lang="en-US" altLang="zh-CN" sz="2800" b="0" baseline="-25000" dirty="0" err="1">
                <a:solidFill>
                  <a:srgbClr val="000000"/>
                </a:solidFill>
                <a:latin typeface="Times New Roman" panose="02020603050405020304" pitchFamily="18" charset="0"/>
                <a:ea typeface="黑体" panose="02010609060101010101" pitchFamily="49" charset="-122"/>
              </a:rPr>
              <a:t>C </a:t>
            </a:r>
            <a:r>
              <a:rPr lang="en-US" altLang="zh-CN" sz="2800" b="0" dirty="0">
                <a:solidFill>
                  <a:srgbClr val="000000"/>
                </a:solidFill>
                <a:latin typeface="Times New Roman" panose="02020603050405020304" pitchFamily="18" charset="0"/>
                <a:ea typeface="黑体" panose="02010609060101010101" pitchFamily="49" charset="-122"/>
              </a:rPr>
              <a:t>= </a:t>
            </a:r>
            <a:r>
              <a:rPr lang="en-US" altLang="zh-CN" sz="2800" b="0" i="1" dirty="0">
                <a:solidFill>
                  <a:srgbClr val="000000"/>
                </a:solidFill>
                <a:latin typeface="Times New Roman" panose="02020603050405020304" pitchFamily="18" charset="0"/>
                <a:ea typeface="黑体" panose="02010609060101010101" pitchFamily="49" charset="-122"/>
              </a:rPr>
              <a:t>f</a:t>
            </a:r>
            <a:r>
              <a:rPr lang="en-US" altLang="zh-CN" sz="2800" b="0" dirty="0">
                <a:solidFill>
                  <a:srgbClr val="000000"/>
                </a:solidFill>
                <a:latin typeface="Times New Roman" panose="02020603050405020304" pitchFamily="18" charset="0"/>
                <a:ea typeface="黑体" panose="02010609060101010101" pitchFamily="49" charset="-122"/>
              </a:rPr>
              <a:t>(</a:t>
            </a:r>
            <a:r>
              <a:rPr lang="en-US" altLang="zh-CN" sz="2800" b="0" i="1" dirty="0" err="1">
                <a:solidFill>
                  <a:srgbClr val="000000"/>
                </a:solidFill>
                <a:latin typeface="Times New Roman" panose="02020603050405020304" pitchFamily="18" charset="0"/>
                <a:ea typeface="黑体" panose="02010609060101010101" pitchFamily="49" charset="-122"/>
              </a:rPr>
              <a:t>v</a:t>
            </a:r>
            <a:r>
              <a:rPr lang="en-US" altLang="zh-CN" sz="2800" b="0" baseline="-25000" dirty="0" err="1">
                <a:solidFill>
                  <a:srgbClr val="000000"/>
                </a:solidFill>
                <a:latin typeface="Times New Roman" panose="02020603050405020304" pitchFamily="18" charset="0"/>
                <a:ea typeface="黑体" panose="02010609060101010101" pitchFamily="49" charset="-122"/>
              </a:rPr>
              <a:t>CE</a:t>
            </a:r>
            <a:r>
              <a:rPr lang="en-US" altLang="zh-CN" sz="2800" b="0" dirty="0">
                <a:solidFill>
                  <a:srgbClr val="000000"/>
                </a:solidFill>
                <a:latin typeface="Times New Roman" panose="02020603050405020304" pitchFamily="18" charset="0"/>
                <a:ea typeface="黑体" panose="02010609060101010101" pitchFamily="49" charset="-122"/>
              </a:rPr>
              <a:t>)</a:t>
            </a:r>
            <a:r>
              <a:rPr lang="en-US" altLang="zh-CN" sz="2800" b="0" dirty="0">
                <a:solidFill>
                  <a:srgbClr val="000000"/>
                </a:solidFill>
                <a:latin typeface="Times New Roman" panose="02020603050405020304" pitchFamily="18" charset="0"/>
                <a:ea typeface="黑体" panose="02010609060101010101" pitchFamily="49" charset="-122"/>
                <a:sym typeface="Symbol" panose="05050102010706020507" pitchFamily="18" charset="2"/>
              </a:rPr>
              <a:t></a:t>
            </a:r>
            <a:r>
              <a:rPr lang="en-US" altLang="zh-CN" sz="2800" b="0" dirty="0">
                <a:solidFill>
                  <a:srgbClr val="000000"/>
                </a:solidFill>
                <a:latin typeface="Times New Roman" panose="02020603050405020304" pitchFamily="18" charset="0"/>
                <a:ea typeface="黑体" panose="02010609060101010101" pitchFamily="49" charset="-122"/>
              </a:rPr>
              <a:t> </a:t>
            </a:r>
            <a:r>
              <a:rPr lang="en-US" altLang="zh-CN" sz="2800" b="0" i="1" baseline="-10000" dirty="0" err="1">
                <a:solidFill>
                  <a:srgbClr val="000000"/>
                </a:solidFill>
                <a:latin typeface="Times New Roman" panose="02020603050405020304" pitchFamily="18" charset="0"/>
                <a:ea typeface="黑体" panose="02010609060101010101" pitchFamily="49" charset="-122"/>
              </a:rPr>
              <a:t>i</a:t>
            </a:r>
            <a:r>
              <a:rPr lang="en-US" altLang="zh-CN" sz="2000" b="0" baseline="-30000" dirty="0" err="1">
                <a:solidFill>
                  <a:srgbClr val="000000"/>
                </a:solidFill>
                <a:latin typeface="Times New Roman" panose="02020603050405020304" pitchFamily="18" charset="0"/>
                <a:ea typeface="黑体" panose="02010609060101010101" pitchFamily="49" charset="-122"/>
              </a:rPr>
              <a:t>B</a:t>
            </a:r>
            <a:r>
              <a:rPr lang="en-US" altLang="zh-CN" sz="2800" b="0" baseline="-10000" dirty="0">
                <a:solidFill>
                  <a:srgbClr val="000000"/>
                </a:solidFill>
                <a:latin typeface="Times New Roman" panose="02020603050405020304" pitchFamily="18" charset="0"/>
                <a:ea typeface="黑体" panose="02010609060101010101" pitchFamily="49" charset="-122"/>
              </a:rPr>
              <a:t>=</a:t>
            </a:r>
            <a:r>
              <a:rPr lang="en-US" altLang="zh-CN" sz="2800" b="0" baseline="-10000" dirty="0" err="1">
                <a:solidFill>
                  <a:srgbClr val="000000"/>
                </a:solidFill>
                <a:latin typeface="Times New Roman" panose="02020603050405020304" pitchFamily="18" charset="0"/>
                <a:ea typeface="黑体" panose="02010609060101010101" pitchFamily="49" charset="-122"/>
              </a:rPr>
              <a:t>const</a:t>
            </a:r>
            <a:endParaRPr lang="zh-CN" altLang="en-US" sz="2800" b="0" dirty="0">
              <a:solidFill>
                <a:srgbClr val="000000"/>
              </a:solidFill>
              <a:latin typeface="Times New Roman" panose="02020603050405020304" pitchFamily="18" charset="0"/>
            </a:endParaRPr>
          </a:p>
        </p:txBody>
      </p:sp>
      <p:pic>
        <p:nvPicPr>
          <p:cNvPr id="53" name="图片 52"/>
          <p:cNvPicPr>
            <a:picLocks noChangeAspect="1"/>
          </p:cNvPicPr>
          <p:nvPr/>
        </p:nvPicPr>
        <p:blipFill>
          <a:blip r:embed="rId1"/>
          <a:stretch>
            <a:fillRect/>
          </a:stretch>
        </p:blipFill>
        <p:spPr>
          <a:xfrm>
            <a:off x="971550" y="3439795"/>
            <a:ext cx="3075940" cy="2290445"/>
          </a:xfrm>
          <a:prstGeom prst="rect">
            <a:avLst/>
          </a:prstGeom>
        </p:spPr>
      </p:pic>
      <p:grpSp>
        <p:nvGrpSpPr>
          <p:cNvPr id="4" name="组合 3"/>
          <p:cNvGrpSpPr/>
          <p:nvPr/>
        </p:nvGrpSpPr>
        <p:grpSpPr>
          <a:xfrm rot="0">
            <a:off x="5147945" y="3429000"/>
            <a:ext cx="3962400" cy="3135630"/>
            <a:chOff x="8107" y="5400"/>
            <a:chExt cx="6240" cy="4938"/>
          </a:xfrm>
        </p:grpSpPr>
        <p:grpSp>
          <p:nvGrpSpPr>
            <p:cNvPr id="5" name="组合 4"/>
            <p:cNvGrpSpPr/>
            <p:nvPr/>
          </p:nvGrpSpPr>
          <p:grpSpPr>
            <a:xfrm rot="0">
              <a:off x="8107" y="5400"/>
              <a:ext cx="6240" cy="4938"/>
              <a:chOff x="8102" y="5398"/>
              <a:chExt cx="6240" cy="4938"/>
            </a:xfrm>
          </p:grpSpPr>
          <p:grpSp>
            <p:nvGrpSpPr>
              <p:cNvPr id="13" name="组合 12"/>
              <p:cNvGrpSpPr/>
              <p:nvPr/>
            </p:nvGrpSpPr>
            <p:grpSpPr>
              <a:xfrm>
                <a:off x="8102" y="5398"/>
                <a:ext cx="6240" cy="4938"/>
                <a:chOff x="6746" y="4946"/>
                <a:chExt cx="6240" cy="4938"/>
              </a:xfrm>
            </p:grpSpPr>
            <p:graphicFrame>
              <p:nvGraphicFramePr>
                <p:cNvPr id="14" name="Object 5"/>
                <p:cNvGraphicFramePr>
                  <a:graphicFrameLocks noChangeAspect="1"/>
                </p:cNvGraphicFramePr>
                <p:nvPr/>
              </p:nvGraphicFramePr>
              <p:xfrm>
                <a:off x="6746" y="4946"/>
                <a:ext cx="6240" cy="4463"/>
              </p:xfrm>
              <a:graphic>
                <a:graphicData uri="http://schemas.openxmlformats.org/presentationml/2006/ole">
                  <mc:AlternateContent xmlns:mc="http://schemas.openxmlformats.org/markup-compatibility/2006">
                    <mc:Choice xmlns:v="urn:schemas-microsoft-com:vml" Requires="v">
                      <p:oleObj spid="_x0000_s15" name="BMP 图象" r:id="rId2" imgW="1699260" imgH="1348740" progId="Paint.Picture">
                        <p:embed/>
                      </p:oleObj>
                    </mc:Choice>
                    <mc:Fallback>
                      <p:oleObj name="BMP 图象" r:id="rId2" imgW="1699260" imgH="1348740" progId="Paint.Picture">
                        <p:embed/>
                        <p:pic>
                          <p:nvPicPr>
                            <p:cNvPr id="0" name="图片 583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6" y="4946"/>
                              <a:ext cx="6240" cy="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文本框 15"/>
                <p:cNvSpPr txBox="1"/>
                <p:nvPr/>
              </p:nvSpPr>
              <p:spPr>
                <a:xfrm>
                  <a:off x="7140" y="9256"/>
                  <a:ext cx="5488" cy="628"/>
                </a:xfrm>
                <a:prstGeom prst="rect">
                  <a:avLst/>
                </a:prstGeom>
                <a:noFill/>
              </p:spPr>
              <p:txBody>
                <a:bodyPr wrap="none" rtlCol="0" anchor="t">
                  <a:spAutoFit/>
                </a:bodyPr>
                <a:p>
                  <a:pPr algn="just" eaLnBrk="1" hangingPunct="1">
                    <a:buFontTx/>
                    <a:buNone/>
                  </a:pPr>
                  <a:r>
                    <a:rPr lang="zh-CN" altLang="en-US" sz="2000" dirty="0" smtClean="0">
                      <a:solidFill>
                        <a:srgbClr val="FF5050"/>
                      </a:solidFill>
                      <a:latin typeface="宋体" panose="02010600030101010101" pitchFamily="2" charset="-122"/>
                      <a:sym typeface="+mn-ea"/>
                    </a:rPr>
                    <a:t>共发射极接法的输出特性曲线</a:t>
                  </a:r>
                  <a:endParaRPr lang="zh-CN" altLang="en-US" sz="2000" b="1" dirty="0" smtClean="0">
                    <a:solidFill>
                      <a:srgbClr val="FF5050"/>
                    </a:solidFill>
                    <a:latin typeface="宋体" panose="02010600030101010101" pitchFamily="2" charset="-122"/>
                    <a:cs typeface="Times New Roman" panose="02020603050405020304" pitchFamily="18" charset="0"/>
                    <a:sym typeface="+mn-ea"/>
                  </a:endParaRPr>
                </a:p>
              </p:txBody>
            </p:sp>
          </p:grpSp>
          <p:sp>
            <p:nvSpPr>
              <p:cNvPr id="17" name="文本框 16"/>
              <p:cNvSpPr txBox="1"/>
              <p:nvPr/>
            </p:nvSpPr>
            <p:spPr>
              <a:xfrm>
                <a:off x="12530" y="8460"/>
                <a:ext cx="1500" cy="677"/>
              </a:xfrm>
              <a:prstGeom prst="rect">
                <a:avLst/>
              </a:prstGeom>
              <a:solidFill>
                <a:schemeClr val="bg1"/>
              </a:solidFill>
            </p:spPr>
            <p:txBody>
              <a:bodyPr wrap="square" rtlCol="0">
                <a:spAutoFit/>
              </a:bodyPr>
              <a:p>
                <a:pPr marL="0" indent="0" algn="ctr">
                  <a:lnSpc>
                    <a:spcPct val="110000"/>
                  </a:lnSpc>
                  <a:buNone/>
                </a:pPr>
                <a:r>
                  <a:rPr lang="zh-CN" altLang="en-US" sz="2000" b="1" dirty="0" smtClean="0">
                    <a:solidFill>
                      <a:srgbClr val="007032"/>
                    </a:solidFill>
                    <a:latin typeface="Times New Roman" panose="02020603050405020304" pitchFamily="18" charset="0"/>
                    <a:cs typeface="Times New Roman" panose="02020603050405020304" pitchFamily="18" charset="0"/>
                  </a:rPr>
                  <a:t>截止区</a:t>
                </a:r>
                <a:endParaRPr lang="zh-CN" altLang="en-US" sz="2000" b="1" dirty="0" smtClean="0">
                  <a:solidFill>
                    <a:srgbClr val="007032"/>
                  </a:solidFill>
                  <a:latin typeface="Times New Roman" panose="02020603050405020304" pitchFamily="18" charset="0"/>
                  <a:cs typeface="Times New Roman" panose="02020603050405020304" pitchFamily="18" charset="0"/>
                </a:endParaRPr>
              </a:p>
            </p:txBody>
          </p:sp>
        </p:grpSp>
        <p:cxnSp>
          <p:nvCxnSpPr>
            <p:cNvPr id="18" name="直接连接符 17"/>
            <p:cNvCxnSpPr/>
            <p:nvPr/>
          </p:nvCxnSpPr>
          <p:spPr>
            <a:xfrm flipH="1">
              <a:off x="8906" y="9251"/>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9086" y="9240"/>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9219" y="9225"/>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9354" y="9229"/>
              <a:ext cx="113"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9472" y="9258"/>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9627" y="9252"/>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9755" y="9262"/>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900" y="9264"/>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10032" y="9253"/>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177" y="9242"/>
              <a:ext cx="113"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0330" y="9227"/>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0470" y="9231"/>
              <a:ext cx="113"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0596" y="9252"/>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0751" y="9246"/>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0879" y="9256"/>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1024" y="9250"/>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1174" y="9233"/>
              <a:ext cx="113"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1302" y="9242"/>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1457" y="9241"/>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1585" y="9251"/>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11730" y="9253"/>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11862" y="9242"/>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12007" y="9231"/>
              <a:ext cx="113"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12160" y="9216"/>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12300" y="9230"/>
              <a:ext cx="113"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12426" y="9241"/>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2581" y="9142"/>
              <a:ext cx="289" cy="20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46" name="圆角矩形 45"/>
            <p:cNvSpPr/>
            <p:nvPr/>
          </p:nvSpPr>
          <p:spPr>
            <a:xfrm>
              <a:off x="8107" y="5514"/>
              <a:ext cx="6237" cy="4762"/>
            </a:xfrm>
            <a:prstGeom prst="roundRect">
              <a:avLst>
                <a:gd name="adj" fmla="val 5438"/>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9" name="直接箭头连接符 8"/>
          <p:cNvCxnSpPr/>
          <p:nvPr>
            <p:custDataLst>
              <p:tags r:id="rId4"/>
            </p:custDataLst>
          </p:nvPr>
        </p:nvCxnSpPr>
        <p:spPr>
          <a:xfrm flipV="1">
            <a:off x="1550035" y="3882390"/>
            <a:ext cx="419735" cy="3251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custDataLst>
              <p:tags r:id="rId5"/>
            </p:custDataLst>
          </p:nvPr>
        </p:nvCxnSpPr>
        <p:spPr>
          <a:xfrm flipV="1">
            <a:off x="2772410" y="3861435"/>
            <a:ext cx="419735" cy="3251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Text Box 6"/>
          <p:cNvSpPr txBox="1">
            <a:spLocks noChangeArrowheads="1"/>
          </p:cNvSpPr>
          <p:nvPr/>
        </p:nvSpPr>
        <p:spPr bwMode="auto">
          <a:xfrm>
            <a:off x="828090" y="1051972"/>
            <a:ext cx="7672387"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defRPr kumimoji="1" sz="2800">
                <a:solidFill>
                  <a:srgbClr val="000000"/>
                </a:solidFill>
                <a:latin typeface="宋体" panose="02010600030101010101" pitchFamily="2" charset="-122"/>
                <a:ea typeface="宋体" panose="02010600030101010101" pitchFamily="2" charset="-122"/>
              </a:defRPr>
            </a:lvl1pPr>
            <a:lvl2pPr marL="742950" indent="-285750" algn="just">
              <a:defRPr kumimoji="1" sz="2800">
                <a:solidFill>
                  <a:srgbClr val="000000"/>
                </a:solidFill>
                <a:latin typeface="宋体" panose="02010600030101010101" pitchFamily="2" charset="-122"/>
                <a:ea typeface="宋体" panose="02010600030101010101" pitchFamily="2" charset="-122"/>
              </a:defRPr>
            </a:lvl2pPr>
            <a:lvl3pPr marL="1143000" indent="-228600" algn="just">
              <a:defRPr kumimoji="1" sz="2800">
                <a:solidFill>
                  <a:srgbClr val="000000"/>
                </a:solidFill>
                <a:latin typeface="宋体" panose="02010600030101010101" pitchFamily="2" charset="-122"/>
                <a:ea typeface="宋体" panose="02010600030101010101" pitchFamily="2" charset="-122"/>
              </a:defRPr>
            </a:lvl3pPr>
            <a:lvl4pPr marL="1600200" indent="-228600" algn="just">
              <a:defRPr kumimoji="1" sz="2800">
                <a:solidFill>
                  <a:srgbClr val="000000"/>
                </a:solidFill>
                <a:latin typeface="宋体" panose="02010600030101010101" pitchFamily="2" charset="-122"/>
                <a:ea typeface="宋体" panose="02010600030101010101" pitchFamily="2" charset="-122"/>
              </a:defRPr>
            </a:lvl4pPr>
            <a:lvl5pPr marL="2057400" indent="-228600" algn="just">
              <a:defRPr kumimoji="1" sz="2800">
                <a:solidFill>
                  <a:srgbClr val="000000"/>
                </a:solidFill>
                <a:latin typeface="宋体" panose="02010600030101010101" pitchFamily="2" charset="-122"/>
                <a:ea typeface="宋体" panose="02010600030101010101" pitchFamily="2" charset="-122"/>
              </a:defRPr>
            </a:lvl5pPr>
            <a:lvl6pPr marL="25146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6pPr>
            <a:lvl7pPr marL="29718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7pPr>
            <a:lvl8pPr marL="34290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8pPr>
            <a:lvl9pPr marL="38862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9pPr>
          </a:lstStyle>
          <a:p>
            <a:r>
              <a:rPr lang="en-US" altLang="zh-CN" sz="2600" dirty="0" smtClean="0">
                <a:latin typeface="Times New Roman" panose="02020603050405020304" pitchFamily="18" charset="0"/>
              </a:rPr>
              <a:t>        </a:t>
            </a:r>
            <a:r>
              <a:rPr lang="zh-CN" altLang="en-US" sz="2600" dirty="0" smtClean="0">
                <a:latin typeface="Times New Roman" panose="02020603050405020304" pitchFamily="18" charset="0"/>
              </a:rPr>
              <a:t>自由电子产生的同时，在其原来的共价键中就出现了一个空位，原子的电中性被破坏，呈现出正电性，其正电量与电子的负电量相等，人们常称呈现正电性的这个空位为</a:t>
            </a:r>
            <a:r>
              <a:rPr lang="zh-CN" altLang="en-US" sz="2600" dirty="0" smtClean="0">
                <a:solidFill>
                  <a:srgbClr val="FF0000"/>
                </a:solidFill>
                <a:latin typeface="Times New Roman" panose="02020603050405020304" pitchFamily="18" charset="0"/>
                <a:ea typeface="黑体" panose="02010609060101010101" pitchFamily="49" charset="-122"/>
              </a:rPr>
              <a:t>空穴</a:t>
            </a:r>
            <a:r>
              <a:rPr lang="zh-CN" altLang="en-US" sz="2600" dirty="0" smtClean="0">
                <a:latin typeface="Times New Roman" panose="02020603050405020304" pitchFamily="18" charset="0"/>
              </a:rPr>
              <a:t>。</a:t>
            </a:r>
            <a:endParaRPr lang="zh-CN" altLang="en-US" sz="2600" dirty="0" smtClean="0">
              <a:latin typeface="Times New Roman" panose="02020603050405020304" pitchFamily="18" charset="0"/>
              <a:ea typeface="幼圆" panose="02010509060101010101" pitchFamily="49" charset="-122"/>
            </a:endParaRPr>
          </a:p>
        </p:txBody>
      </p:sp>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graphicFrame>
        <p:nvGraphicFramePr>
          <p:cNvPr id="8196" name="Object 3079"/>
          <p:cNvGraphicFramePr>
            <a:graphicFrameLocks noChangeAspect="1"/>
          </p:cNvGraphicFramePr>
          <p:nvPr>
            <p:custDataLst>
              <p:tags r:id="rId1"/>
            </p:custDataLst>
          </p:nvPr>
        </p:nvGraphicFramePr>
        <p:xfrm>
          <a:off x="1835785" y="4076700"/>
          <a:ext cx="3596640" cy="2547620"/>
        </p:xfrm>
        <a:graphic>
          <a:graphicData uri="http://schemas.openxmlformats.org/presentationml/2006/ole">
            <mc:AlternateContent xmlns:mc="http://schemas.openxmlformats.org/markup-compatibility/2006">
              <mc:Choice xmlns:v="urn:schemas-microsoft-com:vml" Requires="v">
                <p:oleObj spid="_x0000_s9311" name="BMP 图象" r:id="rId2" imgW="2801620" imgH="1986280" progId="Paint.Picture">
                  <p:embed/>
                </p:oleObj>
              </mc:Choice>
              <mc:Fallback>
                <p:oleObj name="BMP 图象" r:id="rId2" imgW="2801620" imgH="1986280" progId="Paint.Picture">
                  <p:embed/>
                  <p:pic>
                    <p:nvPicPr>
                      <p:cNvPr id="0" name="图片 93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785" y="4076700"/>
                        <a:ext cx="3596640" cy="2547620"/>
                      </a:xfrm>
                      <a:prstGeom prst="rect">
                        <a:avLst/>
                      </a:prstGeom>
                      <a:solidFill>
                        <a:schemeClr val="accent1"/>
                      </a:solidFill>
                      <a:ln w="9525">
                        <a:solidFill>
                          <a:srgbClr val="3399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矩形 2"/>
          <p:cNvSpPr/>
          <p:nvPr>
            <p:custDataLst>
              <p:tags r:id="rId4"/>
            </p:custDataLst>
          </p:nvPr>
        </p:nvSpPr>
        <p:spPr>
          <a:xfrm>
            <a:off x="4208145" y="5528310"/>
            <a:ext cx="435610" cy="4210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Text Box 6"/>
          <p:cNvSpPr txBox="1">
            <a:spLocks noChangeArrowheads="1"/>
          </p:cNvSpPr>
          <p:nvPr/>
        </p:nvSpPr>
        <p:spPr bwMode="auto">
          <a:xfrm>
            <a:off x="955090" y="2922682"/>
            <a:ext cx="7672387" cy="891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defRPr kumimoji="1" sz="2800">
                <a:solidFill>
                  <a:srgbClr val="000000"/>
                </a:solidFill>
                <a:latin typeface="宋体" panose="02010600030101010101" pitchFamily="2" charset="-122"/>
                <a:ea typeface="宋体" panose="02010600030101010101" pitchFamily="2" charset="-122"/>
              </a:defRPr>
            </a:lvl1pPr>
            <a:lvl2pPr marL="742950" indent="-285750" algn="just">
              <a:defRPr kumimoji="1" sz="2800">
                <a:solidFill>
                  <a:srgbClr val="000000"/>
                </a:solidFill>
                <a:latin typeface="宋体" panose="02010600030101010101" pitchFamily="2" charset="-122"/>
                <a:ea typeface="宋体" panose="02010600030101010101" pitchFamily="2" charset="-122"/>
              </a:defRPr>
            </a:lvl2pPr>
            <a:lvl3pPr marL="1143000" indent="-228600" algn="just">
              <a:defRPr kumimoji="1" sz="2800">
                <a:solidFill>
                  <a:srgbClr val="000000"/>
                </a:solidFill>
                <a:latin typeface="宋体" panose="02010600030101010101" pitchFamily="2" charset="-122"/>
                <a:ea typeface="宋体" panose="02010600030101010101" pitchFamily="2" charset="-122"/>
              </a:defRPr>
            </a:lvl3pPr>
            <a:lvl4pPr marL="1600200" indent="-228600" algn="just">
              <a:defRPr kumimoji="1" sz="2800">
                <a:solidFill>
                  <a:srgbClr val="000000"/>
                </a:solidFill>
                <a:latin typeface="宋体" panose="02010600030101010101" pitchFamily="2" charset="-122"/>
                <a:ea typeface="宋体" panose="02010600030101010101" pitchFamily="2" charset="-122"/>
              </a:defRPr>
            </a:lvl4pPr>
            <a:lvl5pPr marL="2057400" indent="-228600" algn="just">
              <a:defRPr kumimoji="1" sz="2800">
                <a:solidFill>
                  <a:srgbClr val="000000"/>
                </a:solidFill>
                <a:latin typeface="宋体" panose="02010600030101010101" pitchFamily="2" charset="-122"/>
                <a:ea typeface="宋体" panose="02010600030101010101" pitchFamily="2" charset="-122"/>
              </a:defRPr>
            </a:lvl5pPr>
            <a:lvl6pPr marL="25146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6pPr>
            <a:lvl7pPr marL="29718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7pPr>
            <a:lvl8pPr marL="34290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8pPr>
            <a:lvl9pPr marL="3886200" indent="-228600" algn="just" eaLnBrk="0" fontAlgn="base" hangingPunct="0">
              <a:spcBef>
                <a:spcPct val="0"/>
              </a:spcBef>
              <a:spcAft>
                <a:spcPct val="0"/>
              </a:spcAft>
              <a:defRPr kumimoji="1" sz="2800">
                <a:solidFill>
                  <a:srgbClr val="000000"/>
                </a:solidFill>
                <a:latin typeface="宋体" panose="02010600030101010101" pitchFamily="2" charset="-122"/>
                <a:ea typeface="宋体" panose="02010600030101010101" pitchFamily="2" charset="-122"/>
              </a:defRPr>
            </a:lvl9pPr>
          </a:lstStyle>
          <a:p>
            <a:r>
              <a:rPr lang="en-US" altLang="zh-CN" sz="2600" dirty="0" smtClean="0">
                <a:latin typeface="Times New Roman" panose="02020603050405020304" pitchFamily="18" charset="0"/>
              </a:rPr>
              <a:t>        </a:t>
            </a:r>
            <a:r>
              <a:rPr lang="zh-CN" altLang="en-US" sz="2600" dirty="0" smtClean="0">
                <a:latin typeface="Times New Roman" panose="02020603050405020304" pitchFamily="18" charset="0"/>
              </a:rPr>
              <a:t>半导体中存在两种导电的载流粒子（简称</a:t>
            </a:r>
            <a:r>
              <a:rPr lang="zh-CN" altLang="en-US" sz="2600" dirty="0" smtClean="0">
                <a:solidFill>
                  <a:srgbClr val="FF0000"/>
                </a:solidFill>
                <a:latin typeface="Times New Roman" panose="02020603050405020304" pitchFamily="18" charset="0"/>
                <a:ea typeface="黑体" panose="02010609060101010101" pitchFamily="49" charset="-122"/>
              </a:rPr>
              <a:t>载流子</a:t>
            </a:r>
            <a:r>
              <a:rPr lang="zh-CN" altLang="en-US" sz="2600" dirty="0" smtClean="0">
                <a:latin typeface="Times New Roman" panose="02020603050405020304" pitchFamily="18" charset="0"/>
              </a:rPr>
              <a:t>）。</a:t>
            </a:r>
            <a:endParaRPr lang="zh-CN" altLang="en-US" sz="2600" dirty="0" smtClean="0">
              <a:latin typeface="Times New Roman" panose="02020603050405020304" pitchFamily="18" charset="0"/>
              <a:ea typeface="幼圆"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p>
            <a:fld id="{9A0DB2DC-4C9A-4742-B13C-FB6460FD3503}" type="slidenum">
              <a:rPr lang="zh-CN" altLang="en-US" dirty="0"/>
            </a:fld>
            <a:endParaRPr lang="zh-CN" altLang="en-US" dirty="0"/>
          </a:p>
        </p:txBody>
      </p:sp>
      <p:sp>
        <p:nvSpPr>
          <p:cNvPr id="9" name="Rectangle 3"/>
          <p:cNvSpPr txBox="1">
            <a:spLocks noChangeArrowheads="1"/>
          </p:cNvSpPr>
          <p:nvPr/>
        </p:nvSpPr>
        <p:spPr bwMode="auto">
          <a:xfrm>
            <a:off x="601980" y="1215390"/>
            <a:ext cx="8206740" cy="487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1" hangingPunct="1">
              <a:buFontTx/>
              <a:buNone/>
            </a:pPr>
            <a:r>
              <a:rPr lang="zh-CN" altLang="en-US" sz="2400" dirty="0" smtClean="0">
                <a:solidFill>
                  <a:schemeClr val="accent6">
                    <a:lumMod val="50000"/>
                  </a:schemeClr>
                </a:solidFill>
                <a:latin typeface="Times New Roman" panose="02020603050405020304" pitchFamily="18" charset="0"/>
              </a:rPr>
              <a:t>①当</a:t>
            </a:r>
            <a:r>
              <a:rPr lang="en-US" altLang="zh-CN" sz="2400" dirty="0" smtClean="0">
                <a:solidFill>
                  <a:schemeClr val="accent6">
                    <a:lumMod val="50000"/>
                  </a:schemeClr>
                </a:solidFill>
                <a:latin typeface="Times New Roman" panose="02020603050405020304" pitchFamily="18" charset="0"/>
              </a:rPr>
              <a:t> </a:t>
            </a:r>
            <a:r>
              <a:rPr lang="en-US" altLang="zh-CN" sz="2400" i="1" dirty="0" err="1" smtClean="0">
                <a:solidFill>
                  <a:schemeClr val="accent6">
                    <a:lumMod val="50000"/>
                  </a:schemeClr>
                </a:solidFill>
                <a:latin typeface="Times New Roman" panose="02020603050405020304" pitchFamily="18" charset="0"/>
              </a:rPr>
              <a:t>v</a:t>
            </a:r>
            <a:r>
              <a:rPr lang="en-US" altLang="zh-CN" sz="2400" baseline="-25000" dirty="0" err="1" smtClean="0">
                <a:solidFill>
                  <a:schemeClr val="accent6">
                    <a:lumMod val="50000"/>
                  </a:schemeClr>
                </a:solidFill>
                <a:latin typeface="Times New Roman" panose="02020603050405020304" pitchFamily="18" charset="0"/>
              </a:rPr>
              <a:t>CE </a:t>
            </a:r>
            <a:r>
              <a:rPr lang="en-US" altLang="zh-CN" sz="2400" dirty="0" smtClean="0">
                <a:solidFill>
                  <a:schemeClr val="accent6">
                    <a:lumMod val="50000"/>
                  </a:schemeClr>
                </a:solidFill>
                <a:latin typeface="Times New Roman" panose="02020603050405020304" pitchFamily="18" charset="0"/>
              </a:rPr>
              <a:t>= 0</a:t>
            </a:r>
            <a:r>
              <a:rPr lang="en-US" altLang="zh-CN" sz="1400" dirty="0" smtClean="0">
                <a:solidFill>
                  <a:schemeClr val="accent6">
                    <a:lumMod val="50000"/>
                  </a:schemeClr>
                </a:solidFill>
                <a:latin typeface="Times New Roman" panose="02020603050405020304" pitchFamily="18" charset="0"/>
              </a:rPr>
              <a:t> </a:t>
            </a:r>
            <a:r>
              <a:rPr lang="en-US" altLang="zh-CN" sz="2400" dirty="0" smtClean="0">
                <a:solidFill>
                  <a:schemeClr val="accent6">
                    <a:lumMod val="50000"/>
                  </a:schemeClr>
                </a:solidFill>
                <a:latin typeface="Times New Roman" panose="02020603050405020304" pitchFamily="18" charset="0"/>
              </a:rPr>
              <a:t>V</a:t>
            </a:r>
            <a:r>
              <a:rPr lang="zh-CN" altLang="en-US" sz="2400" dirty="0" smtClean="0">
                <a:solidFill>
                  <a:schemeClr val="accent6">
                    <a:lumMod val="50000"/>
                  </a:schemeClr>
                </a:solidFill>
                <a:latin typeface="Times New Roman" panose="02020603050405020304" pitchFamily="18" charset="0"/>
              </a:rPr>
              <a:t>时，因集电极无收集作用，</a:t>
            </a:r>
            <a:r>
              <a:rPr lang="en-US" altLang="zh-CN" sz="2400" i="1" dirty="0" err="1" smtClean="0">
                <a:solidFill>
                  <a:schemeClr val="accent6">
                    <a:lumMod val="50000"/>
                  </a:schemeClr>
                </a:solidFill>
                <a:latin typeface="Times New Roman" panose="02020603050405020304" pitchFamily="18" charset="0"/>
              </a:rPr>
              <a:t>i</a:t>
            </a:r>
            <a:r>
              <a:rPr lang="en-US" altLang="zh-CN" sz="2400" baseline="-25000" dirty="0" err="1" smtClean="0">
                <a:solidFill>
                  <a:schemeClr val="accent6">
                    <a:lumMod val="50000"/>
                  </a:schemeClr>
                </a:solidFill>
                <a:latin typeface="Times New Roman" panose="02020603050405020304" pitchFamily="18" charset="0"/>
              </a:rPr>
              <a:t>C </a:t>
            </a:r>
            <a:r>
              <a:rPr lang="zh-CN" altLang="en-US" sz="2400" dirty="0" smtClean="0">
                <a:solidFill>
                  <a:schemeClr val="accent6">
                    <a:lumMod val="50000"/>
                  </a:schemeClr>
                </a:solidFill>
                <a:latin typeface="Times New Roman" panose="02020603050405020304" pitchFamily="18" charset="0"/>
              </a:rPr>
              <a:t>近似为</a:t>
            </a:r>
            <a:r>
              <a:rPr lang="en-US" altLang="zh-CN" sz="2400" dirty="0" smtClean="0">
                <a:solidFill>
                  <a:schemeClr val="accent6">
                    <a:lumMod val="50000"/>
                  </a:schemeClr>
                </a:solidFill>
                <a:latin typeface="Times New Roman" panose="02020603050405020304" pitchFamily="18" charset="0"/>
              </a:rPr>
              <a:t> 0。</a:t>
            </a:r>
            <a:endParaRPr lang="en-US" altLang="zh-CN" sz="2400" dirty="0" smtClean="0">
              <a:solidFill>
                <a:schemeClr val="accent6">
                  <a:lumMod val="50000"/>
                </a:schemeClr>
              </a:solidFill>
              <a:latin typeface="Times New Roman" panose="02020603050405020304" pitchFamily="18" charset="0"/>
            </a:endParaRPr>
          </a:p>
        </p:txBody>
      </p:sp>
      <p:sp>
        <p:nvSpPr>
          <p:cNvPr id="10" name="Rectangle 3"/>
          <p:cNvSpPr txBox="1">
            <a:spLocks noChangeArrowheads="1"/>
          </p:cNvSpPr>
          <p:nvPr/>
        </p:nvSpPr>
        <p:spPr bwMode="auto">
          <a:xfrm>
            <a:off x="539750" y="764540"/>
            <a:ext cx="4174490" cy="503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1" hangingPunct="1">
              <a:buFontTx/>
              <a:buNone/>
            </a:pPr>
            <a:r>
              <a:rPr lang="zh-CN" altLang="en-US" sz="2400" b="0" dirty="0" smtClean="0">
                <a:latin typeface="Times New Roman" panose="02020603050405020304" pitchFamily="18" charset="0"/>
              </a:rPr>
              <a:t>现以其中任何一条加以说明，</a:t>
            </a:r>
            <a:endParaRPr lang="zh-CN" altLang="en-US" sz="2000" b="0" dirty="0" smtClean="0">
              <a:solidFill>
                <a:srgbClr val="FF5050"/>
              </a:solidFill>
              <a:latin typeface="宋体" panose="02010600030101010101" pitchFamily="2" charset="-122"/>
            </a:endParaRPr>
          </a:p>
        </p:txBody>
      </p:sp>
      <p:sp>
        <p:nvSpPr>
          <p:cNvPr id="11" name="Rectangle 3"/>
          <p:cNvSpPr txBox="1">
            <a:spLocks noChangeArrowheads="1"/>
          </p:cNvSpPr>
          <p:nvPr/>
        </p:nvSpPr>
        <p:spPr bwMode="auto">
          <a:xfrm>
            <a:off x="601980" y="1706880"/>
            <a:ext cx="7868920" cy="93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1" hangingPunct="1">
              <a:buFontTx/>
              <a:buNone/>
            </a:pPr>
            <a:r>
              <a:rPr lang="zh-CN" altLang="en-US" sz="2400" dirty="0" smtClean="0">
                <a:solidFill>
                  <a:srgbClr val="0000FF"/>
                </a:solidFill>
                <a:latin typeface="Times New Roman" panose="02020603050405020304" pitchFamily="18" charset="0"/>
              </a:rPr>
              <a:t>②当</a:t>
            </a:r>
            <a:r>
              <a:rPr lang="en-US" altLang="zh-CN" sz="2400" dirty="0" smtClean="0">
                <a:solidFill>
                  <a:srgbClr val="0000FF"/>
                </a:solidFill>
                <a:latin typeface="Times New Roman" panose="02020603050405020304" pitchFamily="18" charset="0"/>
              </a:rPr>
              <a:t> </a:t>
            </a:r>
            <a:r>
              <a:rPr lang="en-US" altLang="zh-CN" sz="2400" i="1" dirty="0" err="1" smtClean="0">
                <a:solidFill>
                  <a:srgbClr val="0000FF"/>
                </a:solidFill>
                <a:latin typeface="Times New Roman" panose="02020603050405020304" pitchFamily="18" charset="0"/>
              </a:rPr>
              <a:t>v</a:t>
            </a:r>
            <a:r>
              <a:rPr lang="en-US" altLang="zh-CN" sz="2400" baseline="-25000" dirty="0" err="1" smtClean="0">
                <a:solidFill>
                  <a:srgbClr val="0000FF"/>
                </a:solidFill>
                <a:latin typeface="Times New Roman" panose="02020603050405020304" pitchFamily="18" charset="0"/>
              </a:rPr>
              <a:t>CE </a:t>
            </a:r>
            <a:r>
              <a:rPr lang="zh-CN" altLang="en-US" sz="2400" dirty="0" smtClean="0">
                <a:solidFill>
                  <a:srgbClr val="0000FF"/>
                </a:solidFill>
                <a:latin typeface="Times New Roman" panose="02020603050405020304" pitchFamily="18" charset="0"/>
                <a:sym typeface="+mn-ea"/>
              </a:rPr>
              <a:t>逐渐</a:t>
            </a:r>
            <a:r>
              <a:rPr lang="zh-CN" altLang="en-US" sz="2400" dirty="0" smtClean="0">
                <a:solidFill>
                  <a:srgbClr val="0000FF"/>
                </a:solidFill>
                <a:latin typeface="Times New Roman" panose="02020603050405020304" pitchFamily="18" charset="0"/>
              </a:rPr>
              <a:t>增大时</a:t>
            </a:r>
            <a:r>
              <a:rPr lang="zh-CN" altLang="en-US" sz="2400" dirty="0" smtClean="0">
                <a:solidFill>
                  <a:srgbClr val="0000FF"/>
                </a:solidFill>
                <a:latin typeface="Times New Roman" panose="02020603050405020304" pitchFamily="18" charset="0"/>
                <a:sym typeface="+mn-ea"/>
              </a:rPr>
              <a:t>，集电结电场随之增强，</a:t>
            </a:r>
            <a:r>
              <a:rPr lang="zh-CN" altLang="en-US" sz="2400" dirty="0" smtClean="0">
                <a:solidFill>
                  <a:srgbClr val="0000FF"/>
                </a:solidFill>
                <a:latin typeface="Times New Roman" panose="02020603050405020304" pitchFamily="18" charset="0"/>
              </a:rPr>
              <a:t>收集基区非平衡少子的能力逐渐增强因而</a:t>
            </a:r>
            <a:r>
              <a:rPr lang="en-US" altLang="zh-CN" sz="2400" dirty="0" smtClean="0">
                <a:solidFill>
                  <a:srgbClr val="0000FF"/>
                </a:solidFill>
                <a:latin typeface="Times New Roman" panose="02020603050405020304" pitchFamily="18" charset="0"/>
              </a:rPr>
              <a:t> </a:t>
            </a:r>
            <a:r>
              <a:rPr lang="en-US" altLang="zh-CN" sz="2400" i="1" dirty="0" err="1" smtClean="0">
                <a:solidFill>
                  <a:srgbClr val="0000FF"/>
                </a:solidFill>
                <a:latin typeface="Times New Roman" panose="02020603050405020304" pitchFamily="18" charset="0"/>
              </a:rPr>
              <a:t>i</a:t>
            </a:r>
            <a:r>
              <a:rPr lang="en-US" altLang="zh-CN" sz="2400" baseline="-25000" dirty="0" err="1" smtClean="0">
                <a:solidFill>
                  <a:srgbClr val="0000FF"/>
                </a:solidFill>
                <a:latin typeface="Times New Roman" panose="02020603050405020304" pitchFamily="18" charset="0"/>
              </a:rPr>
              <a:t>C </a:t>
            </a:r>
            <a:r>
              <a:rPr lang="zh-CN" altLang="en-US" sz="2400" dirty="0" smtClean="0">
                <a:solidFill>
                  <a:srgbClr val="0000FF"/>
                </a:solidFill>
                <a:latin typeface="Times New Roman" panose="02020603050405020304" pitchFamily="18" charset="0"/>
              </a:rPr>
              <a:t>也就逐渐增大。</a:t>
            </a:r>
            <a:endParaRPr lang="zh-CN" altLang="en-US" sz="2400" dirty="0" smtClean="0">
              <a:solidFill>
                <a:srgbClr val="0000FF"/>
              </a:solidFill>
              <a:latin typeface="Times New Roman" panose="02020603050405020304" pitchFamily="18" charset="0"/>
            </a:endParaRPr>
          </a:p>
        </p:txBody>
      </p:sp>
      <p:sp>
        <p:nvSpPr>
          <p:cNvPr id="12" name="Rectangle 3"/>
          <p:cNvSpPr txBox="1">
            <a:spLocks noChangeArrowheads="1"/>
          </p:cNvSpPr>
          <p:nvPr/>
        </p:nvSpPr>
        <p:spPr bwMode="auto">
          <a:xfrm>
            <a:off x="601980" y="2507615"/>
            <a:ext cx="7658735" cy="2062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1" hangingPunct="1">
              <a:buFontTx/>
              <a:buNone/>
            </a:pPr>
            <a:r>
              <a:rPr lang="zh-CN" altLang="en-US" sz="2400" dirty="0" smtClean="0">
                <a:solidFill>
                  <a:srgbClr val="FF0000"/>
                </a:solidFill>
                <a:latin typeface="Times New Roman" panose="02020603050405020304" pitchFamily="18" charset="0"/>
              </a:rPr>
              <a:t>③当</a:t>
            </a:r>
            <a:r>
              <a:rPr lang="en-US" altLang="zh-CN" sz="2400" dirty="0" smtClean="0">
                <a:solidFill>
                  <a:srgbClr val="FF0000"/>
                </a:solidFill>
                <a:latin typeface="Times New Roman" panose="02020603050405020304" pitchFamily="18" charset="0"/>
              </a:rPr>
              <a:t> </a:t>
            </a:r>
            <a:r>
              <a:rPr lang="en-US" altLang="zh-CN" sz="2400" i="1" dirty="0" err="1" smtClean="0">
                <a:solidFill>
                  <a:srgbClr val="FF0000"/>
                </a:solidFill>
                <a:latin typeface="Times New Roman" panose="02020603050405020304" pitchFamily="18" charset="0"/>
              </a:rPr>
              <a:t>v</a:t>
            </a:r>
            <a:r>
              <a:rPr lang="en-US" altLang="zh-CN" sz="2400" baseline="-25000" dirty="0" err="1" smtClean="0">
                <a:solidFill>
                  <a:srgbClr val="FF0000"/>
                </a:solidFill>
                <a:latin typeface="Times New Roman" panose="02020603050405020304" pitchFamily="18" charset="0"/>
              </a:rPr>
              <a:t>CE </a:t>
            </a:r>
            <a:r>
              <a:rPr lang="zh-CN" altLang="en-US" sz="2400" dirty="0" smtClean="0">
                <a:solidFill>
                  <a:srgbClr val="FF0000"/>
                </a:solidFill>
                <a:latin typeface="Times New Roman" panose="02020603050405020304" pitchFamily="18" charset="0"/>
              </a:rPr>
              <a:t>增大到一定数值时</a:t>
            </a:r>
            <a:r>
              <a:rPr lang="zh-CN" altLang="en-US" sz="2400" dirty="0" smtClean="0">
                <a:solidFill>
                  <a:srgbClr val="FF0000"/>
                </a:solidFill>
                <a:latin typeface="Times New Roman" panose="02020603050405020304" pitchFamily="18" charset="0"/>
                <a:sym typeface="+mn-ea"/>
              </a:rPr>
              <a:t>，集电结电场足以将基区的绝大部分非平衡少子收集到集电区，</a:t>
            </a:r>
            <a:r>
              <a:rPr lang="en-US" altLang="zh-CN" sz="2400" i="1" dirty="0" err="1" smtClean="0">
                <a:solidFill>
                  <a:srgbClr val="FF0000"/>
                </a:solidFill>
                <a:latin typeface="Times New Roman" panose="02020603050405020304" pitchFamily="18" charset="0"/>
              </a:rPr>
              <a:t>v</a:t>
            </a:r>
            <a:r>
              <a:rPr lang="en-US" altLang="zh-CN" sz="2400" baseline="-25000" dirty="0" err="1" smtClean="0">
                <a:solidFill>
                  <a:srgbClr val="FF0000"/>
                </a:solidFill>
                <a:latin typeface="Times New Roman" panose="02020603050405020304" pitchFamily="18" charset="0"/>
              </a:rPr>
              <a:t>CE</a:t>
            </a:r>
            <a:r>
              <a:rPr lang="zh-CN" altLang="en-US" sz="2400" dirty="0" smtClean="0">
                <a:solidFill>
                  <a:srgbClr val="FF0000"/>
                </a:solidFill>
                <a:latin typeface="Times New Roman" panose="02020603050405020304" pitchFamily="18" charset="0"/>
              </a:rPr>
              <a:t>再增大，收集能力也不能明显提高，</a:t>
            </a:r>
            <a:endParaRPr lang="zh-CN" altLang="en-US" sz="2400" dirty="0" smtClean="0">
              <a:solidFill>
                <a:srgbClr val="FF0000"/>
              </a:solidFill>
              <a:latin typeface="Times New Roman" panose="02020603050405020304" pitchFamily="18" charset="0"/>
            </a:endParaRPr>
          </a:p>
          <a:p>
            <a:pPr algn="just" eaLnBrk="1" hangingPunct="1">
              <a:buFontTx/>
              <a:buNone/>
            </a:pPr>
            <a:r>
              <a:rPr lang="en-US" altLang="zh-CN" sz="2400" dirty="0" smtClean="0">
                <a:solidFill>
                  <a:srgbClr val="FF0000"/>
                </a:solidFill>
                <a:latin typeface="Times New Roman" panose="02020603050405020304" pitchFamily="18" charset="0"/>
              </a:rPr>
              <a:t>    </a:t>
            </a:r>
            <a:r>
              <a:rPr lang="zh-CN" altLang="en-US" sz="2400" dirty="0" smtClean="0">
                <a:solidFill>
                  <a:srgbClr val="FF0000"/>
                </a:solidFill>
                <a:latin typeface="Times New Roman" panose="02020603050405020304" pitchFamily="18" charset="0"/>
              </a:rPr>
              <a:t>曲线几乎平行与横轴，</a:t>
            </a:r>
            <a:endParaRPr lang="zh-CN" altLang="en-US" sz="2400" dirty="0" smtClean="0">
              <a:solidFill>
                <a:srgbClr val="FF0000"/>
              </a:solidFill>
              <a:latin typeface="Times New Roman" panose="02020603050405020304" pitchFamily="18" charset="0"/>
            </a:endParaRPr>
          </a:p>
          <a:p>
            <a:pPr algn="just" eaLnBrk="1" hangingPunct="1">
              <a:buFontTx/>
              <a:buNone/>
            </a:pPr>
            <a:r>
              <a:rPr lang="en-US" altLang="zh-CN" sz="2400" dirty="0" smtClean="0">
                <a:solidFill>
                  <a:srgbClr val="FF0000"/>
                </a:solidFill>
                <a:latin typeface="Times New Roman" panose="02020603050405020304" pitchFamily="18" charset="0"/>
              </a:rPr>
              <a:t>    </a:t>
            </a:r>
            <a:r>
              <a:rPr lang="zh-CN" altLang="en-US" sz="2400" dirty="0" smtClean="0">
                <a:solidFill>
                  <a:srgbClr val="FF0000"/>
                </a:solidFill>
                <a:latin typeface="Times New Roman" panose="02020603050405020304" pitchFamily="18" charset="0"/>
              </a:rPr>
              <a:t>即</a:t>
            </a:r>
            <a:r>
              <a:rPr lang="en-US" altLang="zh-CN" sz="2400" dirty="0" smtClean="0">
                <a:solidFill>
                  <a:srgbClr val="FF0000"/>
                </a:solidFill>
                <a:latin typeface="Times New Roman" panose="02020603050405020304" pitchFamily="18" charset="0"/>
                <a:sym typeface="+mn-ea"/>
              </a:rPr>
              <a:t> </a:t>
            </a:r>
            <a:r>
              <a:rPr lang="en-US" altLang="zh-CN" sz="2400" i="1" dirty="0" smtClean="0">
                <a:solidFill>
                  <a:srgbClr val="FF0000"/>
                </a:solidFill>
                <a:latin typeface="Times New Roman" panose="02020603050405020304" pitchFamily="18" charset="0"/>
                <a:sym typeface="+mn-ea"/>
              </a:rPr>
              <a:t>i</a:t>
            </a:r>
            <a:r>
              <a:rPr lang="en-US" altLang="zh-CN" sz="2400" baseline="-25000" dirty="0" smtClean="0">
                <a:solidFill>
                  <a:srgbClr val="FF0000"/>
                </a:solidFill>
                <a:latin typeface="Times New Roman" panose="02020603050405020304" pitchFamily="18" charset="0"/>
                <a:sym typeface="+mn-ea"/>
              </a:rPr>
              <a:t>C </a:t>
            </a:r>
            <a:r>
              <a:rPr lang="zh-CN" altLang="en-US" sz="2400" dirty="0" smtClean="0">
                <a:solidFill>
                  <a:srgbClr val="FF0000"/>
                </a:solidFill>
                <a:latin typeface="Times New Roman" panose="02020603050405020304" pitchFamily="18" charset="0"/>
                <a:sym typeface="+mn-ea"/>
              </a:rPr>
              <a:t>几乎仅仅取决于</a:t>
            </a:r>
            <a:r>
              <a:rPr lang="en-US" altLang="zh-CN" sz="2400" dirty="0" smtClean="0">
                <a:solidFill>
                  <a:srgbClr val="FF0000"/>
                </a:solidFill>
                <a:latin typeface="Times New Roman" panose="02020603050405020304" pitchFamily="18" charset="0"/>
                <a:sym typeface="+mn-ea"/>
              </a:rPr>
              <a:t> </a:t>
            </a:r>
            <a:r>
              <a:rPr lang="en-US" altLang="zh-CN" sz="2400" i="1" dirty="0" smtClean="0">
                <a:solidFill>
                  <a:srgbClr val="FF0000"/>
                </a:solidFill>
                <a:latin typeface="Times New Roman" panose="02020603050405020304" pitchFamily="18" charset="0"/>
                <a:sym typeface="+mn-ea"/>
              </a:rPr>
              <a:t>I</a:t>
            </a:r>
            <a:r>
              <a:rPr lang="en-US" altLang="zh-CN" sz="2400" baseline="-25000" dirty="0" smtClean="0">
                <a:solidFill>
                  <a:srgbClr val="FF0000"/>
                </a:solidFill>
                <a:latin typeface="Times New Roman" panose="02020603050405020304" pitchFamily="18" charset="0"/>
                <a:sym typeface="+mn-ea"/>
              </a:rPr>
              <a:t>B</a:t>
            </a:r>
            <a:r>
              <a:rPr lang="zh-CN" altLang="en-US" sz="2400" dirty="0" smtClean="0">
                <a:solidFill>
                  <a:srgbClr val="FF0000"/>
                </a:solidFill>
                <a:latin typeface="Times New Roman" panose="02020603050405020304" pitchFamily="18" charset="0"/>
              </a:rPr>
              <a:t>。</a:t>
            </a:r>
            <a:endParaRPr lang="zh-CN" altLang="en-US" sz="2400" dirty="0" smtClean="0">
              <a:solidFill>
                <a:srgbClr val="FF0000"/>
              </a:solidFill>
              <a:latin typeface="Times New Roman" panose="02020603050405020304" pitchFamily="18" charset="0"/>
            </a:endParaRPr>
          </a:p>
        </p:txBody>
      </p:sp>
      <p:grpSp>
        <p:nvGrpSpPr>
          <p:cNvPr id="47" name="组合 46"/>
          <p:cNvGrpSpPr/>
          <p:nvPr/>
        </p:nvGrpSpPr>
        <p:grpSpPr>
          <a:xfrm>
            <a:off x="5147945" y="3429000"/>
            <a:ext cx="3962400" cy="3135630"/>
            <a:chOff x="8107" y="5400"/>
            <a:chExt cx="6240" cy="4938"/>
          </a:xfrm>
        </p:grpSpPr>
        <p:grpSp>
          <p:nvGrpSpPr>
            <p:cNvPr id="43" name="组合 42"/>
            <p:cNvGrpSpPr/>
            <p:nvPr/>
          </p:nvGrpSpPr>
          <p:grpSpPr>
            <a:xfrm>
              <a:off x="8107" y="5400"/>
              <a:ext cx="6240" cy="4938"/>
              <a:chOff x="8107" y="5400"/>
              <a:chExt cx="6240" cy="4938"/>
            </a:xfrm>
          </p:grpSpPr>
          <p:grpSp>
            <p:nvGrpSpPr>
              <p:cNvPr id="5" name="组合 4"/>
              <p:cNvGrpSpPr/>
              <p:nvPr/>
            </p:nvGrpSpPr>
            <p:grpSpPr>
              <a:xfrm>
                <a:off x="8107" y="5400"/>
                <a:ext cx="6240" cy="4938"/>
                <a:chOff x="8102" y="5398"/>
                <a:chExt cx="6240" cy="4938"/>
              </a:xfrm>
            </p:grpSpPr>
            <p:grpSp>
              <p:nvGrpSpPr>
                <p:cNvPr id="13" name="组合 12"/>
                <p:cNvGrpSpPr/>
                <p:nvPr/>
              </p:nvGrpSpPr>
              <p:grpSpPr>
                <a:xfrm>
                  <a:off x="8102" y="5398"/>
                  <a:ext cx="6240" cy="4938"/>
                  <a:chOff x="6746" y="4946"/>
                  <a:chExt cx="6240" cy="4938"/>
                </a:xfrm>
              </p:grpSpPr>
              <p:graphicFrame>
                <p:nvGraphicFramePr>
                  <p:cNvPr id="14" name="Object 5"/>
                  <p:cNvGraphicFramePr>
                    <a:graphicFrameLocks noChangeAspect="1"/>
                  </p:cNvGraphicFramePr>
                  <p:nvPr/>
                </p:nvGraphicFramePr>
                <p:xfrm>
                  <a:off x="6746" y="4946"/>
                  <a:ext cx="6240" cy="4463"/>
                </p:xfrm>
                <a:graphic>
                  <a:graphicData uri="http://schemas.openxmlformats.org/presentationml/2006/ole">
                    <mc:AlternateContent xmlns:mc="http://schemas.openxmlformats.org/markup-compatibility/2006">
                      <mc:Choice xmlns:v="urn:schemas-microsoft-com:vml" Requires="v">
                        <p:oleObj spid="_x0000_s15" name="BMP 图象" r:id="rId1" imgW="1699260" imgH="1348740" progId="Paint.Picture">
                          <p:embed/>
                        </p:oleObj>
                      </mc:Choice>
                      <mc:Fallback>
                        <p:oleObj name="BMP 图象" r:id="rId1" imgW="1699260" imgH="1348740" progId="Paint.Picture">
                          <p:embed/>
                          <p:pic>
                            <p:nvPicPr>
                              <p:cNvPr id="0" name="图片 583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6" y="4946"/>
                                <a:ext cx="6240" cy="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文本框 15"/>
                  <p:cNvSpPr txBox="1"/>
                  <p:nvPr/>
                </p:nvSpPr>
                <p:spPr>
                  <a:xfrm>
                    <a:off x="7140" y="9256"/>
                    <a:ext cx="5488" cy="628"/>
                  </a:xfrm>
                  <a:prstGeom prst="rect">
                    <a:avLst/>
                  </a:prstGeom>
                  <a:noFill/>
                </p:spPr>
                <p:txBody>
                  <a:bodyPr wrap="none" rtlCol="0" anchor="t">
                    <a:spAutoFit/>
                  </a:bodyPr>
                  <a:p>
                    <a:pPr algn="just" eaLnBrk="1" hangingPunct="1">
                      <a:buFontTx/>
                      <a:buNone/>
                    </a:pPr>
                    <a:r>
                      <a:rPr lang="zh-CN" altLang="en-US" sz="2000" dirty="0" smtClean="0">
                        <a:solidFill>
                          <a:srgbClr val="FF5050"/>
                        </a:solidFill>
                        <a:latin typeface="宋体" panose="02010600030101010101" pitchFamily="2" charset="-122"/>
                        <a:sym typeface="+mn-ea"/>
                      </a:rPr>
                      <a:t>共发射极接法的输出特性曲线</a:t>
                    </a:r>
                    <a:endParaRPr lang="zh-CN" altLang="en-US" sz="2000" b="1" dirty="0" smtClean="0">
                      <a:solidFill>
                        <a:srgbClr val="FF5050"/>
                      </a:solidFill>
                      <a:latin typeface="宋体" panose="02010600030101010101" pitchFamily="2" charset="-122"/>
                      <a:cs typeface="Times New Roman" panose="02020603050405020304" pitchFamily="18" charset="0"/>
                      <a:sym typeface="+mn-ea"/>
                    </a:endParaRPr>
                  </a:p>
                </p:txBody>
              </p:sp>
            </p:grpSp>
            <p:sp>
              <p:nvSpPr>
                <p:cNvPr id="17" name="文本框 16"/>
                <p:cNvSpPr txBox="1"/>
                <p:nvPr/>
              </p:nvSpPr>
              <p:spPr>
                <a:xfrm>
                  <a:off x="12530" y="8460"/>
                  <a:ext cx="1500" cy="677"/>
                </a:xfrm>
                <a:prstGeom prst="rect">
                  <a:avLst/>
                </a:prstGeom>
                <a:solidFill>
                  <a:schemeClr val="bg1"/>
                </a:solidFill>
              </p:spPr>
              <p:txBody>
                <a:bodyPr wrap="square" rtlCol="0">
                  <a:spAutoFit/>
                </a:bodyPr>
                <a:p>
                  <a:pPr marL="0" indent="0" algn="ctr">
                    <a:lnSpc>
                      <a:spcPct val="110000"/>
                    </a:lnSpc>
                    <a:buNone/>
                  </a:pPr>
                  <a:r>
                    <a:rPr lang="zh-CN" altLang="en-US" sz="2000" b="1" dirty="0" smtClean="0">
                      <a:solidFill>
                        <a:srgbClr val="007032"/>
                      </a:solidFill>
                      <a:latin typeface="Times New Roman" panose="02020603050405020304" pitchFamily="18" charset="0"/>
                      <a:cs typeface="Times New Roman" panose="02020603050405020304" pitchFamily="18" charset="0"/>
                    </a:rPr>
                    <a:t>截止区</a:t>
                  </a:r>
                  <a:endParaRPr lang="zh-CN" altLang="en-US" sz="2000" b="1" dirty="0" smtClean="0">
                    <a:solidFill>
                      <a:srgbClr val="007032"/>
                    </a:solidFill>
                    <a:latin typeface="Times New Roman" panose="02020603050405020304" pitchFamily="18" charset="0"/>
                    <a:cs typeface="Times New Roman" panose="02020603050405020304" pitchFamily="18" charset="0"/>
                  </a:endParaRPr>
                </a:p>
              </p:txBody>
            </p:sp>
          </p:grpSp>
          <p:cxnSp>
            <p:nvCxnSpPr>
              <p:cNvPr id="18" name="直接连接符 17"/>
              <p:cNvCxnSpPr/>
              <p:nvPr/>
            </p:nvCxnSpPr>
            <p:spPr>
              <a:xfrm flipH="1">
                <a:off x="8906" y="9251"/>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9086" y="9240"/>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9219" y="9225"/>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9354" y="9229"/>
                <a:ext cx="113"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9472" y="9258"/>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9627" y="9252"/>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9755" y="9262"/>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900" y="9264"/>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10032" y="9253"/>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177" y="9242"/>
                <a:ext cx="113"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0330" y="9227"/>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0470" y="9231"/>
                <a:ext cx="113"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0596" y="9252"/>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0751" y="9246"/>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0879" y="9256"/>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1024" y="9250"/>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1174" y="9233"/>
                <a:ext cx="113"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1302" y="9242"/>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1457" y="9241"/>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1585" y="9251"/>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11730" y="9253"/>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11862" y="9242"/>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12007" y="9231"/>
                <a:ext cx="113"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12160" y="9216"/>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12300" y="9230"/>
                <a:ext cx="113"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12426" y="9241"/>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2581" y="9142"/>
                <a:ext cx="289" cy="20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46" name="圆角矩形 45"/>
            <p:cNvSpPr/>
            <p:nvPr/>
          </p:nvSpPr>
          <p:spPr>
            <a:xfrm>
              <a:off x="8107" y="5514"/>
              <a:ext cx="6237" cy="4762"/>
            </a:xfrm>
            <a:prstGeom prst="roundRect">
              <a:avLst>
                <a:gd name="adj" fmla="val 5438"/>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 name="椭圆 3"/>
          <p:cNvSpPr/>
          <p:nvPr/>
        </p:nvSpPr>
        <p:spPr>
          <a:xfrm>
            <a:off x="5551170" y="5889625"/>
            <a:ext cx="76200" cy="79375"/>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任意多边形 7"/>
          <p:cNvSpPr/>
          <p:nvPr/>
        </p:nvSpPr>
        <p:spPr>
          <a:xfrm>
            <a:off x="5603240" y="5286375"/>
            <a:ext cx="396240" cy="653415"/>
          </a:xfrm>
          <a:custGeom>
            <a:avLst/>
            <a:gdLst>
              <a:gd name="connisteX0" fmla="*/ 0 w 396240"/>
              <a:gd name="connsiteY0" fmla="*/ 653415 h 653415"/>
              <a:gd name="connisteX1" fmla="*/ 96520 w 396240"/>
              <a:gd name="connsiteY1" fmla="*/ 169545 h 653415"/>
              <a:gd name="connisteX2" fmla="*/ 207645 w 396240"/>
              <a:gd name="connsiteY2" fmla="*/ 53340 h 653415"/>
              <a:gd name="connisteX3" fmla="*/ 396240 w 396240"/>
              <a:gd name="connsiteY3" fmla="*/ 0 h 653415"/>
            </a:gdLst>
            <a:ahLst/>
            <a:cxnLst>
              <a:cxn ang="0">
                <a:pos x="connisteX0" y="connsiteY0"/>
              </a:cxn>
              <a:cxn ang="0">
                <a:pos x="connisteX1" y="connsiteY1"/>
              </a:cxn>
              <a:cxn ang="0">
                <a:pos x="connisteX2" y="connsiteY2"/>
              </a:cxn>
              <a:cxn ang="0">
                <a:pos x="connisteX3" y="connsiteY3"/>
              </a:cxn>
            </a:cxnLst>
            <a:rect l="l" t="t" r="r" b="b"/>
            <a:pathLst>
              <a:path w="396240" h="653415">
                <a:moveTo>
                  <a:pt x="0" y="653415"/>
                </a:moveTo>
                <a:cubicBezTo>
                  <a:pt x="17145" y="558800"/>
                  <a:pt x="55245" y="289560"/>
                  <a:pt x="96520" y="169545"/>
                </a:cubicBezTo>
                <a:cubicBezTo>
                  <a:pt x="137795" y="49530"/>
                  <a:pt x="147955" y="86995"/>
                  <a:pt x="207645" y="53340"/>
                </a:cubicBezTo>
                <a:cubicBezTo>
                  <a:pt x="267335" y="19685"/>
                  <a:pt x="360680" y="8255"/>
                  <a:pt x="396240" y="0"/>
                </a:cubicBezTo>
              </a:path>
            </a:pathLst>
          </a:cu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8" name="直接连接符 47"/>
          <p:cNvCxnSpPr/>
          <p:nvPr/>
        </p:nvCxnSpPr>
        <p:spPr>
          <a:xfrm flipV="1">
            <a:off x="5964555" y="5260340"/>
            <a:ext cx="1836000" cy="36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53" name="图片 52"/>
          <p:cNvPicPr>
            <a:picLocks noChangeAspect="1"/>
          </p:cNvPicPr>
          <p:nvPr/>
        </p:nvPicPr>
        <p:blipFill>
          <a:blip r:embed="rId3"/>
          <a:stretch>
            <a:fillRect/>
          </a:stretch>
        </p:blipFill>
        <p:spPr>
          <a:xfrm>
            <a:off x="1059180" y="4509135"/>
            <a:ext cx="3075940" cy="2290445"/>
          </a:xfrm>
          <a:prstGeom prst="rect">
            <a:avLst/>
          </a:prstGeom>
        </p:spPr>
      </p:pic>
      <p:sp>
        <p:nvSpPr>
          <p:cNvPr id="2" name="文本框 1"/>
          <p:cNvSpPr txBox="1"/>
          <p:nvPr>
            <p:custDataLst>
              <p:tags r:id="rId4"/>
            </p:custDataLst>
          </p:nvPr>
        </p:nvSpPr>
        <p:spPr>
          <a:xfrm>
            <a:off x="7954010" y="5373370"/>
            <a:ext cx="952500" cy="429895"/>
          </a:xfrm>
          <a:prstGeom prst="rect">
            <a:avLst/>
          </a:prstGeom>
          <a:solidFill>
            <a:schemeClr val="bg1"/>
          </a:solidFill>
        </p:spPr>
        <p:txBody>
          <a:bodyPr wrap="square" rtlCol="0">
            <a:spAutoFit/>
          </a:bodyPr>
          <a:p>
            <a:pPr marL="0" indent="0" algn="ctr">
              <a:lnSpc>
                <a:spcPct val="110000"/>
              </a:lnSpc>
              <a:buNone/>
            </a:pPr>
            <a:r>
              <a:rPr lang="zh-CN" altLang="en-US" sz="2000" b="1" dirty="0" smtClean="0">
                <a:solidFill>
                  <a:srgbClr val="007032"/>
                </a:solidFill>
                <a:highlight>
                  <a:srgbClr val="FFFF00"/>
                </a:highlight>
                <a:latin typeface="Times New Roman" panose="02020603050405020304" pitchFamily="18" charset="0"/>
                <a:cs typeface="Times New Roman" panose="02020603050405020304" pitchFamily="18" charset="0"/>
              </a:rPr>
              <a:t>截止区</a:t>
            </a:r>
            <a:endParaRPr lang="zh-CN" altLang="en-US" sz="2000" b="1" dirty="0" smtClean="0">
              <a:solidFill>
                <a:srgbClr val="007032"/>
              </a:solidFill>
              <a:highlight>
                <a:srgbClr val="FFFF00"/>
              </a:highlight>
              <a:latin typeface="Times New Roman" panose="02020603050405020304" pitchFamily="18" charset="0"/>
              <a:cs typeface="Times New Roman" panose="02020603050405020304" pitchFamily="18" charset="0"/>
            </a:endParaRPr>
          </a:p>
        </p:txBody>
      </p:sp>
      <p:cxnSp>
        <p:nvCxnSpPr>
          <p:cNvPr id="3" name="直接箭头连接符 2"/>
          <p:cNvCxnSpPr/>
          <p:nvPr>
            <p:custDataLst>
              <p:tags r:id="rId5"/>
            </p:custDataLst>
          </p:nvPr>
        </p:nvCxnSpPr>
        <p:spPr>
          <a:xfrm flipV="1">
            <a:off x="1649730" y="4981575"/>
            <a:ext cx="419735" cy="3251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custDataLst>
              <p:tags r:id="rId6"/>
            </p:custDataLst>
          </p:nvPr>
        </p:nvCxnSpPr>
        <p:spPr>
          <a:xfrm flipV="1">
            <a:off x="2872105" y="4960620"/>
            <a:ext cx="419735" cy="3251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500"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ppt_w"/>
                                          </p:val>
                                        </p:tav>
                                        <p:tav tm="100000">
                                          <p:val>
                                            <p:strVal val="#ppt_w"/>
                                          </p:val>
                                        </p:tav>
                                      </p:tavLst>
                                    </p:anim>
                                    <p:anim calcmode="lin" valueType="num">
                                      <p:cBhvr>
                                        <p:cTn id="8" dur="500" fill="hold"/>
                                        <p:tgtEl>
                                          <p:spTgt spid="4"/>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lef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mph" presetSubtype="0" fill="hold" grpId="0" nodeType="clickEffect">
                                  <p:stCondLst>
                                    <p:cond delay="0"/>
                                  </p:stCondLst>
                                  <p:childTnLst>
                                    <p:animRot by="21600000">
                                      <p:cBhvr>
                                        <p:cTn id="37"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bldLvl="0" animBg="1"/>
      <p:bldP spid="12" grpId="0" bldLvl="0" animBg="1"/>
      <p:bldP spid="4" grpId="0" bldLvl="0" animBg="1"/>
      <p:bldP spid="8" grpId="0" bldLvl="0" animBg="1"/>
      <p:bldP spid="2" grpId="0" bldLvl="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a:stretch>
            <a:fillRect/>
          </a:stretch>
        </p:blipFill>
        <p:spPr>
          <a:xfrm>
            <a:off x="1059180" y="4509135"/>
            <a:ext cx="3075940" cy="2290445"/>
          </a:xfrm>
          <a:prstGeom prst="rect">
            <a:avLst/>
          </a:prstGeom>
        </p:spPr>
      </p:pic>
      <p:sp>
        <p:nvSpPr>
          <p:cNvPr id="3" name="Rectangle 3"/>
          <p:cNvSpPr txBox="1">
            <a:spLocks noChangeArrowheads="1"/>
          </p:cNvSpPr>
          <p:nvPr/>
        </p:nvSpPr>
        <p:spPr bwMode="auto">
          <a:xfrm>
            <a:off x="222250" y="614045"/>
            <a:ext cx="7772400" cy="629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zh-CN" altLang="en-US" sz="32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输出特性曲线可以分为三个区域:</a:t>
            </a:r>
            <a:endPar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Tx/>
              <a:buSzTx/>
              <a:buFontTx/>
              <a:buChar char="•"/>
              <a:defRPr/>
            </a:pPr>
            <a:endPar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1" lang="zh-CN" altLang="en-US" sz="3200" b="1" i="0" u="none" strike="noStrike" kern="1200" cap="none" spc="0" normalizeH="0" baseline="0" noProof="0" dirty="0" smtClean="0">
              <a:ln>
                <a:noFill/>
              </a:ln>
              <a:solidFill>
                <a:srgbClr val="000000"/>
              </a:solidFill>
              <a:effectLst/>
              <a:uLnTx/>
              <a:uFillTx/>
              <a:latin typeface="Arial" panose="020B0604020202020204"/>
              <a:ea typeface="宋体" panose="02010600030101010101" pitchFamily="2" charset="-122"/>
            </a:endParaRPr>
          </a:p>
        </p:txBody>
      </p:sp>
      <p:sp>
        <p:nvSpPr>
          <p:cNvPr id="5" name="Text Box 9"/>
          <p:cNvSpPr txBox="1">
            <a:spLocks noChangeArrowheads="1"/>
          </p:cNvSpPr>
          <p:nvPr/>
        </p:nvSpPr>
        <p:spPr bwMode="auto">
          <a:xfrm>
            <a:off x="375920" y="2443480"/>
            <a:ext cx="189992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0">
                <a:solidFill>
                  <a:srgbClr val="3333FF"/>
                </a:solidFill>
                <a:latin typeface="Times New Roman" panose="02020603050405020304" pitchFamily="18" charset="0"/>
                <a:ea typeface="黑体" panose="02010609060101010101" pitchFamily="49" charset="-122"/>
              </a:rPr>
              <a:t>饱和区</a:t>
            </a:r>
            <a:r>
              <a:rPr lang="zh-CN" altLang="en-US" sz="2400" b="0">
                <a:solidFill>
                  <a:srgbClr val="000000"/>
                </a:solidFill>
                <a:latin typeface="Times New Roman" panose="02020603050405020304" pitchFamily="18" charset="0"/>
              </a:rPr>
              <a:t>：</a:t>
            </a:r>
            <a:endParaRPr lang="zh-CN" altLang="en-US" sz="2400" b="0">
              <a:solidFill>
                <a:srgbClr val="CC0099"/>
              </a:solidFill>
              <a:latin typeface="Times New Roman" panose="02020603050405020304" pitchFamily="18" charset="0"/>
            </a:endParaRPr>
          </a:p>
        </p:txBody>
      </p:sp>
      <p:sp>
        <p:nvSpPr>
          <p:cNvPr id="6" name="Text Box 10"/>
          <p:cNvSpPr txBox="1">
            <a:spLocks noChangeArrowheads="1"/>
          </p:cNvSpPr>
          <p:nvPr/>
        </p:nvSpPr>
        <p:spPr bwMode="auto">
          <a:xfrm>
            <a:off x="375920" y="3738880"/>
            <a:ext cx="253301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0">
                <a:solidFill>
                  <a:srgbClr val="007032"/>
                </a:solidFill>
                <a:latin typeface="Times New Roman" panose="02020603050405020304" pitchFamily="18" charset="0"/>
                <a:ea typeface="黑体" panose="02010609060101010101" pitchFamily="49" charset="-122"/>
              </a:rPr>
              <a:t>截止区</a:t>
            </a:r>
            <a:r>
              <a:rPr lang="zh-CN" altLang="en-US" sz="2400" b="0">
                <a:solidFill>
                  <a:srgbClr val="000000"/>
                </a:solidFill>
                <a:latin typeface="Times New Roman" panose="02020603050405020304" pitchFamily="18" charset="0"/>
              </a:rPr>
              <a:t>：</a:t>
            </a:r>
            <a:endParaRPr lang="zh-CN" altLang="en-US" sz="2400" b="0">
              <a:solidFill>
                <a:srgbClr val="000000"/>
              </a:solidFill>
              <a:latin typeface="Times New Roman" panose="02020603050405020304" pitchFamily="18" charset="0"/>
            </a:endParaRPr>
          </a:p>
        </p:txBody>
      </p:sp>
      <p:sp>
        <p:nvSpPr>
          <p:cNvPr id="7" name="Text Box 11"/>
          <p:cNvSpPr txBox="1">
            <a:spLocks noChangeArrowheads="1"/>
          </p:cNvSpPr>
          <p:nvPr/>
        </p:nvSpPr>
        <p:spPr bwMode="auto">
          <a:xfrm>
            <a:off x="395605" y="1212850"/>
            <a:ext cx="194056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0">
                <a:solidFill>
                  <a:srgbClr val="FF0000"/>
                </a:solidFill>
                <a:latin typeface="Times New Roman" panose="02020603050405020304" pitchFamily="18" charset="0"/>
                <a:ea typeface="黑体" panose="02010609060101010101" pitchFamily="49" charset="-122"/>
              </a:rPr>
              <a:t>放大区</a:t>
            </a:r>
            <a:r>
              <a:rPr lang="zh-CN" altLang="en-US" sz="2400" b="0">
                <a:solidFill>
                  <a:srgbClr val="000000"/>
                </a:solidFill>
                <a:latin typeface="Times New Roman" panose="02020603050405020304" pitchFamily="18" charset="0"/>
              </a:rPr>
              <a:t>：</a:t>
            </a:r>
            <a:endParaRPr lang="zh-CN" altLang="en-US" sz="2400" b="0">
              <a:solidFill>
                <a:srgbClr val="000000"/>
              </a:solidFill>
              <a:latin typeface="Times New Roman" panose="02020603050405020304" pitchFamily="18" charset="0"/>
            </a:endParaRPr>
          </a:p>
        </p:txBody>
      </p:sp>
      <p:sp>
        <p:nvSpPr>
          <p:cNvPr id="8" name="灯片编号占位符 7"/>
          <p:cNvSpPr>
            <a:spLocks noGrp="1"/>
          </p:cNvSpPr>
          <p:nvPr>
            <p:ph type="sldNum" sz="quarter" idx="12"/>
          </p:nvPr>
        </p:nvSpPr>
        <p:spPr/>
        <p:txBody>
          <a:bodyPr/>
          <a:p>
            <a:fld id="{9A0DB2DC-4C9A-4742-B13C-FB6460FD3503}" type="slidenum">
              <a:rPr lang="zh-CN" altLang="en-US" dirty="0"/>
            </a:fld>
            <a:endParaRPr lang="zh-CN" altLang="en-US" dirty="0"/>
          </a:p>
        </p:txBody>
      </p:sp>
      <p:grpSp>
        <p:nvGrpSpPr>
          <p:cNvPr id="43" name="组合 42"/>
          <p:cNvGrpSpPr/>
          <p:nvPr/>
        </p:nvGrpSpPr>
        <p:grpSpPr>
          <a:xfrm>
            <a:off x="5147945" y="3429000"/>
            <a:ext cx="3962400" cy="3135630"/>
            <a:chOff x="8107" y="5400"/>
            <a:chExt cx="6240" cy="4938"/>
          </a:xfrm>
        </p:grpSpPr>
        <p:grpSp>
          <p:nvGrpSpPr>
            <p:cNvPr id="4" name="组合 3"/>
            <p:cNvGrpSpPr/>
            <p:nvPr/>
          </p:nvGrpSpPr>
          <p:grpSpPr>
            <a:xfrm>
              <a:off x="8107" y="5400"/>
              <a:ext cx="6240" cy="4938"/>
              <a:chOff x="8102" y="5398"/>
              <a:chExt cx="6240" cy="4938"/>
            </a:xfrm>
          </p:grpSpPr>
          <p:grpSp>
            <p:nvGrpSpPr>
              <p:cNvPr id="12" name="组合 11"/>
              <p:cNvGrpSpPr/>
              <p:nvPr/>
            </p:nvGrpSpPr>
            <p:grpSpPr>
              <a:xfrm>
                <a:off x="8102" y="5398"/>
                <a:ext cx="6240" cy="4938"/>
                <a:chOff x="6746" y="4946"/>
                <a:chExt cx="6240" cy="4938"/>
              </a:xfrm>
            </p:grpSpPr>
            <p:graphicFrame>
              <p:nvGraphicFramePr>
                <p:cNvPr id="13" name="Object 5"/>
                <p:cNvGraphicFramePr>
                  <a:graphicFrameLocks noChangeAspect="1"/>
                </p:cNvGraphicFramePr>
                <p:nvPr/>
              </p:nvGraphicFramePr>
              <p:xfrm>
                <a:off x="6746" y="4946"/>
                <a:ext cx="6240" cy="4463"/>
              </p:xfrm>
              <a:graphic>
                <a:graphicData uri="http://schemas.openxmlformats.org/presentationml/2006/ole">
                  <mc:AlternateContent xmlns:mc="http://schemas.openxmlformats.org/markup-compatibility/2006">
                    <mc:Choice xmlns:v="urn:schemas-microsoft-com:vml" Requires="v">
                      <p:oleObj spid="_x0000_s14" name="BMP 图象" r:id="rId2" imgW="1699260" imgH="1348740" progId="Paint.Picture">
                        <p:embed/>
                      </p:oleObj>
                    </mc:Choice>
                    <mc:Fallback>
                      <p:oleObj name="BMP 图象" r:id="rId2" imgW="1699260" imgH="1348740" progId="Paint.Picture">
                        <p:embed/>
                        <p:pic>
                          <p:nvPicPr>
                            <p:cNvPr id="0" name="图片 583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6" y="4946"/>
                              <a:ext cx="6240" cy="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文本框 14"/>
                <p:cNvSpPr txBox="1"/>
                <p:nvPr/>
              </p:nvSpPr>
              <p:spPr>
                <a:xfrm>
                  <a:off x="7140" y="9256"/>
                  <a:ext cx="5488" cy="628"/>
                </a:xfrm>
                <a:prstGeom prst="rect">
                  <a:avLst/>
                </a:prstGeom>
                <a:noFill/>
              </p:spPr>
              <p:txBody>
                <a:bodyPr wrap="none" rtlCol="0" anchor="t">
                  <a:spAutoFit/>
                </a:bodyPr>
                <a:p>
                  <a:pPr algn="just" eaLnBrk="1" hangingPunct="1">
                    <a:buFontTx/>
                    <a:buNone/>
                  </a:pPr>
                  <a:r>
                    <a:rPr lang="zh-CN" altLang="en-US" sz="2000" dirty="0" smtClean="0">
                      <a:solidFill>
                        <a:srgbClr val="FF5050"/>
                      </a:solidFill>
                      <a:latin typeface="宋体" panose="02010600030101010101" pitchFamily="2" charset="-122"/>
                      <a:sym typeface="+mn-ea"/>
                    </a:rPr>
                    <a:t>共发射极接法的输出特性曲线</a:t>
                  </a:r>
                  <a:endParaRPr lang="zh-CN" altLang="en-US" sz="2000" b="1" dirty="0" smtClean="0">
                    <a:solidFill>
                      <a:srgbClr val="FF5050"/>
                    </a:solidFill>
                    <a:latin typeface="宋体" panose="02010600030101010101" pitchFamily="2" charset="-122"/>
                    <a:cs typeface="Times New Roman" panose="02020603050405020304" pitchFamily="18" charset="0"/>
                    <a:sym typeface="+mn-ea"/>
                  </a:endParaRPr>
                </a:p>
              </p:txBody>
            </p:sp>
          </p:grpSp>
          <p:sp>
            <p:nvSpPr>
              <p:cNvPr id="2" name="文本框 1"/>
              <p:cNvSpPr txBox="1"/>
              <p:nvPr/>
            </p:nvSpPr>
            <p:spPr>
              <a:xfrm>
                <a:off x="12530" y="8460"/>
                <a:ext cx="1500" cy="677"/>
              </a:xfrm>
              <a:prstGeom prst="rect">
                <a:avLst/>
              </a:prstGeom>
              <a:solidFill>
                <a:schemeClr val="bg1"/>
              </a:solidFill>
            </p:spPr>
            <p:txBody>
              <a:bodyPr wrap="square" rtlCol="0">
                <a:spAutoFit/>
              </a:bodyPr>
              <a:p>
                <a:pPr marL="0" indent="0" algn="ctr">
                  <a:lnSpc>
                    <a:spcPct val="110000"/>
                  </a:lnSpc>
                  <a:buNone/>
                </a:pPr>
                <a:r>
                  <a:rPr lang="zh-CN" altLang="en-US" sz="2000" b="1" dirty="0" smtClean="0">
                    <a:solidFill>
                      <a:srgbClr val="007032"/>
                    </a:solidFill>
                    <a:latin typeface="Times New Roman" panose="02020603050405020304" pitchFamily="18" charset="0"/>
                    <a:cs typeface="Times New Roman" panose="02020603050405020304" pitchFamily="18" charset="0"/>
                  </a:rPr>
                  <a:t>截止区</a:t>
                </a:r>
                <a:endParaRPr lang="zh-CN" altLang="en-US" sz="2000" b="1" dirty="0" smtClean="0">
                  <a:solidFill>
                    <a:srgbClr val="007032"/>
                  </a:solidFill>
                  <a:latin typeface="Times New Roman" panose="02020603050405020304" pitchFamily="18" charset="0"/>
                  <a:cs typeface="Times New Roman" panose="02020603050405020304" pitchFamily="18" charset="0"/>
                </a:endParaRPr>
              </a:p>
            </p:txBody>
          </p:sp>
        </p:grpSp>
        <p:cxnSp>
          <p:nvCxnSpPr>
            <p:cNvPr id="9" name="直接连接符 8"/>
            <p:cNvCxnSpPr/>
            <p:nvPr/>
          </p:nvCxnSpPr>
          <p:spPr>
            <a:xfrm flipH="1">
              <a:off x="8906" y="9251"/>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9086" y="9240"/>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9219" y="9225"/>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9354" y="9229"/>
              <a:ext cx="113"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9472" y="9258"/>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9627" y="9252"/>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9755" y="9262"/>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9900" y="9264"/>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10032" y="9253"/>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0177" y="9242"/>
              <a:ext cx="113"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10330" y="9227"/>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10470" y="9231"/>
              <a:ext cx="113"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10596" y="9252"/>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10751" y="9246"/>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879" y="9256"/>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024" y="9250"/>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1174" y="9233"/>
              <a:ext cx="113"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1302" y="9242"/>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1457" y="9241"/>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1585" y="9251"/>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1730" y="9253"/>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1862" y="9242"/>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2007" y="9231"/>
              <a:ext cx="113"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2160" y="9216"/>
              <a:ext cx="100"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12300" y="9230"/>
              <a:ext cx="113" cy="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12426" y="9241"/>
              <a:ext cx="113" cy="1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12581" y="9142"/>
              <a:ext cx="289" cy="20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9" name="Text Box 11"/>
          <p:cNvSpPr txBox="1">
            <a:spLocks noChangeArrowheads="1"/>
          </p:cNvSpPr>
          <p:nvPr/>
        </p:nvSpPr>
        <p:spPr bwMode="auto">
          <a:xfrm>
            <a:off x="1680210" y="1212850"/>
            <a:ext cx="6987540"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0" i="1">
                <a:solidFill>
                  <a:srgbClr val="000000"/>
                </a:solidFill>
                <a:latin typeface="Times New Roman" panose="02020603050405020304" pitchFamily="18" charset="0"/>
              </a:rPr>
              <a:t>i</a:t>
            </a:r>
            <a:r>
              <a:rPr lang="en-US" altLang="zh-CN" sz="2400" b="0" baseline="-25000">
                <a:solidFill>
                  <a:srgbClr val="000000"/>
                </a:solidFill>
                <a:latin typeface="Times New Roman" panose="02020603050405020304" pitchFamily="18" charset="0"/>
              </a:rPr>
              <a:t>C</a:t>
            </a:r>
            <a:r>
              <a:rPr lang="zh-CN" altLang="en-US" sz="2400" b="0">
                <a:solidFill>
                  <a:srgbClr val="000000"/>
                </a:solidFill>
                <a:latin typeface="Times New Roman" panose="02020603050405020304" pitchFamily="18" charset="0"/>
              </a:rPr>
              <a:t>平行于</a:t>
            </a:r>
            <a:r>
              <a:rPr lang="en-US" altLang="zh-CN" sz="2400" b="0" i="1">
                <a:solidFill>
                  <a:srgbClr val="000000"/>
                </a:solidFill>
                <a:latin typeface="Times New Roman" panose="02020603050405020304" pitchFamily="18" charset="0"/>
              </a:rPr>
              <a:t>v</a:t>
            </a:r>
            <a:r>
              <a:rPr lang="en-US" altLang="zh-CN" sz="2400" b="0" baseline="-25000">
                <a:solidFill>
                  <a:srgbClr val="000000"/>
                </a:solidFill>
                <a:latin typeface="Times New Roman" panose="02020603050405020304" pitchFamily="18" charset="0"/>
              </a:rPr>
              <a:t>CE</a:t>
            </a:r>
            <a:r>
              <a:rPr lang="zh-CN" altLang="en-US" sz="2400" b="0">
                <a:solidFill>
                  <a:srgbClr val="000000"/>
                </a:solidFill>
                <a:latin typeface="Times New Roman" panose="02020603050405020304" pitchFamily="18" charset="0"/>
              </a:rPr>
              <a:t>轴的区域，曲线基本平行等距。此时，</a:t>
            </a:r>
            <a:r>
              <a:rPr lang="zh-CN" altLang="en-US" sz="2400">
                <a:solidFill>
                  <a:srgbClr val="007032"/>
                </a:solidFill>
                <a:highlight>
                  <a:srgbClr val="FFFF00"/>
                </a:highlight>
                <a:latin typeface="Times New Roman" panose="02020603050405020304" pitchFamily="18" charset="0"/>
                <a:sym typeface="+mn-ea"/>
              </a:rPr>
              <a:t>发射结</a:t>
            </a:r>
            <a:r>
              <a:rPr lang="zh-CN" altLang="en-US" sz="2400">
                <a:solidFill>
                  <a:srgbClr val="FF3300"/>
                </a:solidFill>
                <a:highlight>
                  <a:srgbClr val="FFFF00"/>
                </a:highlight>
                <a:latin typeface="Times New Roman" panose="02020603050405020304" pitchFamily="18" charset="0"/>
              </a:rPr>
              <a:t>正偏</a:t>
            </a:r>
            <a:r>
              <a:rPr lang="zh-CN" altLang="en-US" sz="2400" b="0">
                <a:solidFill>
                  <a:srgbClr val="FF3300"/>
                </a:solidFill>
                <a:highlight>
                  <a:srgbClr val="FFFF00"/>
                </a:highlight>
                <a:latin typeface="Times New Roman" panose="02020603050405020304" pitchFamily="18" charset="0"/>
              </a:rPr>
              <a:t>，</a:t>
            </a:r>
            <a:r>
              <a:rPr lang="en-US" altLang="zh-CN" sz="2400" b="0">
                <a:solidFill>
                  <a:srgbClr val="FF3300"/>
                </a:solidFill>
                <a:highlight>
                  <a:srgbClr val="FFFF00"/>
                </a:highlight>
                <a:latin typeface="Times New Roman" panose="02020603050405020304" pitchFamily="18" charset="0"/>
              </a:rPr>
              <a:t> </a:t>
            </a:r>
            <a:r>
              <a:rPr lang="zh-CN" altLang="en-US" sz="2400">
                <a:solidFill>
                  <a:srgbClr val="CC0099"/>
                </a:solidFill>
                <a:highlight>
                  <a:srgbClr val="FFFF00"/>
                </a:highlight>
                <a:latin typeface="Times New Roman" panose="02020603050405020304" pitchFamily="18" charset="0"/>
                <a:sym typeface="+mn-ea"/>
              </a:rPr>
              <a:t>集电结</a:t>
            </a:r>
            <a:r>
              <a:rPr lang="zh-CN" altLang="en-US" sz="2400">
                <a:solidFill>
                  <a:srgbClr val="0000FF"/>
                </a:solidFill>
                <a:highlight>
                  <a:srgbClr val="FFFF00"/>
                </a:highlight>
                <a:latin typeface="Times New Roman" panose="02020603050405020304" pitchFamily="18" charset="0"/>
                <a:sym typeface="+mn-ea"/>
              </a:rPr>
              <a:t>反偏</a:t>
            </a:r>
            <a:r>
              <a:rPr lang="zh-CN" altLang="en-US" sz="2400" b="0">
                <a:solidFill>
                  <a:schemeClr val="tx1"/>
                </a:solidFill>
                <a:latin typeface="Times New Roman" panose="02020603050405020304" pitchFamily="18" charset="0"/>
              </a:rPr>
              <a:t>，</a:t>
            </a:r>
            <a:r>
              <a:rPr lang="zh-CN" altLang="en-US" sz="2400" b="0">
                <a:solidFill>
                  <a:srgbClr val="000000"/>
                </a:solidFill>
                <a:latin typeface="Times New Roman" panose="02020603050405020304" pitchFamily="18" charset="0"/>
              </a:rPr>
              <a:t>电压</a:t>
            </a:r>
            <a:r>
              <a:rPr lang="en-US" altLang="zh-CN" sz="2400" b="0">
                <a:solidFill>
                  <a:srgbClr val="000000"/>
                </a:solidFill>
                <a:latin typeface="Times New Roman" panose="02020603050405020304" pitchFamily="18" charset="0"/>
              </a:rPr>
              <a:t> </a:t>
            </a:r>
            <a:r>
              <a:rPr lang="en-US" altLang="zh-CN" sz="2400" b="0" i="1">
                <a:solidFill>
                  <a:srgbClr val="000000"/>
                </a:solidFill>
                <a:latin typeface="Times New Roman" panose="02020603050405020304" pitchFamily="18" charset="0"/>
              </a:rPr>
              <a:t>v</a:t>
            </a:r>
            <a:r>
              <a:rPr lang="zh-CN" altLang="en-US" sz="2400" b="0" baseline="-25000">
                <a:solidFill>
                  <a:srgbClr val="000000"/>
                </a:solidFill>
                <a:latin typeface="Times New Roman" panose="02020603050405020304" pitchFamily="18" charset="0"/>
              </a:rPr>
              <a:t>BE</a:t>
            </a:r>
            <a:r>
              <a:rPr lang="en-US" altLang="zh-CN" sz="2400" b="0" baseline="-25000">
                <a:solidFill>
                  <a:srgbClr val="000000"/>
                </a:solidFill>
                <a:latin typeface="Times New Roman" panose="02020603050405020304" pitchFamily="18" charset="0"/>
              </a:rPr>
              <a:t> </a:t>
            </a:r>
            <a:r>
              <a:rPr lang="zh-CN" altLang="en-US" sz="2400" b="0">
                <a:solidFill>
                  <a:srgbClr val="000000"/>
                </a:solidFill>
                <a:latin typeface="Times New Roman" panose="02020603050405020304" pitchFamily="18" charset="0"/>
              </a:rPr>
              <a:t>大于0.7</a:t>
            </a:r>
            <a:r>
              <a:rPr lang="zh-CN" altLang="zh-CN" sz="1000">
                <a:solidFill>
                  <a:srgbClr val="000000"/>
                </a:solidFill>
                <a:latin typeface="Times New Roman" panose="02020603050405020304" pitchFamily="18" charset="0"/>
              </a:rPr>
              <a:t> </a:t>
            </a:r>
            <a:r>
              <a:rPr lang="en-US" altLang="zh-CN" sz="2400" b="0">
                <a:solidFill>
                  <a:srgbClr val="000000"/>
                </a:solidFill>
                <a:latin typeface="Times New Roman" panose="02020603050405020304" pitchFamily="18" charset="0"/>
              </a:rPr>
              <a:t>V</a:t>
            </a:r>
            <a:r>
              <a:rPr lang="zh-CN" altLang="en-US" sz="2400" b="0">
                <a:solidFill>
                  <a:srgbClr val="000000"/>
                </a:solidFill>
                <a:latin typeface="Times New Roman" panose="02020603050405020304" pitchFamily="18" charset="0"/>
              </a:rPr>
              <a:t>左右（硅管） 。</a:t>
            </a:r>
            <a:r>
              <a:rPr lang="en-US" altLang="zh-CN" sz="2400" b="0" i="1">
                <a:solidFill>
                  <a:srgbClr val="000000"/>
                </a:solidFill>
                <a:latin typeface="Times New Roman" panose="02020603050405020304" pitchFamily="18" charset="0"/>
              </a:rPr>
              <a:t>i</a:t>
            </a:r>
            <a:r>
              <a:rPr lang="zh-CN" altLang="en-US" sz="2400" b="0" baseline="-25000">
                <a:solidFill>
                  <a:srgbClr val="000000"/>
                </a:solidFill>
                <a:latin typeface="Times New Roman" panose="02020603050405020304" pitchFamily="18" charset="0"/>
              </a:rPr>
              <a:t>C</a:t>
            </a:r>
            <a:r>
              <a:rPr lang="en-US" altLang="zh-CN" sz="2400" b="0" baseline="-25000">
                <a:solidFill>
                  <a:srgbClr val="000000"/>
                </a:solidFill>
                <a:latin typeface="Times New Roman" panose="02020603050405020304" pitchFamily="18" charset="0"/>
              </a:rPr>
              <a:t> </a:t>
            </a:r>
            <a:r>
              <a:rPr lang="zh-CN" altLang="en-US" sz="2400" b="0">
                <a:solidFill>
                  <a:srgbClr val="000000"/>
                </a:solidFill>
                <a:latin typeface="Times New Roman" panose="02020603050405020304" pitchFamily="18" charset="0"/>
              </a:rPr>
              <a:t>=</a:t>
            </a:r>
            <a:r>
              <a:rPr lang="en-US" altLang="zh-CN" sz="2400" b="0">
                <a:solidFill>
                  <a:srgbClr val="000000"/>
                </a:solidFill>
                <a:latin typeface="Times New Roman" panose="02020603050405020304" pitchFamily="18" charset="0"/>
              </a:rPr>
              <a:t> </a:t>
            </a:r>
            <a:r>
              <a:rPr lang="zh-CN" altLang="en-US" sz="2400" b="0" i="1">
                <a:solidFill>
                  <a:srgbClr val="000000"/>
                </a:solidFill>
                <a:latin typeface="Times New Roman" panose="02020603050405020304" pitchFamily="18" charset="0"/>
                <a:cs typeface="Times New Roman" panose="02020603050405020304" pitchFamily="18" charset="0"/>
              </a:rPr>
              <a:t>β</a:t>
            </a:r>
            <a:r>
              <a:rPr lang="en-US" altLang="zh-CN" sz="2400" b="0" i="1">
                <a:solidFill>
                  <a:srgbClr val="000000"/>
                </a:solidFill>
                <a:latin typeface="Times New Roman" panose="02020603050405020304" pitchFamily="18" charset="0"/>
                <a:sym typeface="+mn-ea"/>
              </a:rPr>
              <a:t>i</a:t>
            </a:r>
            <a:r>
              <a:rPr lang="en-US" altLang="zh-CN" sz="2400" b="0" baseline="-25000">
                <a:solidFill>
                  <a:srgbClr val="000000"/>
                </a:solidFill>
                <a:latin typeface="Times New Roman" panose="02020603050405020304" pitchFamily="18" charset="0"/>
                <a:sym typeface="+mn-ea"/>
              </a:rPr>
              <a:t>B</a:t>
            </a:r>
            <a:r>
              <a:rPr lang="zh-CN" altLang="en-US" sz="2400" b="0">
                <a:solidFill>
                  <a:srgbClr val="000000"/>
                </a:solidFill>
                <a:latin typeface="Times New Roman" panose="02020603050405020304" pitchFamily="18" charset="0"/>
              </a:rPr>
              <a:t>，</a:t>
            </a:r>
            <a:r>
              <a:rPr lang="en-US" altLang="zh-CN" sz="2400" b="0" i="1">
                <a:solidFill>
                  <a:srgbClr val="000000"/>
                </a:solidFill>
                <a:latin typeface="Times New Roman" panose="02020603050405020304" pitchFamily="18" charset="0"/>
                <a:sym typeface="+mn-ea"/>
              </a:rPr>
              <a:t>i</a:t>
            </a:r>
            <a:r>
              <a:rPr lang="zh-CN" altLang="en-US" sz="2400" b="0" baseline="-25000">
                <a:solidFill>
                  <a:srgbClr val="000000"/>
                </a:solidFill>
                <a:latin typeface="Times New Roman" panose="02020603050405020304" pitchFamily="18" charset="0"/>
                <a:sym typeface="+mn-ea"/>
              </a:rPr>
              <a:t>C</a:t>
            </a:r>
            <a:r>
              <a:rPr lang="en-US" altLang="zh-CN" sz="2400" b="0" baseline="-25000">
                <a:solidFill>
                  <a:srgbClr val="000000"/>
                </a:solidFill>
                <a:latin typeface="Times New Roman" panose="02020603050405020304" pitchFamily="18" charset="0"/>
                <a:sym typeface="+mn-ea"/>
              </a:rPr>
              <a:t> </a:t>
            </a:r>
            <a:r>
              <a:rPr lang="zh-CN" altLang="en-US" sz="2400" b="0">
                <a:solidFill>
                  <a:srgbClr val="000000"/>
                </a:solidFill>
                <a:latin typeface="Times New Roman" panose="02020603050405020304" pitchFamily="18" charset="0"/>
              </a:rPr>
              <a:t>主要受</a:t>
            </a:r>
            <a:r>
              <a:rPr lang="en-US" altLang="zh-CN" sz="2400" b="0">
                <a:solidFill>
                  <a:srgbClr val="000000"/>
                </a:solidFill>
                <a:latin typeface="Times New Roman" panose="02020603050405020304" pitchFamily="18" charset="0"/>
              </a:rPr>
              <a:t> </a:t>
            </a:r>
            <a:r>
              <a:rPr lang="en-US" altLang="zh-CN" sz="2400" b="0" i="1">
                <a:solidFill>
                  <a:srgbClr val="000000"/>
                </a:solidFill>
                <a:latin typeface="Times New Roman" panose="02020603050405020304" pitchFamily="18" charset="0"/>
                <a:sym typeface="+mn-ea"/>
              </a:rPr>
              <a:t>i</a:t>
            </a:r>
            <a:r>
              <a:rPr lang="en-US" altLang="zh-CN" sz="2400" b="0" baseline="-25000">
                <a:solidFill>
                  <a:srgbClr val="000000"/>
                </a:solidFill>
                <a:latin typeface="Times New Roman" panose="02020603050405020304" pitchFamily="18" charset="0"/>
                <a:sym typeface="+mn-ea"/>
              </a:rPr>
              <a:t>B </a:t>
            </a:r>
            <a:r>
              <a:rPr lang="zh-CN" altLang="en-US" sz="2400" b="0">
                <a:solidFill>
                  <a:srgbClr val="000000"/>
                </a:solidFill>
                <a:latin typeface="Times New Roman" panose="02020603050405020304" pitchFamily="18" charset="0"/>
              </a:rPr>
              <a:t>的控制。</a:t>
            </a:r>
            <a:endParaRPr lang="zh-CN" altLang="en-US" sz="2400" b="0">
              <a:solidFill>
                <a:srgbClr val="000000"/>
              </a:solidFill>
              <a:latin typeface="Times New Roman" panose="02020603050405020304" pitchFamily="18" charset="0"/>
            </a:endParaRPr>
          </a:p>
        </p:txBody>
      </p:sp>
      <p:sp>
        <p:nvSpPr>
          <p:cNvPr id="41" name="Text Box 9"/>
          <p:cNvSpPr txBox="1">
            <a:spLocks noChangeArrowheads="1"/>
          </p:cNvSpPr>
          <p:nvPr/>
        </p:nvSpPr>
        <p:spPr bwMode="auto">
          <a:xfrm>
            <a:off x="1680845" y="2443480"/>
            <a:ext cx="7023100"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0" i="1">
                <a:solidFill>
                  <a:srgbClr val="000000"/>
                </a:solidFill>
                <a:latin typeface="Times New Roman" panose="02020603050405020304" pitchFamily="18" charset="0"/>
              </a:rPr>
              <a:t>i</a:t>
            </a:r>
            <a:r>
              <a:rPr lang="en-US" altLang="zh-CN" sz="2400" b="0" baseline="-25000">
                <a:solidFill>
                  <a:srgbClr val="000000"/>
                </a:solidFill>
                <a:latin typeface="Times New Roman" panose="02020603050405020304" pitchFamily="18" charset="0"/>
              </a:rPr>
              <a:t>C</a:t>
            </a:r>
            <a:r>
              <a:rPr lang="zh-CN" altLang="en-US" sz="2400" b="0">
                <a:solidFill>
                  <a:srgbClr val="000000"/>
                </a:solidFill>
                <a:latin typeface="Times New Roman" panose="02020603050405020304" pitchFamily="18" charset="0"/>
              </a:rPr>
              <a:t>受</a:t>
            </a:r>
            <a:r>
              <a:rPr lang="en-US" altLang="zh-CN" sz="2400" b="0" i="1">
                <a:solidFill>
                  <a:srgbClr val="000000"/>
                </a:solidFill>
                <a:latin typeface="Times New Roman" panose="02020603050405020304" pitchFamily="18" charset="0"/>
              </a:rPr>
              <a:t>v</a:t>
            </a:r>
            <a:r>
              <a:rPr lang="en-US" altLang="zh-CN" sz="2400" b="0" baseline="-25000">
                <a:solidFill>
                  <a:srgbClr val="000000"/>
                </a:solidFill>
                <a:latin typeface="Times New Roman" panose="02020603050405020304" pitchFamily="18" charset="0"/>
              </a:rPr>
              <a:t>CE</a:t>
            </a:r>
            <a:r>
              <a:rPr lang="zh-CN" altLang="en-US" sz="2400" b="0">
                <a:solidFill>
                  <a:srgbClr val="000000"/>
                </a:solidFill>
                <a:latin typeface="Times New Roman" panose="02020603050405020304" pitchFamily="18" charset="0"/>
              </a:rPr>
              <a:t>显著控制的区域，该区域内</a:t>
            </a:r>
            <a:r>
              <a:rPr lang="en-US" altLang="zh-CN" sz="2400" b="0" i="1">
                <a:solidFill>
                  <a:srgbClr val="000000"/>
                </a:solidFill>
                <a:latin typeface="Times New Roman" panose="02020603050405020304" pitchFamily="18" charset="0"/>
              </a:rPr>
              <a:t>v</a:t>
            </a:r>
            <a:r>
              <a:rPr lang="en-US" altLang="zh-CN" sz="2400" b="0" baseline="-25000">
                <a:solidFill>
                  <a:srgbClr val="000000"/>
                </a:solidFill>
                <a:latin typeface="Times New Roman" panose="02020603050405020304" pitchFamily="18" charset="0"/>
              </a:rPr>
              <a:t>CE</a:t>
            </a:r>
            <a:r>
              <a:rPr lang="zh-CN" altLang="en-US" sz="2400" b="0">
                <a:solidFill>
                  <a:srgbClr val="000000"/>
                </a:solidFill>
                <a:latin typeface="Times New Roman" panose="02020603050405020304" pitchFamily="18" charset="0"/>
              </a:rPr>
              <a:t>的数值较小，一般</a:t>
            </a:r>
            <a:r>
              <a:rPr lang="en-US" altLang="zh-CN" sz="2400" b="0">
                <a:solidFill>
                  <a:srgbClr val="000000"/>
                </a:solidFill>
                <a:latin typeface="Times New Roman" panose="02020603050405020304" pitchFamily="18" charset="0"/>
              </a:rPr>
              <a:t> </a:t>
            </a:r>
            <a:r>
              <a:rPr lang="en-US" altLang="zh-CN" sz="2400" b="0" i="1">
                <a:solidFill>
                  <a:srgbClr val="000000"/>
                </a:solidFill>
                <a:latin typeface="Times New Roman" panose="02020603050405020304" pitchFamily="18" charset="0"/>
              </a:rPr>
              <a:t>v</a:t>
            </a:r>
            <a:r>
              <a:rPr lang="en-US" altLang="zh-CN" sz="2400" b="0" baseline="-25000">
                <a:solidFill>
                  <a:srgbClr val="000000"/>
                </a:solidFill>
                <a:latin typeface="Times New Roman" panose="02020603050405020304" pitchFamily="18" charset="0"/>
              </a:rPr>
              <a:t>CE </a:t>
            </a:r>
            <a:r>
              <a:rPr lang="en-US" altLang="zh-CN" sz="2400" b="0">
                <a:solidFill>
                  <a:srgbClr val="000000"/>
                </a:solidFill>
                <a:latin typeface="Times New Roman" panose="02020603050405020304" pitchFamily="18" charset="0"/>
              </a:rPr>
              <a:t>＜ 0.7</a:t>
            </a:r>
            <a:r>
              <a:rPr lang="en-US" altLang="zh-CN" sz="1000">
                <a:solidFill>
                  <a:srgbClr val="000000"/>
                </a:solidFill>
                <a:latin typeface="Times New Roman" panose="02020603050405020304" pitchFamily="18" charset="0"/>
              </a:rPr>
              <a:t> </a:t>
            </a:r>
            <a:r>
              <a:rPr lang="en-US" altLang="zh-CN" sz="2400" b="0">
                <a:solidFill>
                  <a:srgbClr val="000000"/>
                </a:solidFill>
                <a:latin typeface="Times New Roman" panose="02020603050405020304" pitchFamily="18" charset="0"/>
              </a:rPr>
              <a:t>V</a:t>
            </a:r>
            <a:r>
              <a:rPr lang="zh-CN" altLang="en-US" sz="2400" b="0">
                <a:solidFill>
                  <a:srgbClr val="000000"/>
                </a:solidFill>
                <a:latin typeface="Times New Roman" panose="02020603050405020304" pitchFamily="18" charset="0"/>
              </a:rPr>
              <a:t>（硅管）。</a:t>
            </a:r>
            <a:r>
              <a:rPr lang="en-US" altLang="zh-CN" sz="2400" b="0">
                <a:solidFill>
                  <a:srgbClr val="000000"/>
                </a:solidFill>
                <a:latin typeface="Times New Roman" panose="02020603050405020304" pitchFamily="18" charset="0"/>
              </a:rPr>
              <a:t>  </a:t>
            </a:r>
            <a:r>
              <a:rPr lang="zh-CN" altLang="en-US" sz="2400" b="0">
                <a:solidFill>
                  <a:srgbClr val="000000"/>
                </a:solidFill>
                <a:latin typeface="Times New Roman" panose="02020603050405020304" pitchFamily="18" charset="0"/>
              </a:rPr>
              <a:t>此时，</a:t>
            </a:r>
            <a:r>
              <a:rPr lang="zh-CN" altLang="en-US" sz="2400">
                <a:solidFill>
                  <a:srgbClr val="007032"/>
                </a:solidFill>
                <a:latin typeface="Times New Roman" panose="02020603050405020304" pitchFamily="18" charset="0"/>
              </a:rPr>
              <a:t>发射结</a:t>
            </a:r>
            <a:r>
              <a:rPr lang="zh-CN" altLang="en-US" sz="2400">
                <a:solidFill>
                  <a:srgbClr val="FF3300"/>
                </a:solidFill>
                <a:latin typeface="Times New Roman" panose="02020603050405020304" pitchFamily="18" charset="0"/>
              </a:rPr>
              <a:t>正偏</a:t>
            </a:r>
            <a:r>
              <a:rPr lang="zh-CN" altLang="en-US" sz="2400" b="0">
                <a:solidFill>
                  <a:srgbClr val="FF3300"/>
                </a:solidFill>
                <a:latin typeface="Times New Roman" panose="02020603050405020304" pitchFamily="18" charset="0"/>
              </a:rPr>
              <a:t>，</a:t>
            </a:r>
            <a:r>
              <a:rPr lang="zh-CN" altLang="en-US" sz="2400">
                <a:solidFill>
                  <a:srgbClr val="CC0099"/>
                </a:solidFill>
                <a:highlight>
                  <a:srgbClr val="FFFF00"/>
                </a:highlight>
                <a:latin typeface="Times New Roman" panose="02020603050405020304" pitchFamily="18" charset="0"/>
              </a:rPr>
              <a:t>集电结</a:t>
            </a:r>
            <a:r>
              <a:rPr lang="zh-CN" altLang="en-US" sz="2400">
                <a:solidFill>
                  <a:srgbClr val="FF0000"/>
                </a:solidFill>
                <a:highlight>
                  <a:srgbClr val="FFFF00"/>
                </a:highlight>
                <a:latin typeface="Times New Roman" panose="02020603050405020304" pitchFamily="18" charset="0"/>
              </a:rPr>
              <a:t>正偏</a:t>
            </a:r>
            <a:r>
              <a:rPr lang="zh-CN" altLang="en-US" sz="2400" b="0">
                <a:solidFill>
                  <a:srgbClr val="000000"/>
                </a:solidFill>
                <a:latin typeface="Times New Roman" panose="02020603050405020304" pitchFamily="18" charset="0"/>
              </a:rPr>
              <a:t>或反偏电压很小</a:t>
            </a:r>
            <a:r>
              <a:rPr lang="zh-CN" altLang="en-US" sz="2400" b="0">
                <a:solidFill>
                  <a:schemeClr val="tx1"/>
                </a:solidFill>
                <a:latin typeface="Times New Roman" panose="02020603050405020304" pitchFamily="18" charset="0"/>
              </a:rPr>
              <a:t>。</a:t>
            </a:r>
            <a:endParaRPr lang="zh-CN" altLang="en-US" sz="2400" b="0">
              <a:solidFill>
                <a:schemeClr val="tx1"/>
              </a:solidFill>
              <a:latin typeface="Times New Roman" panose="02020603050405020304" pitchFamily="18" charset="0"/>
            </a:endParaRPr>
          </a:p>
        </p:txBody>
      </p:sp>
      <p:sp>
        <p:nvSpPr>
          <p:cNvPr id="42" name="Text Box 10"/>
          <p:cNvSpPr txBox="1">
            <a:spLocks noChangeArrowheads="1"/>
          </p:cNvSpPr>
          <p:nvPr/>
        </p:nvSpPr>
        <p:spPr bwMode="auto">
          <a:xfrm>
            <a:off x="1753235" y="3738880"/>
            <a:ext cx="4079240"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0" i="1">
                <a:solidFill>
                  <a:srgbClr val="000000"/>
                </a:solidFill>
                <a:latin typeface="Times New Roman" panose="02020603050405020304" pitchFamily="18" charset="0"/>
              </a:rPr>
              <a:t>i</a:t>
            </a:r>
            <a:r>
              <a:rPr lang="en-US" altLang="zh-CN" sz="2400" b="0" baseline="-25000">
                <a:solidFill>
                  <a:srgbClr val="000000"/>
                </a:solidFill>
                <a:latin typeface="Times New Roman" panose="02020603050405020304" pitchFamily="18" charset="0"/>
              </a:rPr>
              <a:t>B</a:t>
            </a:r>
            <a:r>
              <a:rPr lang="en-US" altLang="zh-CN" sz="2400" b="0">
                <a:solidFill>
                  <a:srgbClr val="000000"/>
                </a:solidFill>
                <a:latin typeface="Times New Roman" panose="02020603050405020304" pitchFamily="18" charset="0"/>
              </a:rPr>
              <a:t>=0 </a:t>
            </a:r>
            <a:r>
              <a:rPr lang="zh-CN" altLang="en-US" sz="2400" b="0">
                <a:solidFill>
                  <a:srgbClr val="000000"/>
                </a:solidFill>
                <a:latin typeface="Times New Roman" panose="02020603050405020304" pitchFamily="18" charset="0"/>
              </a:rPr>
              <a:t>曲线的下方。此时，</a:t>
            </a:r>
            <a:endParaRPr lang="zh-CN" altLang="en-US" sz="2400" b="0">
              <a:solidFill>
                <a:srgbClr val="000000"/>
              </a:solidFill>
              <a:latin typeface="Times New Roman" panose="02020603050405020304" pitchFamily="18" charset="0"/>
            </a:endParaRPr>
          </a:p>
          <a:p>
            <a:pPr>
              <a:spcBef>
                <a:spcPct val="0"/>
              </a:spcBef>
              <a:buFontTx/>
              <a:buNone/>
            </a:pPr>
            <a:r>
              <a:rPr lang="zh-CN" altLang="en-US" sz="2400">
                <a:solidFill>
                  <a:srgbClr val="007032"/>
                </a:solidFill>
                <a:highlight>
                  <a:srgbClr val="FFFF00"/>
                </a:highlight>
                <a:latin typeface="Times New Roman" panose="02020603050405020304" pitchFamily="18" charset="0"/>
              </a:rPr>
              <a:t>发射结</a:t>
            </a:r>
            <a:r>
              <a:rPr lang="zh-CN" altLang="en-US" sz="2400">
                <a:solidFill>
                  <a:srgbClr val="0000FF"/>
                </a:solidFill>
                <a:highlight>
                  <a:srgbClr val="FFFF00"/>
                </a:highlight>
                <a:latin typeface="Times New Roman" panose="02020603050405020304" pitchFamily="18" charset="0"/>
              </a:rPr>
              <a:t>反偏</a:t>
            </a:r>
            <a:r>
              <a:rPr lang="zh-CN" altLang="en-US" sz="2400" b="0">
                <a:solidFill>
                  <a:schemeClr val="tx1"/>
                </a:solidFill>
                <a:latin typeface="Times New Roman" panose="02020603050405020304" pitchFamily="18" charset="0"/>
              </a:rPr>
              <a:t>，</a:t>
            </a:r>
            <a:r>
              <a:rPr lang="zh-CN" altLang="en-US" sz="2400">
                <a:solidFill>
                  <a:srgbClr val="CC0099"/>
                </a:solidFill>
                <a:latin typeface="Times New Roman" panose="02020603050405020304" pitchFamily="18" charset="0"/>
                <a:sym typeface="+mn-ea"/>
              </a:rPr>
              <a:t>集电结</a:t>
            </a:r>
            <a:r>
              <a:rPr lang="zh-CN" altLang="en-US" sz="2400">
                <a:solidFill>
                  <a:srgbClr val="0000FF"/>
                </a:solidFill>
                <a:latin typeface="Times New Roman" panose="02020603050405020304" pitchFamily="18" charset="0"/>
                <a:sym typeface="+mn-ea"/>
              </a:rPr>
              <a:t>反偏</a:t>
            </a:r>
            <a:r>
              <a:rPr lang="zh-CN" altLang="en-US" sz="2400" b="0">
                <a:solidFill>
                  <a:schemeClr val="tx1"/>
                </a:solidFill>
                <a:latin typeface="Times New Roman" panose="02020603050405020304" pitchFamily="18" charset="0"/>
              </a:rPr>
              <a:t>。</a:t>
            </a:r>
            <a:endParaRPr lang="zh-CN" altLang="en-US" sz="2400" b="0">
              <a:solidFill>
                <a:schemeClr val="tx1"/>
              </a:solidFill>
              <a:latin typeface="Times New Roman" panose="02020603050405020304" pitchFamily="18" charset="0"/>
            </a:endParaRPr>
          </a:p>
        </p:txBody>
      </p:sp>
      <p:cxnSp>
        <p:nvCxnSpPr>
          <p:cNvPr id="44" name="直接箭头连接符 43"/>
          <p:cNvCxnSpPr/>
          <p:nvPr>
            <p:custDataLst>
              <p:tags r:id="rId4"/>
            </p:custDataLst>
          </p:nvPr>
        </p:nvCxnSpPr>
        <p:spPr>
          <a:xfrm flipV="1">
            <a:off x="1649730" y="4981575"/>
            <a:ext cx="419735" cy="3251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custDataLst>
              <p:tags r:id="rId5"/>
            </p:custDataLst>
          </p:nvPr>
        </p:nvCxnSpPr>
        <p:spPr>
          <a:xfrm flipV="1">
            <a:off x="2872105" y="4960620"/>
            <a:ext cx="419735" cy="3251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blinds(horizontal)">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blinds(horizontal)">
                                      <p:cBhvr>
                                        <p:cTn id="3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6" grpId="0" bldLvl="0" animBg="1" autoUpdateAnimBg="0"/>
      <p:bldP spid="7" grpId="0" bldLvl="0" animBg="1" autoUpdateAnimBg="0"/>
      <p:bldP spid="29" grpId="0" bldLvl="0" animBg="1" autoUpdateAnimBg="0"/>
      <p:bldP spid="41" grpId="0" bldLvl="0" animBg="1" autoUpdateAnimBg="0"/>
      <p:bldP spid="42" grpId="0" bldLvl="0" animBg="1"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A0DB2DC-4C9A-4742-B13C-FB6460FD3503}" type="slidenum">
              <a:rPr lang="zh-CN" altLang="en-US" dirty="0"/>
            </a:fld>
            <a:endParaRPr lang="zh-CN" altLang="en-US" dirty="0"/>
          </a:p>
        </p:txBody>
      </p:sp>
      <p:sp>
        <p:nvSpPr>
          <p:cNvPr id="36867" name="文本框 36866"/>
          <p:cNvSpPr txBox="1"/>
          <p:nvPr/>
        </p:nvSpPr>
        <p:spPr>
          <a:xfrm>
            <a:off x="431800" y="5358765"/>
            <a:ext cx="8077200" cy="1198880"/>
          </a:xfrm>
          <a:prstGeom prst="rect">
            <a:avLst/>
          </a:prstGeom>
          <a:noFill/>
          <a:ln w="9525">
            <a:noFill/>
          </a:ln>
        </p:spPr>
        <p:txBody>
          <a:bodyPr anchor="t" anchorCtr="0">
            <a:spAutoFit/>
          </a:bodyPr>
          <a:p>
            <a:pPr>
              <a:spcBef>
                <a:spcPct val="50000"/>
              </a:spcBef>
            </a:pPr>
            <a:r>
              <a:rPr lang="en-US" altLang="zh-CN" sz="2400" dirty="0">
                <a:solidFill>
                  <a:schemeClr val="tx1"/>
                </a:solidFill>
                <a:ea typeface="宋体" panose="02010600030101010101" pitchFamily="2" charset="-122"/>
                <a:cs typeface="Times New Roman" panose="02020603050405020304" pitchFamily="18" charset="0"/>
              </a:rPr>
              <a:t>     </a:t>
            </a:r>
            <a:r>
              <a:rPr lang="zh-CN" altLang="en-US" sz="2400" dirty="0">
                <a:solidFill>
                  <a:schemeClr val="tx1"/>
                </a:solidFill>
                <a:ea typeface="宋体" panose="02010600030101010101" pitchFamily="2" charset="-122"/>
                <a:cs typeface="Times New Roman" panose="02020603050405020304" pitchFamily="18" charset="0"/>
              </a:rPr>
              <a:t>晶体管工作在</a:t>
            </a:r>
            <a:r>
              <a:rPr lang="zh-CN" altLang="en-US" sz="2400" dirty="0">
                <a:solidFill>
                  <a:srgbClr val="FF0000"/>
                </a:solidFill>
                <a:ea typeface="宋体" panose="02010600030101010101" pitchFamily="2" charset="-122"/>
                <a:cs typeface="Times New Roman" panose="02020603050405020304" pitchFamily="18" charset="0"/>
              </a:rPr>
              <a:t>放大</a:t>
            </a:r>
            <a:r>
              <a:rPr lang="zh-CN" altLang="en-US" sz="2400" dirty="0">
                <a:solidFill>
                  <a:schemeClr val="tx1"/>
                </a:solidFill>
                <a:ea typeface="宋体" panose="02010600030101010101" pitchFamily="2" charset="-122"/>
                <a:cs typeface="Times New Roman" panose="02020603050405020304" pitchFamily="18" charset="0"/>
              </a:rPr>
              <a:t>状态时，输出回路的电流 </a:t>
            </a:r>
            <a:r>
              <a:rPr lang="en-US" altLang="zh-CN" sz="2400" i="1" err="1">
                <a:solidFill>
                  <a:schemeClr val="tx1"/>
                </a:solidFill>
                <a:ea typeface="宋体" panose="02010600030101010101" pitchFamily="2" charset="-122"/>
                <a:cs typeface="Times New Roman" panose="02020603050405020304" pitchFamily="18" charset="0"/>
              </a:rPr>
              <a:t>i</a:t>
            </a:r>
            <a:r>
              <a:rPr lang="en-US" altLang="zh-CN" sz="2400" baseline="-25000" err="1">
                <a:solidFill>
                  <a:schemeClr val="tx1"/>
                </a:solidFill>
                <a:ea typeface="宋体" panose="02010600030101010101" pitchFamily="2" charset="-122"/>
                <a:cs typeface="Times New Roman" panose="02020603050405020304" pitchFamily="18" charset="0"/>
              </a:rPr>
              <a:t>C</a:t>
            </a:r>
            <a:r>
              <a:rPr lang="zh-CN" altLang="en-US" sz="2400" dirty="0">
                <a:solidFill>
                  <a:schemeClr val="tx1"/>
                </a:solidFill>
                <a:ea typeface="宋体" panose="02010600030101010101" pitchFamily="2" charset="-122"/>
                <a:cs typeface="Times New Roman" panose="02020603050405020304" pitchFamily="18" charset="0"/>
              </a:rPr>
              <a:t>几乎仅仅决定于输入回路的电流 </a:t>
            </a:r>
            <a:r>
              <a:rPr lang="en-US" altLang="zh-CN" sz="2400" i="1" err="1">
                <a:solidFill>
                  <a:schemeClr val="tx1"/>
                </a:solidFill>
                <a:ea typeface="宋体" panose="02010600030101010101" pitchFamily="2" charset="-122"/>
                <a:cs typeface="Times New Roman" panose="02020603050405020304" pitchFamily="18" charset="0"/>
              </a:rPr>
              <a:t>i</a:t>
            </a:r>
            <a:r>
              <a:rPr lang="en-US" altLang="zh-CN" sz="2400" baseline="-25000" err="1">
                <a:solidFill>
                  <a:schemeClr val="tx1"/>
                </a:solidFill>
                <a:ea typeface="宋体" panose="02010600030101010101" pitchFamily="2" charset="-122"/>
                <a:cs typeface="Times New Roman" panose="02020603050405020304" pitchFamily="18" charset="0"/>
              </a:rPr>
              <a:t>B</a:t>
            </a:r>
            <a:r>
              <a:rPr lang="zh-CN" altLang="en-US" sz="2400">
                <a:solidFill>
                  <a:schemeClr val="tx1"/>
                </a:solidFill>
                <a:ea typeface="宋体" panose="02010600030101010101" pitchFamily="2" charset="-122"/>
                <a:cs typeface="Times New Roman" panose="02020603050405020304" pitchFamily="18" charset="0"/>
              </a:rPr>
              <a:t>，</a:t>
            </a:r>
            <a:r>
              <a:rPr lang="zh-CN" altLang="en-US" sz="2400" dirty="0">
                <a:solidFill>
                  <a:schemeClr val="tx1"/>
                </a:solidFill>
                <a:ea typeface="宋体" panose="02010600030101010101" pitchFamily="2" charset="-122"/>
                <a:cs typeface="Times New Roman" panose="02020603050405020304" pitchFamily="18" charset="0"/>
              </a:rPr>
              <a:t>即可将输出回路等效为电流 </a:t>
            </a:r>
            <a:r>
              <a:rPr lang="en-US" altLang="zh-CN" sz="2400" i="1" err="1">
                <a:solidFill>
                  <a:schemeClr val="tx1"/>
                </a:solidFill>
                <a:ea typeface="宋体" panose="02010600030101010101" pitchFamily="2" charset="-122"/>
                <a:cs typeface="Times New Roman" panose="02020603050405020304" pitchFamily="18" charset="0"/>
              </a:rPr>
              <a:t>i</a:t>
            </a:r>
            <a:r>
              <a:rPr lang="en-US" altLang="zh-CN" sz="2400" baseline="-25000" err="1">
                <a:solidFill>
                  <a:schemeClr val="tx1"/>
                </a:solidFill>
                <a:ea typeface="宋体" panose="02010600030101010101" pitchFamily="2" charset="-122"/>
                <a:cs typeface="Times New Roman" panose="02020603050405020304" pitchFamily="18" charset="0"/>
              </a:rPr>
              <a:t>B</a:t>
            </a:r>
            <a:r>
              <a:rPr lang="en-US" altLang="zh-CN" sz="2400">
                <a:solidFill>
                  <a:schemeClr val="tx1"/>
                </a:solidFill>
                <a:ea typeface="宋体" panose="02010600030101010101" pitchFamily="2" charset="-122"/>
                <a:cs typeface="Times New Roman" panose="02020603050405020304" pitchFamily="18" charset="0"/>
              </a:rPr>
              <a:t> </a:t>
            </a:r>
            <a:r>
              <a:rPr lang="zh-CN" altLang="en-US" sz="2400" dirty="0">
                <a:solidFill>
                  <a:schemeClr val="tx1"/>
                </a:solidFill>
                <a:ea typeface="宋体" panose="02010600030101010101" pitchFamily="2" charset="-122"/>
                <a:cs typeface="Times New Roman" panose="02020603050405020304" pitchFamily="18" charset="0"/>
              </a:rPr>
              <a:t>控制的受控电流源</a:t>
            </a:r>
            <a:r>
              <a:rPr lang="en-US" altLang="zh-CN" sz="2400" i="1" err="1">
                <a:solidFill>
                  <a:schemeClr val="tx1"/>
                </a:solidFill>
                <a:ea typeface="宋体" panose="02010600030101010101" pitchFamily="2" charset="-122"/>
                <a:cs typeface="Times New Roman" panose="02020603050405020304" pitchFamily="18" charset="0"/>
              </a:rPr>
              <a:t>i</a:t>
            </a:r>
            <a:r>
              <a:rPr lang="en-US" altLang="zh-CN" sz="2400" baseline="-25000" err="1">
                <a:solidFill>
                  <a:schemeClr val="tx1"/>
                </a:solidFill>
                <a:ea typeface="宋体" panose="02010600030101010101" pitchFamily="2" charset="-122"/>
                <a:cs typeface="Times New Roman" panose="02020603050405020304" pitchFamily="18" charset="0"/>
              </a:rPr>
              <a:t>C</a:t>
            </a:r>
            <a:r>
              <a:rPr lang="en-US" altLang="zh-CN" sz="2400">
                <a:solidFill>
                  <a:schemeClr val="tx1"/>
                </a:solidFill>
                <a:ea typeface="宋体" panose="02010600030101010101" pitchFamily="2" charset="-122"/>
                <a:cs typeface="Times New Roman" panose="02020603050405020304" pitchFamily="18" charset="0"/>
              </a:rPr>
              <a:t> </a:t>
            </a:r>
            <a:r>
              <a:rPr lang="zh-CN" altLang="en-US" sz="2400">
                <a:solidFill>
                  <a:schemeClr val="tx1"/>
                </a:solidFill>
                <a:ea typeface="宋体" panose="02010600030101010101" pitchFamily="2" charset="-122"/>
                <a:cs typeface="Times New Roman" panose="02020603050405020304" pitchFamily="18" charset="0"/>
              </a:rPr>
              <a:t>。</a:t>
            </a:r>
            <a:endParaRPr lang="zh-CN" altLang="en-US" sz="2400">
              <a:solidFill>
                <a:schemeClr val="tx1"/>
              </a:solidFill>
              <a:ea typeface="宋体" panose="02010600030101010101" pitchFamily="2" charset="-122"/>
              <a:cs typeface="Times New Roman" panose="02020603050405020304" pitchFamily="18" charset="0"/>
            </a:endParaRPr>
          </a:p>
        </p:txBody>
      </p:sp>
      <p:graphicFrame>
        <p:nvGraphicFramePr>
          <p:cNvPr id="36868" name="表格 36867"/>
          <p:cNvGraphicFramePr/>
          <p:nvPr>
            <p:custDataLst>
              <p:tags r:id="rId1"/>
            </p:custDataLst>
          </p:nvPr>
        </p:nvGraphicFramePr>
        <p:xfrm>
          <a:off x="987425" y="3310255"/>
          <a:ext cx="4803775" cy="1841500"/>
        </p:xfrm>
        <a:graphic>
          <a:graphicData uri="http://schemas.openxmlformats.org/drawingml/2006/table">
            <a:tbl>
              <a:tblPr/>
              <a:tblGrid>
                <a:gridCol w="1216025"/>
                <a:gridCol w="1216025"/>
                <a:gridCol w="1216025"/>
                <a:gridCol w="1155700"/>
              </a:tblGrid>
              <a:tr h="460375">
                <a:tc>
                  <a:txBody>
                    <a:bodyPr/>
                    <a:p>
                      <a:pPr marL="0" lvl="0" indent="0" algn="ctr">
                        <a:buNone/>
                      </a:pPr>
                      <a:r>
                        <a:rPr lang="zh-CN" altLang="en-US" sz="2400" b="1" dirty="0">
                          <a:latin typeface="Times New Roman" panose="02020603050405020304" pitchFamily="18" charset="0"/>
                        </a:rPr>
                        <a:t>状态</a:t>
                      </a:r>
                      <a:endParaRPr lang="zh-CN" altLang="en-US" sz="2400" b="1" dirty="0">
                        <a:latin typeface="Times New Roman" panose="02020603050405020304" pitchFamily="18" charset="0"/>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FF"/>
                    </a:solidFill>
                  </a:tcPr>
                </a:tc>
                <a:tc>
                  <a:txBody>
                    <a:bodyPr/>
                    <a:p>
                      <a:pPr marL="0" lvl="0" indent="0" algn="ctr">
                        <a:buNone/>
                      </a:pPr>
                      <a:r>
                        <a:rPr lang="zh-CN" altLang="en-US" sz="2400" b="1" err="1">
                          <a:latin typeface="Times New Roman" panose="02020603050405020304" pitchFamily="18" charset="0"/>
                          <a:cs typeface="Times New Roman" panose="02020603050405020304" pitchFamily="18" charset="0"/>
                        </a:rPr>
                        <a:t>发射结</a:t>
                      </a:r>
                      <a:endParaRPr lang="zh-CN" altLang="en-US" sz="2400" b="1" err="1">
                        <a:latin typeface="Times New Roman" panose="02020603050405020304" pitchFamily="18" charset="0"/>
                        <a:cs typeface="Times New Roman" panose="02020603050405020304" pitchFamily="18" charset="0"/>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FF"/>
                    </a:solidFill>
                  </a:tcPr>
                </a:tc>
                <a:tc>
                  <a:txBody>
                    <a:bodyPr/>
                    <a:p>
                      <a:pPr marL="0" lvl="0" indent="0" algn="ctr">
                        <a:buNone/>
                      </a:pPr>
                      <a:r>
                        <a:rPr lang="zh-CN" altLang="en-US" sz="2400" b="1" err="1">
                          <a:latin typeface="Times New Roman" panose="02020603050405020304" pitchFamily="18" charset="0"/>
                          <a:cs typeface="Times New Roman" panose="02020603050405020304" pitchFamily="18" charset="0"/>
                          <a:sym typeface="+mn-ea"/>
                        </a:rPr>
                        <a:t>集电结</a:t>
                      </a:r>
                      <a:endParaRPr lang="zh-CN" altLang="en-US" sz="2400" b="1" baseline="-25000" err="1">
                        <a:latin typeface="Times New Roman" panose="02020603050405020304" pitchFamily="18" charset="0"/>
                        <a:cs typeface="Times New Roman" panose="02020603050405020304" pitchFamily="18" charset="0"/>
                        <a:sym typeface="+mn-ea"/>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FF"/>
                    </a:solidFill>
                  </a:tcPr>
                </a:tc>
                <a:tc>
                  <a:txBody>
                    <a:bodyPr/>
                    <a:p>
                      <a:pPr marL="0" lvl="0" indent="0" algn="ctr">
                        <a:buNone/>
                      </a:pPr>
                      <a:r>
                        <a:rPr lang="en-US" altLang="zh-CN" sz="2400" b="1" i="1" err="1">
                          <a:latin typeface="Times New Roman" panose="02020603050405020304" pitchFamily="18" charset="0"/>
                          <a:cs typeface="Times New Roman" panose="02020603050405020304" pitchFamily="18" charset="0"/>
                        </a:rPr>
                        <a:t>i</a:t>
                      </a:r>
                      <a:r>
                        <a:rPr lang="en-US" altLang="zh-CN" sz="2400" b="1" baseline="-25000" err="1">
                          <a:latin typeface="Times New Roman" panose="02020603050405020304" pitchFamily="18" charset="0"/>
                          <a:cs typeface="Times New Roman" panose="02020603050405020304" pitchFamily="18" charset="0"/>
                        </a:rPr>
                        <a:t>C</a:t>
                      </a:r>
                      <a:endParaRPr lang="zh-CN" altLang="en-US" sz="2400" b="1">
                        <a:latin typeface="Times New Roman" panose="02020603050405020304" pitchFamily="18" charset="0"/>
                        <a:cs typeface="Times New Roman" panose="02020603050405020304" pitchFamily="18" charset="0"/>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FF"/>
                    </a:solidFill>
                  </a:tcPr>
                </a:tc>
              </a:tr>
              <a:tr h="460375">
                <a:tc>
                  <a:txBody>
                    <a:bodyPr/>
                    <a:p>
                      <a:pPr marL="0" lvl="0" indent="0" algn="ctr">
                        <a:buNone/>
                      </a:pPr>
                      <a:endParaRPr lang="zh-CN" altLang="en-US" sz="2400" b="1" dirty="0">
                        <a:solidFill>
                          <a:srgbClr val="FF0000"/>
                        </a:solidFill>
                        <a:latin typeface="Times New Roman" panose="02020603050405020304" pitchFamily="18" charset="0"/>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FF"/>
                    </a:solidFill>
                  </a:tcPr>
                </a:tc>
                <a:tc>
                  <a:txBody>
                    <a:bodyPr/>
                    <a:p>
                      <a:pPr marL="0" lvl="0" algn="ctr">
                        <a:buClrTx/>
                        <a:buSzTx/>
                        <a:buFontTx/>
                        <a:buNone/>
                      </a:pPr>
                      <a:endParaRPr lang="zh-CN" altLang="en-US" sz="2400" b="1" dirty="0">
                        <a:solidFill>
                          <a:srgbClr val="FF0000"/>
                        </a:solidFill>
                        <a:latin typeface="黑体" panose="02010609060101010101" pitchFamily="49" charset="-122"/>
                        <a:ea typeface="黑体" panose="02010609060101010101" pitchFamily="49"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FF"/>
                    </a:solidFill>
                  </a:tcPr>
                </a:tc>
                <a:tc>
                  <a:txBody>
                    <a:bodyPr/>
                    <a:p>
                      <a:pPr marL="0" lvl="0" indent="0" algn="ctr">
                        <a:buNone/>
                      </a:pPr>
                      <a:endParaRPr lang="zh-CN" altLang="en-US" sz="2400" b="1" baseline="-25000" dirty="0">
                        <a:solidFill>
                          <a:srgbClr val="0000FF"/>
                        </a:solidFill>
                        <a:latin typeface="黑体" panose="02010609060101010101" pitchFamily="49" charset="-122"/>
                        <a:ea typeface="黑体" panose="02010609060101010101" pitchFamily="49" charset="-122"/>
                        <a:cs typeface="Times New Roman" panose="02020603050405020304" pitchFamily="18" charset="0"/>
                        <a:sym typeface="+mn-ea"/>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FF"/>
                    </a:solidFill>
                  </a:tcPr>
                </a:tc>
                <a:tc>
                  <a:txBody>
                    <a:bodyPr/>
                    <a:p>
                      <a:pPr marL="0" lvl="0" indent="0" algn="ctr">
                        <a:buNone/>
                      </a:pPr>
                      <a:endParaRPr lang="en-US" altLang="zh-CN" sz="2400" b="1" baseline="-25000" err="1">
                        <a:solidFill>
                          <a:srgbClr val="FF0000"/>
                        </a:solidFill>
                        <a:latin typeface="Times New Roman" panose="02020603050405020304" pitchFamily="18" charset="0"/>
                        <a:cs typeface="Times New Roman" panose="02020603050405020304" pitchFamily="18" charset="0"/>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FF"/>
                    </a:solidFill>
                  </a:tcPr>
                </a:tc>
              </a:tr>
              <a:tr h="460375">
                <a:tc>
                  <a:txBody>
                    <a:bodyPr/>
                    <a:p>
                      <a:pPr marL="0" lvl="0" indent="0" algn="ctr">
                        <a:buNone/>
                      </a:pPr>
                      <a:endParaRPr lang="zh-CN" altLang="en-US" sz="2400" b="1" dirty="0">
                        <a:solidFill>
                          <a:srgbClr val="0000FF"/>
                        </a:solidFill>
                        <a:latin typeface="Times New Roman" panose="02020603050405020304" pitchFamily="18" charset="0"/>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FF"/>
                    </a:solidFill>
                  </a:tcPr>
                </a:tc>
                <a:tc>
                  <a:txBody>
                    <a:bodyPr/>
                    <a:p>
                      <a:pPr marL="0" lvl="0" indent="0" algn="ctr">
                        <a:buNone/>
                      </a:pPr>
                      <a:endParaRPr lang="zh-CN" altLang="en-US" sz="2400" b="1" baseline="-25000" dirty="0">
                        <a:solidFill>
                          <a:srgbClr val="FF0000"/>
                        </a:solidFill>
                        <a:latin typeface="黑体" panose="02010609060101010101" pitchFamily="49" charset="-122"/>
                        <a:ea typeface="黑体" panose="02010609060101010101" pitchFamily="49" charset="-122"/>
                        <a:cs typeface="Times New Roman" panose="02020603050405020304" pitchFamily="18" charset="0"/>
                        <a:sym typeface="+mn-ea"/>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FF"/>
                    </a:solidFill>
                  </a:tcPr>
                </a:tc>
                <a:tc>
                  <a:txBody>
                    <a:bodyPr/>
                    <a:p>
                      <a:pPr marL="0" lvl="0" indent="0" algn="ctr">
                        <a:buNone/>
                      </a:pPr>
                      <a:endParaRPr lang="zh-CN" altLang="en-US" sz="2400" b="1" baseline="-25000" dirty="0">
                        <a:solidFill>
                          <a:srgbClr val="FF0000"/>
                        </a:solidFill>
                        <a:latin typeface="黑体" panose="02010609060101010101" pitchFamily="49" charset="-122"/>
                        <a:ea typeface="黑体" panose="02010609060101010101" pitchFamily="49" charset="-122"/>
                        <a:cs typeface="Times New Roman" panose="02020603050405020304" pitchFamily="18" charset="0"/>
                        <a:sym typeface="+mn-ea"/>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FF"/>
                    </a:solidFill>
                  </a:tcPr>
                </a:tc>
                <a:tc>
                  <a:txBody>
                    <a:bodyPr/>
                    <a:p>
                      <a:pPr marL="0" lvl="0" indent="0" algn="l">
                        <a:buNone/>
                      </a:pPr>
                      <a:endParaRPr lang="en-US" altLang="zh-CN" sz="2400" b="1" baseline="-25000" err="1">
                        <a:solidFill>
                          <a:srgbClr val="0000FF"/>
                        </a:solidFill>
                        <a:latin typeface="Times New Roman" panose="02020603050405020304" pitchFamily="18" charset="0"/>
                        <a:cs typeface="Times New Roman" panose="02020603050405020304" pitchFamily="18" charset="0"/>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FF"/>
                    </a:solidFill>
                  </a:tcPr>
                </a:tc>
              </a:tr>
              <a:tr h="460375">
                <a:tc>
                  <a:txBody>
                    <a:bodyPr/>
                    <a:p>
                      <a:pPr marL="0" lvl="0" indent="0" algn="ctr">
                        <a:buNone/>
                      </a:pPr>
                      <a:endParaRPr lang="zh-CN" altLang="en-US" sz="2400" b="1" dirty="0">
                        <a:solidFill>
                          <a:srgbClr val="007032"/>
                        </a:solidFill>
                        <a:latin typeface="Times New Roman" panose="02020603050405020304" pitchFamily="18" charset="0"/>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CCFFFF"/>
                    </a:solidFill>
                  </a:tcPr>
                </a:tc>
                <a:tc>
                  <a:txBody>
                    <a:bodyPr/>
                    <a:p>
                      <a:pPr marL="0" lvl="0" indent="0" algn="ctr">
                        <a:buNone/>
                      </a:pPr>
                      <a:endParaRPr lang="zh-CN" altLang="en-US" sz="2400" b="1" baseline="-25000" dirty="0">
                        <a:solidFill>
                          <a:srgbClr val="0000FF"/>
                        </a:solidFill>
                        <a:latin typeface="黑体" panose="02010609060101010101" pitchFamily="49" charset="-122"/>
                        <a:ea typeface="黑体" panose="02010609060101010101" pitchFamily="49" charset="-122"/>
                        <a:cs typeface="Times New Roman" panose="02020603050405020304" pitchFamily="18" charset="0"/>
                        <a:sym typeface="+mn-ea"/>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CCFFFF"/>
                    </a:solidFill>
                  </a:tcPr>
                </a:tc>
                <a:tc>
                  <a:txBody>
                    <a:bodyPr/>
                    <a:p>
                      <a:pPr marL="0" lvl="0" indent="0" algn="ctr">
                        <a:buNone/>
                      </a:pPr>
                      <a:endParaRPr lang="zh-CN" altLang="en-US" sz="2400" b="1" baseline="-25000" dirty="0">
                        <a:solidFill>
                          <a:srgbClr val="0000FF"/>
                        </a:solidFill>
                        <a:latin typeface="黑体" panose="02010609060101010101" pitchFamily="49" charset="-122"/>
                        <a:ea typeface="黑体" panose="02010609060101010101" pitchFamily="49" charset="-122"/>
                        <a:cs typeface="Times New Roman" panose="02020603050405020304" pitchFamily="18" charset="0"/>
                        <a:sym typeface="+mn-ea"/>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CCFFFF"/>
                    </a:solidFill>
                  </a:tcPr>
                </a:tc>
                <a:tc>
                  <a:txBody>
                    <a:bodyPr/>
                    <a:p>
                      <a:pPr marL="0" lvl="0" indent="0" algn="ctr">
                        <a:buNone/>
                      </a:pPr>
                      <a:endParaRPr lang="en-US" altLang="zh-CN" sz="2400" b="1" baseline="-25000">
                        <a:solidFill>
                          <a:srgbClr val="007032"/>
                        </a:solidFill>
                        <a:latin typeface="Times New Roman" panose="02020603050405020304" pitchFamily="18" charset="0"/>
                        <a:cs typeface="Times New Roman" panose="02020603050405020304" pitchFamily="18" charset="0"/>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CCFFFF"/>
                    </a:solidFill>
                  </a:tcPr>
                </a:tc>
              </a:tr>
            </a:tbl>
          </a:graphicData>
        </a:graphic>
      </p:graphicFrame>
      <p:grpSp>
        <p:nvGrpSpPr>
          <p:cNvPr id="4" name="组合 3"/>
          <p:cNvGrpSpPr/>
          <p:nvPr/>
        </p:nvGrpSpPr>
        <p:grpSpPr>
          <a:xfrm>
            <a:off x="4794885" y="621030"/>
            <a:ext cx="3484880" cy="2633980"/>
            <a:chOff x="1367" y="977"/>
            <a:chExt cx="5488" cy="4148"/>
          </a:xfrm>
        </p:grpSpPr>
        <p:sp>
          <p:nvSpPr>
            <p:cNvPr id="15" name="文本框 14"/>
            <p:cNvSpPr txBox="1"/>
            <p:nvPr/>
          </p:nvSpPr>
          <p:spPr>
            <a:xfrm>
              <a:off x="1367" y="4497"/>
              <a:ext cx="5488" cy="628"/>
            </a:xfrm>
            <a:prstGeom prst="rect">
              <a:avLst/>
            </a:prstGeom>
            <a:noFill/>
          </p:spPr>
          <p:txBody>
            <a:bodyPr wrap="none" rtlCol="0" anchor="t">
              <a:spAutoFit/>
            </a:bodyPr>
            <a:p>
              <a:pPr algn="just" eaLnBrk="1" hangingPunct="1">
                <a:buFontTx/>
                <a:buNone/>
              </a:pPr>
              <a:r>
                <a:rPr lang="zh-CN" altLang="en-US" sz="2000" dirty="0" smtClean="0">
                  <a:solidFill>
                    <a:srgbClr val="FF5050"/>
                  </a:solidFill>
                  <a:latin typeface="宋体" panose="02010600030101010101" pitchFamily="2" charset="-122"/>
                  <a:sym typeface="+mn-ea"/>
                </a:rPr>
                <a:t>共发射极接法的输出特性曲线</a:t>
              </a:r>
              <a:endParaRPr lang="zh-CN" altLang="en-US" sz="2000" b="1" dirty="0" smtClean="0">
                <a:solidFill>
                  <a:srgbClr val="FF5050"/>
                </a:solidFill>
                <a:latin typeface="宋体" panose="02010600030101010101" pitchFamily="2" charset="-122"/>
                <a:cs typeface="Times New Roman" panose="02020603050405020304" pitchFamily="18" charset="0"/>
                <a:sym typeface="+mn-ea"/>
              </a:endParaRPr>
            </a:p>
          </p:txBody>
        </p:sp>
        <p:pic>
          <p:nvPicPr>
            <p:cNvPr id="11" name="图片 10"/>
            <p:cNvPicPr>
              <a:picLocks noChangeAspect="1"/>
            </p:cNvPicPr>
            <p:nvPr/>
          </p:nvPicPr>
          <p:blipFill>
            <a:blip r:embed="rId2"/>
            <a:stretch>
              <a:fillRect/>
            </a:stretch>
          </p:blipFill>
          <p:spPr>
            <a:xfrm>
              <a:off x="1471" y="977"/>
              <a:ext cx="5280" cy="3570"/>
            </a:xfrm>
            <a:prstGeom prst="rect">
              <a:avLst/>
            </a:prstGeom>
          </p:spPr>
        </p:pic>
      </p:grpSp>
      <p:pic>
        <p:nvPicPr>
          <p:cNvPr id="3" name="图片 2"/>
          <p:cNvPicPr>
            <a:picLocks noChangeAspect="1"/>
          </p:cNvPicPr>
          <p:nvPr/>
        </p:nvPicPr>
        <p:blipFill>
          <a:blip r:embed="rId3"/>
          <a:stretch>
            <a:fillRect/>
          </a:stretch>
        </p:blipFill>
        <p:spPr>
          <a:xfrm>
            <a:off x="899795" y="765175"/>
            <a:ext cx="3075940" cy="2290445"/>
          </a:xfrm>
          <a:prstGeom prst="rect">
            <a:avLst/>
          </a:prstGeom>
        </p:spPr>
      </p:pic>
      <p:sp>
        <p:nvSpPr>
          <p:cNvPr id="7" name="文本框 6"/>
          <p:cNvSpPr txBox="1"/>
          <p:nvPr/>
        </p:nvSpPr>
        <p:spPr>
          <a:xfrm>
            <a:off x="5940425" y="3645535"/>
            <a:ext cx="3098165" cy="1308735"/>
          </a:xfrm>
          <a:prstGeom prst="rect">
            <a:avLst/>
          </a:prstGeom>
          <a:noFill/>
          <a:ln>
            <a:solidFill>
              <a:srgbClr val="FF0000"/>
            </a:solidFill>
          </a:ln>
        </p:spPr>
        <p:txBody>
          <a:bodyPr wrap="square" rtlCol="0" anchor="t">
            <a:spAutoFit/>
          </a:bodyPr>
          <a:p>
            <a:pPr marL="0" indent="0">
              <a:lnSpc>
                <a:spcPct val="110000"/>
              </a:lnSpc>
              <a:buNone/>
            </a:pPr>
            <a:r>
              <a:rPr lang="zh-CN" altLang="en-US" sz="2400" b="1" dirty="0" smtClean="0">
                <a:latin typeface="Times New Roman" panose="02020603050405020304" pitchFamily="18" charset="0"/>
                <a:cs typeface="Times New Roman" panose="02020603050405020304" pitchFamily="18" charset="0"/>
              </a:rPr>
              <a:t>发射结反偏判断方法</a:t>
            </a:r>
            <a:endParaRPr lang="zh-CN" altLang="en-US" sz="2400" b="1" dirty="0" smtClean="0">
              <a:latin typeface="Times New Roman" panose="02020603050405020304" pitchFamily="18" charset="0"/>
              <a:cs typeface="Times New Roman" panose="02020603050405020304" pitchFamily="18" charset="0"/>
            </a:endParaRPr>
          </a:p>
          <a:p>
            <a:pPr marL="0" indent="0" algn="ctr">
              <a:lnSpc>
                <a:spcPct val="110000"/>
              </a:lnSpc>
              <a:buNone/>
            </a:pPr>
            <a:r>
              <a:rPr lang="en-US" altLang="zh-CN" b="1" i="1" dirty="0" err="1" smtClean="0">
                <a:sym typeface="+mn-ea"/>
              </a:rPr>
              <a:t>v</a:t>
            </a:r>
            <a:r>
              <a:rPr lang="en-US" altLang="zh-CN" b="1" baseline="-25000" dirty="0" err="1" smtClean="0">
                <a:sym typeface="+mn-ea"/>
              </a:rPr>
              <a:t>BE</a:t>
            </a:r>
            <a:r>
              <a:rPr lang="zh-CN" altLang="en-US" sz="2400" b="1" dirty="0" smtClean="0">
                <a:latin typeface="Times New Roman" panose="02020603050405020304" pitchFamily="18" charset="0"/>
                <a:cs typeface="Times New Roman" panose="02020603050405020304" pitchFamily="18" charset="0"/>
              </a:rPr>
              <a:t>&lt;0.7V（Si）</a:t>
            </a:r>
            <a:endParaRPr lang="zh-CN" altLang="en-US" sz="2400" b="1" dirty="0" smtClean="0">
              <a:latin typeface="Times New Roman" panose="02020603050405020304" pitchFamily="18" charset="0"/>
              <a:cs typeface="Times New Roman" panose="02020603050405020304" pitchFamily="18" charset="0"/>
            </a:endParaRPr>
          </a:p>
          <a:p>
            <a:pPr marL="0" indent="0" algn="ctr">
              <a:lnSpc>
                <a:spcPct val="110000"/>
              </a:lnSpc>
              <a:buNone/>
            </a:pPr>
            <a:r>
              <a:rPr lang="en-US" altLang="zh-CN" b="1" i="1" dirty="0" err="1" smtClean="0">
                <a:sym typeface="+mn-ea"/>
              </a:rPr>
              <a:t>  v</a:t>
            </a:r>
            <a:r>
              <a:rPr lang="en-US" altLang="zh-CN" b="1" baseline="-25000" dirty="0" err="1" smtClean="0">
                <a:sym typeface="+mn-ea"/>
              </a:rPr>
              <a:t>BE</a:t>
            </a:r>
            <a:r>
              <a:rPr lang="zh-CN" altLang="en-US" sz="2400" b="1" dirty="0" smtClean="0">
                <a:latin typeface="Times New Roman" panose="02020603050405020304" pitchFamily="18" charset="0"/>
                <a:cs typeface="Times New Roman" panose="02020603050405020304" pitchFamily="18" charset="0"/>
              </a:rPr>
              <a:t>&lt;0.3V（Ge）</a:t>
            </a:r>
            <a:endParaRPr lang="zh-CN" altLang="en-US" sz="2400" b="1" dirty="0" smtClean="0">
              <a:latin typeface="Times New Roman" panose="02020603050405020304" pitchFamily="18" charset="0"/>
              <a:cs typeface="Times New Roman" panose="02020603050405020304" pitchFamily="18" charset="0"/>
            </a:endParaRPr>
          </a:p>
        </p:txBody>
      </p:sp>
      <p:cxnSp>
        <p:nvCxnSpPr>
          <p:cNvPr id="5" name="直接箭头连接符 4"/>
          <p:cNvCxnSpPr/>
          <p:nvPr>
            <p:custDataLst>
              <p:tags r:id="rId4"/>
            </p:custDataLst>
          </p:nvPr>
        </p:nvCxnSpPr>
        <p:spPr>
          <a:xfrm flipV="1">
            <a:off x="1496695" y="1233805"/>
            <a:ext cx="419735" cy="3251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custDataLst>
              <p:tags r:id="rId5"/>
            </p:custDataLst>
          </p:nvPr>
        </p:nvCxnSpPr>
        <p:spPr>
          <a:xfrm flipV="1">
            <a:off x="2719070" y="1212850"/>
            <a:ext cx="419735" cy="3251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259205" y="3717290"/>
            <a:ext cx="852805" cy="497205"/>
          </a:xfrm>
          <a:prstGeom prst="rect">
            <a:avLst/>
          </a:prstGeom>
          <a:noFill/>
        </p:spPr>
        <p:txBody>
          <a:bodyPr wrap="square" rtlCol="0" anchor="t">
            <a:spAutoFit/>
          </a:bodyPr>
          <a:p>
            <a:pPr marL="0" indent="0">
              <a:lnSpc>
                <a:spcPct val="110000"/>
              </a:lnSpc>
              <a:buNone/>
            </a:pPr>
            <a:r>
              <a:rPr lang="zh-CN" altLang="en-US" b="1" dirty="0">
                <a:solidFill>
                  <a:srgbClr val="FF0000"/>
                </a:solidFill>
                <a:sym typeface="+mn-ea"/>
              </a:rPr>
              <a:t>放大</a:t>
            </a:r>
            <a:endParaRPr lang="zh-CN" altLang="en-US" sz="2400" b="1" dirty="0" smtClean="0">
              <a:solidFill>
                <a:srgbClr val="FF0000"/>
              </a:solidFill>
              <a:latin typeface="Times New Roman" panose="02020603050405020304" pitchFamily="18" charset="0"/>
              <a:cs typeface="Times New Roman" panose="02020603050405020304" pitchFamily="18" charset="0"/>
              <a:sym typeface="+mn-ea"/>
            </a:endParaRPr>
          </a:p>
        </p:txBody>
      </p:sp>
      <p:sp>
        <p:nvSpPr>
          <p:cNvPr id="10" name="文本框 9"/>
          <p:cNvSpPr txBox="1"/>
          <p:nvPr/>
        </p:nvSpPr>
        <p:spPr>
          <a:xfrm>
            <a:off x="1259205" y="4187190"/>
            <a:ext cx="925830" cy="497205"/>
          </a:xfrm>
          <a:prstGeom prst="rect">
            <a:avLst/>
          </a:prstGeom>
          <a:noFill/>
        </p:spPr>
        <p:txBody>
          <a:bodyPr wrap="square" rtlCol="0" anchor="t">
            <a:spAutoFit/>
          </a:bodyPr>
          <a:p>
            <a:pPr marL="0" indent="0">
              <a:lnSpc>
                <a:spcPct val="110000"/>
              </a:lnSpc>
              <a:buNone/>
            </a:pPr>
            <a:r>
              <a:rPr lang="zh-CN" altLang="en-US" b="1" dirty="0">
                <a:solidFill>
                  <a:srgbClr val="0000FF"/>
                </a:solidFill>
                <a:sym typeface="+mn-ea"/>
              </a:rPr>
              <a:t>饱和</a:t>
            </a:r>
            <a:endParaRPr lang="zh-CN" altLang="en-US" sz="2400" b="1" dirty="0" smtClean="0">
              <a:solidFill>
                <a:srgbClr val="0000FF"/>
              </a:solidFill>
              <a:latin typeface="Times New Roman" panose="02020603050405020304" pitchFamily="18" charset="0"/>
              <a:cs typeface="Times New Roman" panose="02020603050405020304" pitchFamily="18" charset="0"/>
              <a:sym typeface="+mn-ea"/>
            </a:endParaRPr>
          </a:p>
        </p:txBody>
      </p:sp>
      <p:sp>
        <p:nvSpPr>
          <p:cNvPr id="12" name="文本框 11"/>
          <p:cNvSpPr txBox="1"/>
          <p:nvPr/>
        </p:nvSpPr>
        <p:spPr>
          <a:xfrm>
            <a:off x="1259205" y="4653280"/>
            <a:ext cx="852805" cy="497205"/>
          </a:xfrm>
          <a:prstGeom prst="rect">
            <a:avLst/>
          </a:prstGeom>
          <a:noFill/>
        </p:spPr>
        <p:txBody>
          <a:bodyPr wrap="square" rtlCol="0" anchor="t">
            <a:spAutoFit/>
          </a:bodyPr>
          <a:p>
            <a:pPr marL="0" indent="0">
              <a:lnSpc>
                <a:spcPct val="110000"/>
              </a:lnSpc>
              <a:buNone/>
            </a:pPr>
            <a:r>
              <a:rPr lang="zh-CN" altLang="en-US" b="1" dirty="0">
                <a:solidFill>
                  <a:srgbClr val="007032"/>
                </a:solidFill>
                <a:sym typeface="+mn-ea"/>
              </a:rPr>
              <a:t>截止</a:t>
            </a:r>
            <a:endParaRPr lang="zh-CN" altLang="en-US" sz="2400" b="1" dirty="0" smtClean="0">
              <a:solidFill>
                <a:srgbClr val="007032"/>
              </a:solidFill>
              <a:latin typeface="Times New Roman" panose="02020603050405020304" pitchFamily="18" charset="0"/>
              <a:cs typeface="Times New Roman" panose="02020603050405020304" pitchFamily="18" charset="0"/>
              <a:sym typeface="+mn-ea"/>
            </a:endParaRPr>
          </a:p>
        </p:txBody>
      </p:sp>
      <p:sp>
        <p:nvSpPr>
          <p:cNvPr id="13" name="文本框 12"/>
          <p:cNvSpPr txBox="1"/>
          <p:nvPr/>
        </p:nvSpPr>
        <p:spPr>
          <a:xfrm>
            <a:off x="2397760" y="3717290"/>
            <a:ext cx="966470" cy="497205"/>
          </a:xfrm>
          <a:prstGeom prst="rect">
            <a:avLst/>
          </a:prstGeom>
          <a:noFill/>
        </p:spPr>
        <p:txBody>
          <a:bodyPr wrap="square" rtlCol="0" anchor="t">
            <a:spAutoFit/>
          </a:bodyPr>
          <a:p>
            <a:pPr marL="0" indent="0">
              <a:lnSpc>
                <a:spcPct val="110000"/>
              </a:lnSpc>
              <a:buNone/>
            </a:pPr>
            <a:r>
              <a:rPr lang="zh-CN" altLang="en-US" b="1" dirty="0">
                <a:solidFill>
                  <a:srgbClr val="E23BFB"/>
                </a:solidFill>
                <a:latin typeface="黑体" panose="02010609060101010101" pitchFamily="49" charset="-122"/>
                <a:ea typeface="黑体" panose="02010609060101010101" pitchFamily="49" charset="-122"/>
                <a:sym typeface="+mn-ea"/>
              </a:rPr>
              <a:t>正偏</a:t>
            </a:r>
            <a:endParaRPr lang="zh-CN" altLang="en-US" sz="2400" b="1" dirty="0" smtClean="0">
              <a:solidFill>
                <a:srgbClr val="E23BFB"/>
              </a:solidFill>
              <a:latin typeface="黑体" panose="02010609060101010101" pitchFamily="49" charset="-122"/>
              <a:ea typeface="黑体" panose="02010609060101010101" pitchFamily="49" charset="-122"/>
              <a:cs typeface="Times New Roman" panose="02020603050405020304" pitchFamily="18" charset="0"/>
              <a:sym typeface="+mn-ea"/>
            </a:endParaRPr>
          </a:p>
        </p:txBody>
      </p:sp>
      <p:sp>
        <p:nvSpPr>
          <p:cNvPr id="14" name="文本框 13"/>
          <p:cNvSpPr txBox="1"/>
          <p:nvPr/>
        </p:nvSpPr>
        <p:spPr>
          <a:xfrm>
            <a:off x="3609340" y="3717290"/>
            <a:ext cx="906780" cy="497205"/>
          </a:xfrm>
          <a:prstGeom prst="rect">
            <a:avLst/>
          </a:prstGeom>
          <a:noFill/>
        </p:spPr>
        <p:txBody>
          <a:bodyPr wrap="square" rtlCol="0" anchor="t">
            <a:spAutoFit/>
          </a:bodyPr>
          <a:p>
            <a:pPr marL="0" indent="0">
              <a:lnSpc>
                <a:spcPct val="110000"/>
              </a:lnSpc>
              <a:buNone/>
            </a:pPr>
            <a:r>
              <a:rPr lang="zh-CN" altLang="en-US" b="1" dirty="0">
                <a:solidFill>
                  <a:schemeClr val="accent6">
                    <a:lumMod val="50000"/>
                  </a:schemeClr>
                </a:solidFill>
                <a:latin typeface="黑体" panose="02010609060101010101" pitchFamily="49" charset="-122"/>
                <a:ea typeface="黑体" panose="02010609060101010101" pitchFamily="49" charset="-122"/>
                <a:sym typeface="+mn-ea"/>
              </a:rPr>
              <a:t>反偏</a:t>
            </a:r>
            <a:endParaRPr lang="zh-CN" altLang="en-US" sz="2400" b="1" dirty="0" smtClean="0">
              <a:solidFill>
                <a:schemeClr val="accent6">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endParaRPr>
          </a:p>
        </p:txBody>
      </p:sp>
      <p:sp>
        <p:nvSpPr>
          <p:cNvPr id="17" name="文本框 16"/>
          <p:cNvSpPr txBox="1"/>
          <p:nvPr/>
        </p:nvSpPr>
        <p:spPr>
          <a:xfrm>
            <a:off x="4940300" y="3700145"/>
            <a:ext cx="692785" cy="497205"/>
          </a:xfrm>
          <a:prstGeom prst="rect">
            <a:avLst/>
          </a:prstGeom>
          <a:noFill/>
        </p:spPr>
        <p:txBody>
          <a:bodyPr wrap="square" rtlCol="0" anchor="t">
            <a:spAutoFit/>
          </a:bodyPr>
          <a:p>
            <a:pPr marL="0" indent="0">
              <a:lnSpc>
                <a:spcPct val="110000"/>
              </a:lnSpc>
              <a:buNone/>
            </a:pPr>
            <a:r>
              <a:rPr lang="en-US" altLang="zh-CN" b="1" i="1" err="1">
                <a:solidFill>
                  <a:srgbClr val="FF0000"/>
                </a:solidFill>
                <a:cs typeface="Times New Roman" panose="02020603050405020304" pitchFamily="18" charset="0"/>
                <a:sym typeface="+mn-ea"/>
              </a:rPr>
              <a:t>βi</a:t>
            </a:r>
            <a:r>
              <a:rPr lang="en-US" altLang="zh-CN" b="1" baseline="-25000" err="1">
                <a:solidFill>
                  <a:srgbClr val="FF0000"/>
                </a:solidFill>
                <a:cs typeface="Times New Roman" panose="02020603050405020304" pitchFamily="18" charset="0"/>
                <a:sym typeface="+mn-ea"/>
              </a:rPr>
              <a:t>B</a:t>
            </a:r>
            <a:endParaRPr lang="en-US" altLang="zh-CN" sz="2400" b="1" baseline="-25000" err="1" smtClean="0">
              <a:solidFill>
                <a:srgbClr val="FF0000"/>
              </a:solidFill>
              <a:latin typeface="Times New Roman" panose="02020603050405020304" pitchFamily="18" charset="0"/>
              <a:cs typeface="Times New Roman" panose="02020603050405020304" pitchFamily="18" charset="0"/>
              <a:sym typeface="+mn-ea"/>
            </a:endParaRPr>
          </a:p>
        </p:txBody>
      </p:sp>
      <p:sp>
        <p:nvSpPr>
          <p:cNvPr id="18" name="文本框 17"/>
          <p:cNvSpPr txBox="1"/>
          <p:nvPr/>
        </p:nvSpPr>
        <p:spPr>
          <a:xfrm>
            <a:off x="4766945" y="4258310"/>
            <a:ext cx="958215" cy="460375"/>
          </a:xfrm>
          <a:prstGeom prst="rect">
            <a:avLst/>
          </a:prstGeom>
          <a:noFill/>
        </p:spPr>
        <p:txBody>
          <a:bodyPr wrap="square" rtlCol="0" anchor="t">
            <a:spAutoFit/>
          </a:bodyPr>
          <a:p>
            <a:pPr marL="0" lvl="0" indent="0" algn="l">
              <a:buNone/>
            </a:pPr>
            <a:r>
              <a:rPr lang="zh-CN" altLang="en-US" b="1">
                <a:solidFill>
                  <a:srgbClr val="0000FF"/>
                </a:solidFill>
                <a:cs typeface="Times New Roman" panose="02020603050405020304" pitchFamily="18" charset="0"/>
                <a:sym typeface="+mn-ea"/>
              </a:rPr>
              <a:t>＜</a:t>
            </a:r>
            <a:r>
              <a:rPr lang="en-US" altLang="zh-CN" b="1" i="1" err="1">
                <a:solidFill>
                  <a:srgbClr val="0000FF"/>
                </a:solidFill>
                <a:cs typeface="Times New Roman" panose="02020603050405020304" pitchFamily="18" charset="0"/>
                <a:sym typeface="+mn-ea"/>
              </a:rPr>
              <a:t>βi</a:t>
            </a:r>
            <a:r>
              <a:rPr lang="en-US" altLang="zh-CN" b="1" baseline="-25000" err="1">
                <a:solidFill>
                  <a:srgbClr val="0000FF"/>
                </a:solidFill>
                <a:cs typeface="Times New Roman" panose="02020603050405020304" pitchFamily="18" charset="0"/>
                <a:sym typeface="+mn-ea"/>
              </a:rPr>
              <a:t>B</a:t>
            </a:r>
            <a:endParaRPr lang="en-US" altLang="zh-CN" sz="2400" b="1" baseline="-25000" err="1" smtClean="0">
              <a:solidFill>
                <a:srgbClr val="0000FF"/>
              </a:solidFill>
              <a:latin typeface="Times New Roman" panose="02020603050405020304" pitchFamily="18" charset="0"/>
              <a:cs typeface="Times New Roman" panose="02020603050405020304" pitchFamily="18" charset="0"/>
              <a:sym typeface="+mn-ea"/>
            </a:endParaRPr>
          </a:p>
        </p:txBody>
      </p:sp>
      <p:sp>
        <p:nvSpPr>
          <p:cNvPr id="19" name="文本框 18"/>
          <p:cNvSpPr txBox="1"/>
          <p:nvPr/>
        </p:nvSpPr>
        <p:spPr>
          <a:xfrm>
            <a:off x="4618990" y="4653280"/>
            <a:ext cx="1258570" cy="460375"/>
          </a:xfrm>
          <a:prstGeom prst="rect">
            <a:avLst/>
          </a:prstGeom>
          <a:noFill/>
        </p:spPr>
        <p:txBody>
          <a:bodyPr wrap="square" rtlCol="0" anchor="t">
            <a:spAutoFit/>
          </a:bodyPr>
          <a:p>
            <a:pPr marL="0" lvl="0" indent="0" algn="ctr">
              <a:buNone/>
            </a:pPr>
            <a:r>
              <a:rPr lang="en-US" altLang="zh-CN" b="1" i="1">
                <a:solidFill>
                  <a:srgbClr val="007032"/>
                </a:solidFill>
                <a:cs typeface="Times New Roman" panose="02020603050405020304" pitchFamily="18" charset="0"/>
                <a:sym typeface="+mn-ea"/>
              </a:rPr>
              <a:t>I</a:t>
            </a:r>
            <a:r>
              <a:rPr lang="en-US" altLang="zh-CN" b="1" baseline="-25000">
                <a:solidFill>
                  <a:srgbClr val="007032"/>
                </a:solidFill>
                <a:cs typeface="Times New Roman" panose="02020603050405020304" pitchFamily="18" charset="0"/>
                <a:sym typeface="+mn-ea"/>
              </a:rPr>
              <a:t>CEO</a:t>
            </a:r>
            <a:endParaRPr lang="en-US" altLang="zh-CN" sz="2400" b="1" baseline="-25000" dirty="0" smtClean="0">
              <a:solidFill>
                <a:srgbClr val="007032"/>
              </a:solidFill>
              <a:latin typeface="Times New Roman" panose="02020603050405020304" pitchFamily="18" charset="0"/>
              <a:cs typeface="Times New Roman" panose="02020603050405020304" pitchFamily="18" charset="0"/>
              <a:sym typeface="+mn-ea"/>
            </a:endParaRPr>
          </a:p>
        </p:txBody>
      </p:sp>
      <p:sp>
        <p:nvSpPr>
          <p:cNvPr id="20" name="文本框 19"/>
          <p:cNvSpPr txBox="1"/>
          <p:nvPr>
            <p:custDataLst>
              <p:tags r:id="rId6"/>
            </p:custDataLst>
          </p:nvPr>
        </p:nvSpPr>
        <p:spPr>
          <a:xfrm>
            <a:off x="2402840" y="4221480"/>
            <a:ext cx="966470" cy="497205"/>
          </a:xfrm>
          <a:prstGeom prst="rect">
            <a:avLst/>
          </a:prstGeom>
          <a:noFill/>
        </p:spPr>
        <p:txBody>
          <a:bodyPr wrap="square" rtlCol="0" anchor="t">
            <a:spAutoFit/>
          </a:bodyPr>
          <a:p>
            <a:pPr marL="0" indent="0">
              <a:lnSpc>
                <a:spcPct val="110000"/>
              </a:lnSpc>
              <a:buNone/>
            </a:pPr>
            <a:r>
              <a:rPr lang="zh-CN" altLang="en-US" b="1" dirty="0">
                <a:solidFill>
                  <a:srgbClr val="E23BFB"/>
                </a:solidFill>
                <a:latin typeface="黑体" panose="02010609060101010101" pitchFamily="49" charset="-122"/>
                <a:ea typeface="黑体" panose="02010609060101010101" pitchFamily="49" charset="-122"/>
                <a:sym typeface="+mn-ea"/>
              </a:rPr>
              <a:t>正偏</a:t>
            </a:r>
            <a:endParaRPr lang="zh-CN" altLang="en-US" sz="2400" b="1" dirty="0" smtClean="0">
              <a:solidFill>
                <a:srgbClr val="E23BFB"/>
              </a:solidFill>
              <a:latin typeface="黑体" panose="02010609060101010101" pitchFamily="49" charset="-122"/>
              <a:ea typeface="黑体" panose="02010609060101010101" pitchFamily="49" charset="-122"/>
              <a:cs typeface="Times New Roman" panose="02020603050405020304" pitchFamily="18" charset="0"/>
              <a:sym typeface="+mn-ea"/>
            </a:endParaRPr>
          </a:p>
        </p:txBody>
      </p:sp>
      <p:sp>
        <p:nvSpPr>
          <p:cNvPr id="21" name="文本框 20"/>
          <p:cNvSpPr txBox="1"/>
          <p:nvPr>
            <p:custDataLst>
              <p:tags r:id="rId7"/>
            </p:custDataLst>
          </p:nvPr>
        </p:nvSpPr>
        <p:spPr>
          <a:xfrm>
            <a:off x="2404745" y="4665980"/>
            <a:ext cx="906780" cy="497205"/>
          </a:xfrm>
          <a:prstGeom prst="rect">
            <a:avLst/>
          </a:prstGeom>
          <a:noFill/>
        </p:spPr>
        <p:txBody>
          <a:bodyPr wrap="square" rtlCol="0" anchor="t">
            <a:spAutoFit/>
          </a:bodyPr>
          <a:p>
            <a:pPr marL="0" indent="0">
              <a:lnSpc>
                <a:spcPct val="110000"/>
              </a:lnSpc>
              <a:buNone/>
            </a:pPr>
            <a:r>
              <a:rPr lang="zh-CN" altLang="en-US" b="1" dirty="0">
                <a:solidFill>
                  <a:schemeClr val="accent6">
                    <a:lumMod val="50000"/>
                  </a:schemeClr>
                </a:solidFill>
                <a:latin typeface="黑体" panose="02010609060101010101" pitchFamily="49" charset="-122"/>
                <a:ea typeface="黑体" panose="02010609060101010101" pitchFamily="49" charset="-122"/>
                <a:sym typeface="+mn-ea"/>
              </a:rPr>
              <a:t>反偏</a:t>
            </a:r>
            <a:endParaRPr lang="zh-CN" altLang="en-US" sz="2400" b="1" dirty="0" smtClean="0">
              <a:solidFill>
                <a:schemeClr val="accent6">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endParaRPr>
          </a:p>
        </p:txBody>
      </p:sp>
      <p:sp>
        <p:nvSpPr>
          <p:cNvPr id="22" name="文本框 21"/>
          <p:cNvSpPr txBox="1"/>
          <p:nvPr>
            <p:custDataLst>
              <p:tags r:id="rId8"/>
            </p:custDataLst>
          </p:nvPr>
        </p:nvSpPr>
        <p:spPr>
          <a:xfrm>
            <a:off x="3619500" y="4197350"/>
            <a:ext cx="966470" cy="497205"/>
          </a:xfrm>
          <a:prstGeom prst="rect">
            <a:avLst/>
          </a:prstGeom>
          <a:noFill/>
        </p:spPr>
        <p:txBody>
          <a:bodyPr wrap="square" rtlCol="0" anchor="t">
            <a:spAutoFit/>
          </a:bodyPr>
          <a:p>
            <a:pPr marL="0" indent="0">
              <a:lnSpc>
                <a:spcPct val="110000"/>
              </a:lnSpc>
              <a:buNone/>
            </a:pPr>
            <a:r>
              <a:rPr lang="zh-CN" altLang="en-US" b="1" dirty="0">
                <a:solidFill>
                  <a:srgbClr val="E23BFB"/>
                </a:solidFill>
                <a:latin typeface="黑体" panose="02010609060101010101" pitchFamily="49" charset="-122"/>
                <a:ea typeface="黑体" panose="02010609060101010101" pitchFamily="49" charset="-122"/>
                <a:sym typeface="+mn-ea"/>
              </a:rPr>
              <a:t>正偏</a:t>
            </a:r>
            <a:endParaRPr lang="zh-CN" altLang="en-US" sz="2400" b="1" dirty="0" smtClean="0">
              <a:solidFill>
                <a:srgbClr val="E23BFB"/>
              </a:solidFill>
              <a:latin typeface="黑体" panose="02010609060101010101" pitchFamily="49" charset="-122"/>
              <a:ea typeface="黑体" panose="02010609060101010101" pitchFamily="49" charset="-122"/>
              <a:cs typeface="Times New Roman" panose="02020603050405020304" pitchFamily="18" charset="0"/>
              <a:sym typeface="+mn-ea"/>
            </a:endParaRPr>
          </a:p>
        </p:txBody>
      </p:sp>
      <p:sp>
        <p:nvSpPr>
          <p:cNvPr id="23" name="文本框 22"/>
          <p:cNvSpPr txBox="1"/>
          <p:nvPr>
            <p:custDataLst>
              <p:tags r:id="rId9"/>
            </p:custDataLst>
          </p:nvPr>
        </p:nvSpPr>
        <p:spPr>
          <a:xfrm>
            <a:off x="3644900" y="4653280"/>
            <a:ext cx="906780" cy="497205"/>
          </a:xfrm>
          <a:prstGeom prst="rect">
            <a:avLst/>
          </a:prstGeom>
          <a:noFill/>
        </p:spPr>
        <p:txBody>
          <a:bodyPr wrap="square" rtlCol="0" anchor="t">
            <a:spAutoFit/>
          </a:bodyPr>
          <a:p>
            <a:pPr marL="0" indent="0">
              <a:lnSpc>
                <a:spcPct val="110000"/>
              </a:lnSpc>
              <a:buNone/>
            </a:pPr>
            <a:r>
              <a:rPr lang="zh-CN" altLang="en-US" b="1" dirty="0">
                <a:solidFill>
                  <a:schemeClr val="accent6">
                    <a:lumMod val="50000"/>
                  </a:schemeClr>
                </a:solidFill>
                <a:latin typeface="黑体" panose="02010609060101010101" pitchFamily="49" charset="-122"/>
                <a:ea typeface="黑体" panose="02010609060101010101" pitchFamily="49" charset="-122"/>
                <a:sym typeface="+mn-ea"/>
              </a:rPr>
              <a:t>反偏</a:t>
            </a:r>
            <a:endParaRPr lang="zh-CN" altLang="en-US" sz="2400" b="1" dirty="0" smtClean="0">
              <a:solidFill>
                <a:schemeClr val="accent6">
                  <a:lumMod val="50000"/>
                </a:schemeClr>
              </a:solidFill>
              <a:latin typeface="黑体" panose="02010609060101010101" pitchFamily="49" charset="-122"/>
              <a:ea typeface="黑体" panose="02010609060101010101" pitchFamily="49" charset="-122"/>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linds(horizontal)">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blinds(horizontal)">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blinds(horizontal)">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linds(horizontal)">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blinds(horizontal)">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blinds(horizontal)">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blinds(horizontal)">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blinds(horizontal)">
                                      <p:cBhvr>
                                        <p:cTn id="65" dur="500"/>
                                        <p:tgtEl>
                                          <p:spTgt spid="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6867">
                                            <p:txEl>
                                              <p:charRg st="0" end="72"/>
                                            </p:txEl>
                                          </p:spTgt>
                                        </p:tgtEl>
                                        <p:attrNameLst>
                                          <p:attrName>style.visibility</p:attrName>
                                        </p:attrNameLst>
                                      </p:cBhvr>
                                      <p:to>
                                        <p:strVal val="visible"/>
                                      </p:to>
                                    </p:set>
                                    <p:animEffect transition="in" filter="wipe(left)">
                                      <p:cBhvr>
                                        <p:cTn id="70" dur="500"/>
                                        <p:tgtEl>
                                          <p:spTgt spid="36867">
                                            <p:txEl>
                                              <p:charRg st="0" end="7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P spid="9" grpId="0"/>
      <p:bldP spid="10" grpId="0"/>
      <p:bldP spid="12" grpId="0"/>
      <p:bldP spid="13" grpId="0"/>
      <p:bldP spid="14" grpId="0"/>
      <p:bldP spid="17" grpId="0"/>
      <p:bldP spid="18" grpId="0"/>
      <p:bldP spid="19" grpId="0"/>
      <p:bldP spid="20" grpId="0"/>
      <p:bldP spid="21" grpId="0"/>
      <p:bldP spid="22" grpId="0"/>
      <p:bldP spid="23" grpId="0"/>
      <p:bldP spid="7" grpId="0" bldLvl="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074"/>
          <p:cNvSpPr txBox="1">
            <a:spLocks noChangeArrowheads="1"/>
          </p:cNvSpPr>
          <p:nvPr/>
        </p:nvSpPr>
        <p:spPr bwMode="auto">
          <a:xfrm>
            <a:off x="191835" y="806540"/>
            <a:ext cx="7188477" cy="5835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buClrTx/>
              <a:buSzTx/>
              <a:buFontTx/>
            </a:pPr>
            <a:r>
              <a:rPr lang="en-US" altLang="zh-CN" sz="2800" b="1" dirty="0" smtClean="0">
                <a:solidFill>
                  <a:srgbClr val="FF0000"/>
                </a:solidFill>
              </a:rPr>
              <a:t>1.4.5 </a:t>
            </a:r>
            <a:r>
              <a:rPr lang="zh-CN" altLang="en-US" sz="3200" dirty="0" smtClean="0">
                <a:solidFill>
                  <a:srgbClr val="FF0000"/>
                </a:solidFill>
                <a:latin typeface="黑体" panose="02010609060101010101" pitchFamily="49" charset="-122"/>
                <a:ea typeface="黑体" panose="02010609060101010101" pitchFamily="49" charset="-122"/>
              </a:rPr>
              <a:t>半导体晶体管的参数</a:t>
            </a:r>
            <a:endParaRPr lang="zh-CN" altLang="en-US" sz="3200" dirty="0" smtClean="0">
              <a:solidFill>
                <a:srgbClr val="FF0000"/>
              </a:solidFill>
              <a:latin typeface="黑体" panose="02010609060101010101" pitchFamily="49" charset="-122"/>
              <a:ea typeface="黑体" panose="02010609060101010101" pitchFamily="49" charset="-122"/>
            </a:endParaRPr>
          </a:p>
        </p:txBody>
      </p:sp>
      <p:sp>
        <p:nvSpPr>
          <p:cNvPr id="6" name="Rectangle 3"/>
          <p:cNvSpPr txBox="1">
            <a:spLocks noChangeArrowheads="1"/>
          </p:cNvSpPr>
          <p:nvPr/>
        </p:nvSpPr>
        <p:spPr bwMode="auto">
          <a:xfrm>
            <a:off x="683260" y="1590675"/>
            <a:ext cx="7848600" cy="2090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50000"/>
              </a:lnSpc>
              <a:spcBef>
                <a:spcPct val="20000"/>
              </a:spcBef>
              <a:spcAft>
                <a:spcPct val="0"/>
              </a:spcAft>
              <a:buClrTx/>
              <a:buSzTx/>
              <a:buFontTx/>
              <a:buNone/>
              <a:defRPr/>
            </a:pPr>
            <a:r>
              <a:rPr kumimoji="1"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半导体晶体管的参数分为三大类:</a:t>
            </a:r>
            <a:endPar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fontAlgn="base" latinLnBrk="0" hangingPunct="1">
              <a:lnSpc>
                <a:spcPct val="150000"/>
              </a:lnSpc>
              <a:spcBef>
                <a:spcPct val="20000"/>
              </a:spcBef>
              <a:spcAft>
                <a:spcPct val="0"/>
              </a:spcAft>
              <a:buClrTx/>
              <a:buSzTx/>
              <a:buFontTx/>
              <a:buNone/>
              <a:defRPr/>
            </a:pP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dirty="0" smtClean="0">
                <a:ln>
                  <a:noFill/>
                </a:ln>
                <a:solidFill>
                  <a:srgbClr val="FF3399"/>
                </a:solidFill>
                <a:effectLst/>
                <a:uLnTx/>
                <a:uFillTx/>
                <a:latin typeface="Times New Roman" panose="02020603050405020304" pitchFamily="18" charset="0"/>
                <a:ea typeface="宋体" panose="02010600030101010101" pitchFamily="2" charset="-122"/>
              </a:rPr>
              <a:t>直流参数</a:t>
            </a:r>
            <a:endParaRPr kumimoji="1" lang="zh-CN" altLang="en-US" sz="2800" b="0" i="0" u="none" strike="noStrike" kern="1200" cap="none" spc="0" normalizeH="0" baseline="0" noProof="0" dirty="0" smtClean="0">
              <a:ln>
                <a:noFill/>
              </a:ln>
              <a:solidFill>
                <a:srgbClr val="FF3399"/>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fontAlgn="base" latinLnBrk="0" hangingPunct="1">
              <a:lnSpc>
                <a:spcPct val="150000"/>
              </a:lnSpc>
              <a:spcBef>
                <a:spcPct val="20000"/>
              </a:spcBef>
              <a:spcAft>
                <a:spcPct val="0"/>
              </a:spcAft>
              <a:buClrTx/>
              <a:buSzTx/>
              <a:buFontTx/>
              <a:buNone/>
              <a:defRPr/>
            </a:pPr>
            <a:r>
              <a:rPr kumimoji="1" lang="zh-CN" altLang="en-US" sz="2800" b="0" i="0" u="none" strike="noStrike" kern="1200" cap="none" spc="0" normalizeH="0" baseline="0" noProof="0" dirty="0" smtClean="0">
                <a:ln>
                  <a:noFill/>
                </a:ln>
                <a:solidFill>
                  <a:srgbClr val="FF3399"/>
                </a:solidFill>
                <a:effectLst/>
                <a:uLnTx/>
                <a:uFillTx/>
                <a:latin typeface="Times New Roman" panose="02020603050405020304" pitchFamily="18" charset="0"/>
                <a:ea typeface="宋体" panose="02010600030101010101" pitchFamily="2" charset="-122"/>
              </a:rPr>
              <a:t>                交流参数</a:t>
            </a:r>
            <a:endParaRPr kumimoji="1" lang="zh-CN" altLang="en-US" sz="2800" b="0" i="0" u="none" strike="noStrike" kern="1200" cap="none" spc="0" normalizeH="0" baseline="0" noProof="0" dirty="0" smtClean="0">
              <a:ln>
                <a:noFill/>
              </a:ln>
              <a:solidFill>
                <a:srgbClr val="FF3399"/>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fontAlgn="base" latinLnBrk="0" hangingPunct="1">
              <a:lnSpc>
                <a:spcPct val="150000"/>
              </a:lnSpc>
              <a:spcBef>
                <a:spcPct val="20000"/>
              </a:spcBef>
              <a:spcAft>
                <a:spcPct val="0"/>
              </a:spcAft>
              <a:buClrTx/>
              <a:buSzTx/>
              <a:buFontTx/>
              <a:buNone/>
              <a:defRPr/>
            </a:pPr>
            <a:r>
              <a:rPr kumimoji="1" lang="zh-CN" altLang="en-US" sz="2800" b="0" i="0" u="none" strike="noStrike" kern="1200" cap="none" spc="0" normalizeH="0" baseline="0" noProof="0" dirty="0" smtClean="0">
                <a:ln>
                  <a:noFill/>
                </a:ln>
                <a:solidFill>
                  <a:srgbClr val="FF3399"/>
                </a:solidFill>
                <a:effectLst/>
                <a:uLnTx/>
                <a:uFillTx/>
                <a:latin typeface="Times New Roman" panose="02020603050405020304" pitchFamily="18" charset="0"/>
                <a:ea typeface="宋体" panose="02010600030101010101" pitchFamily="2" charset="-122"/>
              </a:rPr>
              <a:t>                极限参数</a:t>
            </a:r>
            <a:endParaRPr kumimoji="1" lang="zh-CN" altLang="en-US" sz="2400" b="1" i="0" u="none" strike="noStrike" kern="1200" cap="none" spc="0" normalizeH="0" baseline="0" noProof="0" dirty="0" smtClean="0">
              <a:ln>
                <a:noFill/>
              </a:ln>
              <a:solidFill>
                <a:srgbClr val="000000"/>
              </a:solidFill>
              <a:effectLst/>
              <a:uLnTx/>
              <a:uFillTx/>
              <a:latin typeface="Arial" panose="020B0604020202020204"/>
              <a:ea typeface="宋体" panose="02010600030101010101" pitchFamily="2" charset="-122"/>
            </a:endParaRPr>
          </a:p>
        </p:txBody>
      </p:sp>
      <p:sp>
        <p:nvSpPr>
          <p:cNvPr id="4" name="灯片编号占位符 3"/>
          <p:cNvSpPr>
            <a:spLocks noGrp="1"/>
          </p:cNvSpPr>
          <p:nvPr>
            <p:ph type="sldNum" sz="quarter" idx="12"/>
          </p:nvPr>
        </p:nvSpPr>
        <p:spPr/>
        <p:txBody>
          <a:bodyPr/>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p>
            <a:fld id="{9A0DB2DC-4C9A-4742-B13C-FB6460FD3503}" type="slidenum">
              <a:rPr lang="zh-CN" altLang="en-US" dirty="0"/>
            </a:fld>
            <a:endParaRPr lang="zh-CN" altLang="en-US" dirty="0"/>
          </a:p>
        </p:txBody>
      </p:sp>
      <p:sp>
        <p:nvSpPr>
          <p:cNvPr id="2" name="Rectangle 3"/>
          <p:cNvSpPr txBox="1">
            <a:spLocks noChangeArrowheads="1"/>
          </p:cNvSpPr>
          <p:nvPr/>
        </p:nvSpPr>
        <p:spPr bwMode="auto">
          <a:xfrm>
            <a:off x="324485" y="754380"/>
            <a:ext cx="7848600" cy="1596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zh-CN" altLang="en-US" sz="2800" b="0" i="0" u="sng" strike="noStrike" kern="1200" cap="none" spc="0" normalizeH="0" baseline="0" dirty="0" smtClean="0">
                <a:solidFill>
                  <a:srgbClr val="0000FF"/>
                </a:solidFill>
                <a:latin typeface="黑体" panose="02010609060101010101" pitchFamily="49" charset="-122"/>
                <a:ea typeface="黑体" panose="02010609060101010101" pitchFamily="49" charset="-122"/>
              </a:rPr>
              <a:t>(1)直流参数</a:t>
            </a:r>
            <a:endParaRPr kumimoji="1" lang="zh-CN" altLang="en-US" sz="2800" b="0" i="0" u="sng" strike="noStrike" kern="1200" cap="none" spc="0" normalizeH="0" baseline="0" dirty="0" smtClean="0">
              <a:solidFill>
                <a:srgbClr val="0000FF"/>
              </a:solidFill>
              <a:latin typeface="黑体" panose="02010609060101010101" pitchFamily="49" charset="-122"/>
              <a:ea typeface="黑体" panose="02010609060101010101" pitchFamily="49" charset="-122"/>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zh-CN" altLang="en-US" sz="2800" b="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rPr>
              <a:t>   </a:t>
            </a:r>
            <a:r>
              <a:rPr kumimoji="1" lang="zh-CN" altLang="en-US" sz="2800" i="0" u="none" strike="noStrike" kern="1200" cap="none" spc="0" normalizeH="0" baseline="0" dirty="0">
                <a:solidFill>
                  <a:srgbClr val="FF6600"/>
                </a:solidFill>
                <a:latin typeface="宋体" panose="02010600030101010101" pitchFamily="2" charset="-122"/>
                <a:ea typeface="宋体" panose="02010600030101010101" pitchFamily="2" charset="-122"/>
              </a:rPr>
              <a:t>①直流电流放大系数</a:t>
            </a:r>
            <a:r>
              <a:rPr kumimoji="1" lang="en-US" altLang="zh-CN" sz="2800" i="0" u="none" strike="noStrike" kern="1200" cap="none" spc="0" normalizeH="0" baseline="0" dirty="0">
                <a:solidFill>
                  <a:srgbClr val="FF6600"/>
                </a:solidFill>
                <a:latin typeface="宋体" panose="02010600030101010101" pitchFamily="2" charset="-122"/>
                <a:ea typeface="宋体" panose="02010600030101010101" pitchFamily="2" charset="-122"/>
              </a:rPr>
              <a:t> </a:t>
            </a:r>
            <a:endParaRPr kumimoji="1" lang="zh-CN" altLang="en-US" sz="2800" b="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zh-CN" altLang="en-US" sz="2800" b="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rPr>
              <a:t>	   </a:t>
            </a:r>
            <a:r>
              <a:rPr kumimoji="1" lang="zh-CN" altLang="en-US" sz="2800" i="0" u="none" strike="noStrike" kern="1200" cap="none" spc="0" normalizeH="0" baseline="0" noProof="0" dirty="0" smtClean="0">
                <a:ln>
                  <a:noFill/>
                </a:ln>
                <a:solidFill>
                  <a:srgbClr val="009900"/>
                </a:solidFill>
                <a:effectLst/>
                <a:uLnTx/>
                <a:uFillTx/>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800" i="0" u="none" strike="noStrike" kern="1200" cap="none" spc="0" normalizeH="0" baseline="0" noProof="0" dirty="0" smtClean="0">
                <a:ln>
                  <a:noFill/>
                </a:ln>
                <a:solidFill>
                  <a:srgbClr val="0099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800" i="0" u="none" strike="noStrike" kern="1200" cap="none" spc="0" normalizeH="0" baseline="0" noProof="0" dirty="0" smtClean="0">
                <a:ln>
                  <a:noFill/>
                </a:ln>
                <a:solidFill>
                  <a:srgbClr val="009900"/>
                </a:solidFill>
                <a:effectLst/>
                <a:uLnTx/>
                <a:uFillTx/>
                <a:latin typeface="宋体" panose="02010600030101010101" pitchFamily="2" charset="-122"/>
                <a:ea typeface="宋体" panose="02010600030101010101" pitchFamily="2" charset="-122"/>
              </a:rPr>
              <a:t>共发射极</a:t>
            </a:r>
            <a:r>
              <a:rPr kumimoji="1" lang="zh-CN" altLang="en-US" sz="2800" i="1" u="none" strike="noStrike" kern="1200" cap="none" spc="0" normalizeH="0" baseline="0" noProof="0" dirty="0" smtClean="0">
                <a:ln>
                  <a:noFill/>
                </a:ln>
                <a:solidFill>
                  <a:srgbClr val="009900"/>
                </a:solidFill>
                <a:effectLst/>
                <a:uLnTx/>
                <a:uFillTx/>
                <a:latin typeface="宋体" panose="02010600030101010101" pitchFamily="2" charset="-122"/>
                <a:ea typeface="宋体" panose="02010600030101010101" pitchFamily="2" charset="-122"/>
              </a:rPr>
              <a:t>直流</a:t>
            </a:r>
            <a:r>
              <a:rPr lang="en-US" altLang="zh-CN" sz="2800" b="0" noProof="0" dirty="0" smtClean="0">
                <a:ln>
                  <a:noFill/>
                </a:ln>
                <a:solidFill>
                  <a:srgbClr val="000000"/>
                </a:solidFill>
                <a:effectLst/>
                <a:uLnTx/>
                <a:uFillTx/>
                <a:latin typeface="Times New Roman" panose="02020603050405020304" pitchFamily="18" charset="0"/>
                <a:ea typeface="宋体" panose="02010600030101010101" pitchFamily="2" charset="-122"/>
                <a:sym typeface="+mn-ea"/>
              </a:rPr>
              <a:t> </a:t>
            </a:r>
            <a:r>
              <a:rPr kumimoji="1" lang="zh-CN" altLang="en-US" sz="2800" i="0" u="none" strike="noStrike" kern="1200" cap="none" spc="0" normalizeH="0" baseline="0" noProof="0" dirty="0" smtClean="0">
                <a:ln>
                  <a:noFill/>
                </a:ln>
                <a:solidFill>
                  <a:srgbClr val="009900"/>
                </a:solidFill>
                <a:effectLst/>
                <a:uLnTx/>
                <a:uFillTx/>
                <a:latin typeface="宋体" panose="02010600030101010101" pitchFamily="2" charset="-122"/>
                <a:ea typeface="宋体" panose="02010600030101010101" pitchFamily="2" charset="-122"/>
              </a:rPr>
              <a:t>电流放大系数</a:t>
            </a:r>
            <a:endParaRPr kumimoji="1" lang="zh-CN" altLang="en-US" sz="2400" b="1" i="0" u="none" strike="noStrike" kern="1200" cap="none" spc="0" normalizeH="0" baseline="0" noProof="0" dirty="0" smtClean="0">
              <a:ln>
                <a:noFill/>
              </a:ln>
              <a:solidFill>
                <a:srgbClr val="000000"/>
              </a:solidFill>
              <a:effectLst/>
              <a:uLnTx/>
              <a:uFillTx/>
              <a:latin typeface="Arial" panose="020B0604020202020204"/>
              <a:ea typeface="宋体" panose="02010600030101010101" pitchFamily="2" charset="-122"/>
            </a:endParaRPr>
          </a:p>
        </p:txBody>
      </p:sp>
      <p:graphicFrame>
        <p:nvGraphicFramePr>
          <p:cNvPr id="50" name="Object 46"/>
          <p:cNvGraphicFramePr>
            <a:graphicFrameLocks noChangeAspect="1"/>
          </p:cNvGraphicFramePr>
          <p:nvPr/>
        </p:nvGraphicFramePr>
        <p:xfrm>
          <a:off x="3256598" y="4437380"/>
          <a:ext cx="1150620" cy="1057910"/>
        </p:xfrm>
        <a:graphic>
          <a:graphicData uri="http://schemas.openxmlformats.org/presentationml/2006/ole">
            <mc:AlternateContent xmlns:mc="http://schemas.openxmlformats.org/markup-compatibility/2006">
              <mc:Choice xmlns:v="urn:schemas-microsoft-com:vml" Requires="v">
                <p:oleObj spid="_x0000_s51" name="Equation" r:id="rId1" imgW="469900" imgH="431800" progId="Equation.DSMT4">
                  <p:embed/>
                </p:oleObj>
              </mc:Choice>
              <mc:Fallback>
                <p:oleObj name="Equation" r:id="rId1" imgW="469900" imgH="431800" progId="Equation.DSMT4">
                  <p:embed/>
                  <p:pic>
                    <p:nvPicPr>
                      <p:cNvPr id="0" name="图片 55582"/>
                      <p:cNvPicPr>
                        <a:picLocks noChangeAspect="1" noChangeArrowheads="1"/>
                      </p:cNvPicPr>
                      <p:nvPr/>
                    </p:nvPicPr>
                    <p:blipFill>
                      <a:blip r:embed="rId2"/>
                      <a:srcRect/>
                      <a:stretch>
                        <a:fillRect/>
                      </a:stretch>
                    </p:blipFill>
                    <p:spPr bwMode="auto">
                      <a:xfrm>
                        <a:off x="3256598" y="4437380"/>
                        <a:ext cx="1150620" cy="1057910"/>
                      </a:xfrm>
                      <a:prstGeom prst="rect">
                        <a:avLst/>
                      </a:prstGeom>
                      <a:no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46"/>
          <p:cNvGraphicFramePr>
            <a:graphicFrameLocks noChangeAspect="1"/>
          </p:cNvGraphicFramePr>
          <p:nvPr/>
        </p:nvGraphicFramePr>
        <p:xfrm>
          <a:off x="3277235" y="2348865"/>
          <a:ext cx="1109345" cy="1020445"/>
        </p:xfrm>
        <a:graphic>
          <a:graphicData uri="http://schemas.openxmlformats.org/presentationml/2006/ole">
            <mc:AlternateContent xmlns:mc="http://schemas.openxmlformats.org/markup-compatibility/2006">
              <mc:Choice xmlns:v="urn:schemas-microsoft-com:vml" Requires="v">
                <p:oleObj spid="_x0000_s13" name="Equation" r:id="rId3" imgW="469900" imgH="431800" progId="Equation.DSMT4">
                  <p:embed/>
                </p:oleObj>
              </mc:Choice>
              <mc:Fallback>
                <p:oleObj name="Equation" r:id="rId3" imgW="469900" imgH="431800" progId="Equation.DSMT4">
                  <p:embed/>
                  <p:pic>
                    <p:nvPicPr>
                      <p:cNvPr id="0" name="图片 55582"/>
                      <p:cNvPicPr>
                        <a:picLocks noChangeAspect="1" noChangeArrowheads="1"/>
                      </p:cNvPicPr>
                      <p:nvPr/>
                    </p:nvPicPr>
                    <p:blipFill>
                      <a:blip r:embed="rId4"/>
                      <a:srcRect/>
                      <a:stretch>
                        <a:fillRect/>
                      </a:stretch>
                    </p:blipFill>
                    <p:spPr bwMode="auto">
                      <a:xfrm>
                        <a:off x="3277235" y="2348865"/>
                        <a:ext cx="1109345" cy="1020445"/>
                      </a:xfrm>
                      <a:prstGeom prst="rect">
                        <a:avLst/>
                      </a:prstGeom>
                      <a:no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Rectangle 3"/>
          <p:cNvSpPr txBox="1">
            <a:spLocks noChangeArrowheads="1"/>
          </p:cNvSpPr>
          <p:nvPr/>
        </p:nvSpPr>
        <p:spPr bwMode="auto">
          <a:xfrm>
            <a:off x="1264285" y="3860800"/>
            <a:ext cx="5394325" cy="723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Tx/>
              <a:buNone/>
            </a:pPr>
            <a:r>
              <a:rPr lang="en-US" altLang="zh-CN" sz="2800" dirty="0" smtClean="0">
                <a:solidFill>
                  <a:srgbClr val="00B050"/>
                </a:solidFill>
                <a:latin typeface="Times New Roman" panose="02020603050405020304" pitchFamily="18" charset="0"/>
              </a:rPr>
              <a:t>(b) </a:t>
            </a:r>
            <a:r>
              <a:rPr lang="zh-CN" altLang="en-US" sz="2800" dirty="0" smtClean="0">
                <a:solidFill>
                  <a:srgbClr val="009900"/>
                </a:solidFill>
                <a:latin typeface="Times New Roman" panose="02020603050405020304" pitchFamily="18" charset="0"/>
              </a:rPr>
              <a:t>共基极</a:t>
            </a:r>
            <a:r>
              <a:rPr lang="zh-CN" altLang="en-US" sz="2800" i="1" noProof="0" dirty="0" smtClean="0">
                <a:ln>
                  <a:noFill/>
                </a:ln>
                <a:solidFill>
                  <a:srgbClr val="009900"/>
                </a:solidFill>
                <a:effectLst/>
                <a:uLnTx/>
                <a:uFillTx/>
                <a:latin typeface="宋体" panose="02010600030101010101" pitchFamily="2" charset="-122"/>
                <a:ea typeface="宋体" panose="02010600030101010101" pitchFamily="2" charset="-122"/>
                <a:sym typeface="+mn-ea"/>
              </a:rPr>
              <a:t>直流</a:t>
            </a:r>
            <a:r>
              <a:rPr lang="en-US" altLang="zh-CN" sz="2800" b="0" noProof="0" dirty="0" smtClean="0">
                <a:ln>
                  <a:noFill/>
                </a:ln>
                <a:solidFill>
                  <a:srgbClr val="000000"/>
                </a:solidFill>
                <a:effectLst/>
                <a:uLnTx/>
                <a:uFillTx/>
                <a:latin typeface="Times New Roman" panose="02020603050405020304" pitchFamily="18" charset="0"/>
                <a:ea typeface="宋体" panose="02010600030101010101" pitchFamily="2" charset="-122"/>
                <a:sym typeface="+mn-ea"/>
              </a:rPr>
              <a:t> </a:t>
            </a:r>
            <a:r>
              <a:rPr lang="zh-CN" altLang="en-US" sz="2800" dirty="0" smtClean="0">
                <a:solidFill>
                  <a:srgbClr val="009900"/>
                </a:solidFill>
                <a:latin typeface="Times New Roman" panose="02020603050405020304" pitchFamily="18" charset="0"/>
              </a:rPr>
              <a:t>电流放大系数</a:t>
            </a:r>
            <a:endParaRPr lang="zh-CN" altLang="en-US" sz="2800" b="0" dirty="0" smtClean="0">
              <a:latin typeface="Times New Roman" panose="02020603050405020304" pitchFamily="18" charset="0"/>
              <a:sym typeface="Symbol" panose="05050102010706020507" pitchFamily="18" charset="2"/>
            </a:endParaRPr>
          </a:p>
        </p:txBody>
      </p:sp>
      <p:graphicFrame>
        <p:nvGraphicFramePr>
          <p:cNvPr id="5" name="Object 46"/>
          <p:cNvGraphicFramePr>
            <a:graphicFrameLocks noChangeAspect="1"/>
          </p:cNvGraphicFramePr>
          <p:nvPr/>
        </p:nvGraphicFramePr>
        <p:xfrm>
          <a:off x="5940425" y="3860800"/>
          <a:ext cx="373380" cy="529590"/>
        </p:xfrm>
        <a:graphic>
          <a:graphicData uri="http://schemas.openxmlformats.org/presentationml/2006/ole">
            <mc:AlternateContent xmlns:mc="http://schemas.openxmlformats.org/markup-compatibility/2006">
              <mc:Choice xmlns:v="urn:schemas-microsoft-com:vml" Requires="v">
                <p:oleObj spid="_x0000_s6" name="Equation" r:id="rId5" imgW="152400" imgH="215900" progId="Equation.DSMT4">
                  <p:embed/>
                </p:oleObj>
              </mc:Choice>
              <mc:Fallback>
                <p:oleObj name="Equation" r:id="rId5" imgW="152400" imgH="215900" progId="Equation.DSMT4">
                  <p:embed/>
                  <p:pic>
                    <p:nvPicPr>
                      <p:cNvPr id="0" name="图片 55582"/>
                      <p:cNvPicPr>
                        <a:picLocks noChangeAspect="1" noChangeArrowheads="1"/>
                      </p:cNvPicPr>
                      <p:nvPr/>
                    </p:nvPicPr>
                    <p:blipFill>
                      <a:blip r:embed="rId6"/>
                      <a:srcRect/>
                      <a:stretch>
                        <a:fillRect/>
                      </a:stretch>
                    </p:blipFill>
                    <p:spPr bwMode="auto">
                      <a:xfrm>
                        <a:off x="5940425" y="3860800"/>
                        <a:ext cx="373380" cy="529590"/>
                      </a:xfrm>
                      <a:prstGeom prst="rect">
                        <a:avLst/>
                      </a:prstGeom>
                      <a:no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46"/>
          <p:cNvGraphicFramePr>
            <a:graphicFrameLocks noChangeAspect="1"/>
          </p:cNvGraphicFramePr>
          <p:nvPr/>
        </p:nvGraphicFramePr>
        <p:xfrm>
          <a:off x="6179820" y="1741488"/>
          <a:ext cx="373380" cy="592455"/>
        </p:xfrm>
        <a:graphic>
          <a:graphicData uri="http://schemas.openxmlformats.org/presentationml/2006/ole">
            <mc:AlternateContent xmlns:mc="http://schemas.openxmlformats.org/markup-compatibility/2006">
              <mc:Choice xmlns:v="urn:schemas-microsoft-com:vml" Requires="v">
                <p:oleObj spid="_x0000_s19" name="Equation" r:id="rId7" imgW="152400" imgH="241300" progId="Equation.DSMT4">
                  <p:embed/>
                </p:oleObj>
              </mc:Choice>
              <mc:Fallback>
                <p:oleObj name="Equation" r:id="rId7" imgW="152400" imgH="241300" progId="Equation.DSMT4">
                  <p:embed/>
                  <p:pic>
                    <p:nvPicPr>
                      <p:cNvPr id="0" name="图片 55582"/>
                      <p:cNvPicPr>
                        <a:picLocks noChangeAspect="1" noChangeArrowheads="1"/>
                      </p:cNvPicPr>
                      <p:nvPr/>
                    </p:nvPicPr>
                    <p:blipFill>
                      <a:blip r:embed="rId8"/>
                      <a:srcRect/>
                      <a:stretch>
                        <a:fillRect/>
                      </a:stretch>
                    </p:blipFill>
                    <p:spPr bwMode="auto">
                      <a:xfrm>
                        <a:off x="6179820" y="1741488"/>
                        <a:ext cx="373380" cy="592455"/>
                      </a:xfrm>
                      <a:prstGeom prst="rect">
                        <a:avLst/>
                      </a:prstGeom>
                      <a:no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par>
                                <p:cTn id="13" presetID="3" presetClass="entr" presetSubtype="5"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vertic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blinds(vertical)">
                                      <p:cBhvr>
                                        <p:cTn id="2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755015" y="621030"/>
            <a:ext cx="8052435" cy="1125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1" lang="zh-CN" altLang="en-US" sz="32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zh-CN" altLang="en-US" sz="2800" i="0" u="none" strike="noStrike" kern="1200" cap="none" spc="0" normalizeH="0" baseline="0" dirty="0">
                <a:solidFill>
                  <a:srgbClr val="FF6600"/>
                </a:solidFill>
                <a:latin typeface="宋体" panose="02010600030101010101" pitchFamily="2" charset="-122"/>
                <a:ea typeface="宋体" panose="02010600030101010101" pitchFamily="2" charset="-122"/>
              </a:rPr>
              <a:t>②极间反向电流</a:t>
            </a:r>
            <a:endParaRPr kumimoji="1" lang="zh-CN" altLang="en-US" sz="32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r>
              <a:rPr kumimoji="1" lang="zh-CN" altLang="en-US" sz="280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a:t>
            </a:r>
            <a:r>
              <a:rPr lang="zh-CN" altLang="en-US" sz="2800" noProof="0" dirty="0" smtClean="0">
                <a:ln>
                  <a:noFill/>
                </a:ln>
                <a:solidFill>
                  <a:srgbClr val="0099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a:t>
            </a:r>
            <a:r>
              <a:rPr lang="en-US" altLang="zh-CN" sz="2800" noProof="0" dirty="0" smtClean="0">
                <a:ln>
                  <a:noFill/>
                </a:ln>
                <a:solidFill>
                  <a:srgbClr val="0099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a:t>
            </a:r>
            <a:r>
              <a:rPr kumimoji="1" lang="zh-CN" altLang="en-US" sz="2800" b="1" i="0" u="none" strike="noStrike" kern="1200" cap="none" spc="0" normalizeH="0" baseline="0" noProof="0" dirty="0" smtClean="0">
                <a:ln>
                  <a:noFill/>
                </a:ln>
                <a:solidFill>
                  <a:srgbClr val="009900"/>
                </a:solidFill>
                <a:effectLst/>
                <a:uLnTx/>
                <a:uFillTx/>
                <a:latin typeface="Times New Roman" panose="02020603050405020304" pitchFamily="18" charset="0"/>
                <a:ea typeface="宋体" panose="02010600030101010101" pitchFamily="2" charset="-122"/>
              </a:rPr>
              <a:t>集电结反向饱和电流</a:t>
            </a:r>
            <a:r>
              <a:rPr kumimoji="1" lang="en-US" altLang="zh-CN" sz="2800" b="1" i="0" u="none" strike="noStrike" kern="1200" cap="none" spc="0" normalizeH="0" baseline="0" noProof="0" dirty="0" smtClean="0">
                <a:ln>
                  <a:noFill/>
                </a:ln>
                <a:solidFill>
                  <a:srgbClr val="009900"/>
                </a:solidFill>
                <a:effectLst/>
                <a:uLnTx/>
                <a:uFillTx/>
                <a:latin typeface="Times New Roman" panose="02020603050405020304" pitchFamily="18" charset="0"/>
                <a:ea typeface="宋体" panose="02010600030101010101" pitchFamily="2" charset="-122"/>
              </a:rPr>
              <a:t> </a:t>
            </a:r>
            <a:r>
              <a:rPr kumimoji="1" lang="en-US" altLang="zh-CN" sz="2800" b="1" i="1" u="none" strike="noStrike" kern="1200" cap="none" spc="0" normalizeH="0" baseline="0" noProof="0" dirty="0" smtClean="0">
                <a:ln>
                  <a:noFill/>
                </a:ln>
                <a:solidFill>
                  <a:srgbClr val="0000FF"/>
                </a:solidFill>
                <a:effectLst/>
                <a:uLnTx/>
                <a:uFillTx/>
                <a:latin typeface="Times New Roman" panose="02020603050405020304" pitchFamily="18" charset="0"/>
                <a:ea typeface="宋体" panose="02010600030101010101" pitchFamily="2" charset="-122"/>
              </a:rPr>
              <a:t>I</a:t>
            </a:r>
            <a:r>
              <a:rPr kumimoji="1" lang="en-US" altLang="zh-CN" sz="2800" b="1" i="0" u="none" strike="noStrike" kern="1200" cap="none" spc="0" normalizeH="0" baseline="-25000" noProof="0" dirty="0" smtClean="0">
                <a:ln>
                  <a:noFill/>
                </a:ln>
                <a:solidFill>
                  <a:srgbClr val="0000FF"/>
                </a:solidFill>
                <a:effectLst/>
                <a:uLnTx/>
                <a:uFillTx/>
                <a:latin typeface="Times New Roman" panose="02020603050405020304" pitchFamily="18" charset="0"/>
                <a:ea typeface="宋体" panose="02010600030101010101" pitchFamily="2" charset="-122"/>
              </a:rPr>
              <a:t>CBO</a:t>
            </a:r>
            <a:r>
              <a:rPr kumimoji="1" lang="zh-CN" altLang="en-US" sz="2400" b="0" i="0" u="none" strike="noStrike" kern="1200" cap="none" spc="0" normalizeH="0" baseline="0" noProof="0" dirty="0" smtClean="0">
                <a:ln>
                  <a:noFill/>
                </a:ln>
                <a:solidFill>
                  <a:srgbClr val="0000FF"/>
                </a:solidFill>
                <a:effectLst/>
                <a:uLnTx/>
                <a:uFillTx/>
                <a:latin typeface="Times New Roman" panose="02020603050405020304" pitchFamily="18" charset="0"/>
                <a:ea typeface="宋体" panose="02010600030101010101" pitchFamily="2" charset="-122"/>
              </a:rPr>
              <a:t> </a:t>
            </a:r>
            <a:r>
              <a:rPr kumimoji="1"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a:t>
            </a:r>
            <a:endParaRPr kumimoji="1" lang="zh-CN" altLang="en-US" sz="3200" b="0" i="0" u="none" strike="noStrike" kern="1200" cap="none" spc="0" normalizeH="0" baseline="0" noProof="0" dirty="0" smtClean="0">
              <a:ln>
                <a:noFill/>
              </a:ln>
              <a:solidFill>
                <a:srgbClr val="000000"/>
              </a:solidFill>
              <a:effectLst/>
              <a:uLnTx/>
              <a:uFillTx/>
              <a:latin typeface="Arial" panose="020B0604020202020204"/>
              <a:ea typeface="宋体" panose="02010600030101010101" pitchFamily="2" charset="-122"/>
            </a:endParaRPr>
          </a:p>
        </p:txBody>
      </p:sp>
      <p:grpSp>
        <p:nvGrpSpPr>
          <p:cNvPr id="3" name="Group 10"/>
          <p:cNvGrpSpPr/>
          <p:nvPr/>
        </p:nvGrpSpPr>
        <p:grpSpPr bwMode="auto">
          <a:xfrm>
            <a:off x="678617" y="4086136"/>
            <a:ext cx="7983538" cy="1060450"/>
            <a:chOff x="816" y="1872"/>
            <a:chExt cx="5029" cy="668"/>
          </a:xfrm>
        </p:grpSpPr>
        <p:sp>
          <p:nvSpPr>
            <p:cNvPr id="5" name="Text Box 9"/>
            <p:cNvSpPr txBox="1">
              <a:spLocks noChangeArrowheads="1"/>
            </p:cNvSpPr>
            <p:nvPr/>
          </p:nvSpPr>
          <p:spPr bwMode="auto">
            <a:xfrm>
              <a:off x="816" y="1872"/>
              <a:ext cx="5029" cy="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marL="0" marR="0" lvl="0" indent="0" algn="just" defTabSz="914400" eaLnBrk="1" fontAlgn="auto" latinLnBrk="0" hangingPunct="1">
                <a:lnSpc>
                  <a:spcPct val="100000"/>
                </a:lnSpc>
                <a:spcBef>
                  <a:spcPct val="0"/>
                </a:spcBef>
                <a:spcAft>
                  <a:spcPts val="0"/>
                </a:spcAft>
                <a:buClrTx/>
                <a:buSzTx/>
                <a:buFontTx/>
                <a:buNone/>
                <a:defRPr/>
              </a:pPr>
              <a:r>
                <a:rPr kumimoji="1" lang="zh-CN" altLang="en-US" sz="2800" b="0" i="0" u="none" strike="noStrike" kern="0" cap="none" spc="0" normalizeH="0" baseline="0" noProof="0" dirty="0">
                  <a:ln>
                    <a:noFill/>
                  </a:ln>
                  <a:solidFill>
                    <a:srgbClr val="009900"/>
                  </a:solidFill>
                  <a:effectLst/>
                  <a:uLnTx/>
                  <a:uFillTx/>
                  <a:latin typeface="Times New Roman" panose="02020603050405020304" pitchFamily="18" charset="0"/>
                  <a:ea typeface="宋体" panose="02010600030101010101" pitchFamily="2" charset="-122"/>
                </a:rPr>
                <a:t>      </a:t>
              </a:r>
              <a:r>
                <a:rPr lang="zh-CN" altLang="en-US" sz="2800" noProof="0" dirty="0" smtClean="0">
                  <a:ln>
                    <a:noFill/>
                  </a:ln>
                  <a:solidFill>
                    <a:srgbClr val="009900"/>
                  </a:solidFill>
                  <a:effectLst/>
                  <a:uLnTx/>
                  <a:uFillTx/>
                  <a:latin typeface="Times New Roman" panose="02020603050405020304" pitchFamily="18" charset="0"/>
                  <a:cs typeface="Times New Roman" panose="02020603050405020304" pitchFamily="18" charset="0"/>
                  <a:sym typeface="+mn-ea"/>
                </a:rPr>
                <a:t>(</a:t>
              </a:r>
              <a:r>
                <a:rPr lang="en-US" altLang="zh-CN" sz="2800" noProof="0" dirty="0" smtClean="0">
                  <a:ln>
                    <a:noFill/>
                  </a:ln>
                  <a:solidFill>
                    <a:srgbClr val="009900"/>
                  </a:solidFill>
                  <a:effectLst/>
                  <a:uLnTx/>
                  <a:uFillTx/>
                  <a:latin typeface="Times New Roman" panose="02020603050405020304" pitchFamily="18" charset="0"/>
                  <a:cs typeface="Times New Roman" panose="02020603050405020304" pitchFamily="18" charset="0"/>
                  <a:sym typeface="+mn-ea"/>
                </a:rPr>
                <a:t>b</a:t>
              </a:r>
              <a:r>
                <a:rPr lang="zh-CN" altLang="en-US" sz="2800" noProof="0" dirty="0" smtClean="0">
                  <a:ln>
                    <a:noFill/>
                  </a:ln>
                  <a:solidFill>
                    <a:srgbClr val="009900"/>
                  </a:solidFill>
                  <a:effectLst/>
                  <a:uLnTx/>
                  <a:uFillTx/>
                  <a:latin typeface="Times New Roman" panose="02020603050405020304" pitchFamily="18" charset="0"/>
                  <a:cs typeface="Times New Roman" panose="02020603050405020304" pitchFamily="18" charset="0"/>
                  <a:sym typeface="+mn-ea"/>
                </a:rPr>
                <a:t>)</a:t>
              </a:r>
              <a:r>
                <a:rPr lang="en-US" altLang="zh-CN" sz="2800" noProof="0" dirty="0" smtClean="0">
                  <a:ln>
                    <a:noFill/>
                  </a:ln>
                  <a:solidFill>
                    <a:srgbClr val="009900"/>
                  </a:solidFill>
                  <a:effectLst/>
                  <a:uLnTx/>
                  <a:uFillTx/>
                  <a:latin typeface="Times New Roman" panose="02020603050405020304" pitchFamily="18" charset="0"/>
                  <a:cs typeface="Times New Roman" panose="02020603050405020304" pitchFamily="18" charset="0"/>
                  <a:sym typeface="+mn-ea"/>
                </a:rPr>
                <a:t> </a:t>
              </a:r>
              <a:r>
                <a:rPr kumimoji="1" lang="zh-CN" altLang="en-US" sz="2800" i="0" u="none" strike="noStrike" kern="0" cap="none" spc="0" normalizeH="0" baseline="0" noProof="0" dirty="0">
                  <a:ln>
                    <a:noFill/>
                  </a:ln>
                  <a:solidFill>
                    <a:srgbClr val="009900"/>
                  </a:solidFill>
                  <a:effectLst/>
                  <a:uLnTx/>
                  <a:uFillTx/>
                  <a:latin typeface="Times New Roman" panose="02020603050405020304" pitchFamily="18" charset="0"/>
                  <a:ea typeface="宋体" panose="02010600030101010101" pitchFamily="2" charset="-122"/>
                </a:rPr>
                <a:t>集电极发射极间的反向饱和电流</a:t>
              </a:r>
              <a:r>
                <a:rPr kumimoji="1" lang="en-US" altLang="zh-CN" sz="2800" i="0" u="none" strike="noStrike" kern="0" cap="none" spc="0" normalizeH="0" baseline="0" noProof="0" dirty="0">
                  <a:ln>
                    <a:noFill/>
                  </a:ln>
                  <a:solidFill>
                    <a:srgbClr val="009900"/>
                  </a:solidFill>
                  <a:effectLst/>
                  <a:uLnTx/>
                  <a:uFillTx/>
                  <a:latin typeface="Times New Roman" panose="02020603050405020304" pitchFamily="18" charset="0"/>
                  <a:ea typeface="宋体" panose="02010600030101010101" pitchFamily="2" charset="-122"/>
                </a:rPr>
                <a:t> </a:t>
              </a:r>
              <a:r>
                <a:rPr kumimoji="1" lang="en-US" altLang="zh-CN" sz="2800" i="1" u="none" strike="noStrike" kern="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rPr>
                <a:t>I</a:t>
              </a:r>
              <a:r>
                <a:rPr kumimoji="1" lang="en-US" altLang="zh-CN" sz="2800" i="0" u="none" strike="noStrike" kern="0" cap="none" spc="0" normalizeH="0" baseline="-25000" noProof="0" dirty="0">
                  <a:ln>
                    <a:noFill/>
                  </a:ln>
                  <a:solidFill>
                    <a:srgbClr val="0000FF"/>
                  </a:solidFill>
                  <a:effectLst/>
                  <a:uLnTx/>
                  <a:uFillTx/>
                  <a:latin typeface="Times New Roman" panose="02020603050405020304" pitchFamily="18" charset="0"/>
                  <a:ea typeface="宋体" panose="02010600030101010101" pitchFamily="2" charset="-122"/>
                </a:rPr>
                <a:t>CEO</a:t>
              </a:r>
              <a:endParaRPr kumimoji="1" lang="en-US" altLang="zh-CN" sz="2800" i="0" u="none" strike="noStrike" kern="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25000"/>
                </a:lnSpc>
                <a:spcBef>
                  <a:spcPct val="0"/>
                </a:spcBef>
                <a:spcAft>
                  <a:spcPts val="0"/>
                </a:spcAft>
                <a:buClrTx/>
                <a:buSzTx/>
                <a:buFontTx/>
                <a:buNone/>
                <a:defRPr/>
              </a:pPr>
              <a:r>
                <a:rPr kumimoji="1"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1" lang="en-US" altLang="zh-CN" sz="28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I</a:t>
              </a:r>
              <a:r>
                <a:rPr kumimoji="1" lang="en-US" altLang="zh-CN" sz="2800" b="0" i="0" u="none" strike="noStrike" kern="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rPr>
                <a:t>CEO</a:t>
              </a:r>
              <a:r>
                <a:rPr kumimoji="1"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=（1+   ）</a:t>
              </a:r>
              <a:r>
                <a:rPr kumimoji="1" lang="en-US" altLang="zh-CN" sz="28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I</a:t>
              </a:r>
              <a:r>
                <a:rPr kumimoji="1" lang="en-US" altLang="zh-CN" sz="2800" b="0" i="0" u="none" strike="noStrike" kern="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rPr>
                <a:t>CBO</a:t>
              </a:r>
              <a:endParaRPr kumimoji="1" lang="zh-CN"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graphicFrame>
          <p:nvGraphicFramePr>
            <p:cNvPr id="4" name="Object 4"/>
            <p:cNvGraphicFramePr>
              <a:graphicFrameLocks noChangeAspect="1"/>
            </p:cNvGraphicFramePr>
            <p:nvPr/>
          </p:nvGraphicFramePr>
          <p:xfrm>
            <a:off x="2760" y="2235"/>
            <a:ext cx="204" cy="286"/>
          </p:xfrm>
          <a:graphic>
            <a:graphicData uri="http://schemas.openxmlformats.org/presentationml/2006/ole">
              <mc:AlternateContent xmlns:mc="http://schemas.openxmlformats.org/markup-compatibility/2006">
                <mc:Choice xmlns:v="urn:schemas-microsoft-com:vml" Requires="v">
                  <p:oleObj spid="_x0000_s64540" name="公式" r:id="rId1" imgW="165100" imgH="228600" progId="Equation.3">
                    <p:embed/>
                  </p:oleObj>
                </mc:Choice>
                <mc:Fallback>
                  <p:oleObj name="公式" r:id="rId1" imgW="165100" imgH="228600" progId="Equation.3">
                    <p:embed/>
                    <p:pic>
                      <p:nvPicPr>
                        <p:cNvPr id="0" name="图片 645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0" y="2235"/>
                          <a:ext cx="20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 name="灯片编号占位符 6"/>
          <p:cNvSpPr>
            <a:spLocks noGrp="1"/>
          </p:cNvSpPr>
          <p:nvPr>
            <p:ph type="sldNum" sz="quarter" idx="12"/>
          </p:nvPr>
        </p:nvSpPr>
        <p:spPr/>
        <p:txBody>
          <a:bodyPr/>
          <a:p>
            <a:fld id="{9A0DB2DC-4C9A-4742-B13C-FB6460FD3503}" type="slidenum">
              <a:rPr lang="zh-CN" altLang="en-US" dirty="0"/>
            </a:fld>
            <a:endParaRPr lang="zh-CN" altLang="en-US" dirty="0"/>
          </a:p>
        </p:txBody>
      </p:sp>
      <p:sp>
        <p:nvSpPr>
          <p:cNvPr id="6" name="Rectangle 3"/>
          <p:cNvSpPr txBox="1">
            <a:spLocks noChangeArrowheads="1"/>
          </p:cNvSpPr>
          <p:nvPr/>
        </p:nvSpPr>
        <p:spPr bwMode="auto">
          <a:xfrm>
            <a:off x="970280" y="1808480"/>
            <a:ext cx="4970780" cy="1188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latinLnBrk="0" hangingPunct="1">
              <a:lnSpc>
                <a:spcPct val="100000"/>
              </a:lnSpc>
              <a:spcBef>
                <a:spcPts val="0"/>
              </a:spcBef>
              <a:spcAft>
                <a:spcPct val="0"/>
              </a:spcAft>
              <a:buClrTx/>
              <a:buSzTx/>
              <a:buFontTx/>
              <a:buNone/>
              <a:defRPr/>
            </a:pPr>
            <a:r>
              <a:rPr kumimoji="1" lang="en-US" altLang="zh-CN"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sz="2400" b="0" i="0" u="none" strike="noStrike" kern="1200" cap="none" spc="0" normalizeH="0" baseline="-2500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CBO</a:t>
            </a:r>
            <a:r>
              <a:rPr kumimoji="1"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的下标</a:t>
            </a:r>
            <a:r>
              <a:rPr kumimoji="1" lang="en-US" altLang="zh-CN"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CB</a:t>
            </a:r>
            <a:r>
              <a:rPr kumimoji="1"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代表集电极和基极，</a:t>
            </a:r>
            <a:r>
              <a:rPr kumimoji="1" lang="en-US" altLang="zh-CN"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O </a:t>
            </a:r>
            <a:r>
              <a:rPr kumimoji="1"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是</a:t>
            </a:r>
            <a:r>
              <a:rPr kumimoji="1" lang="en-US" altLang="zh-CN"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Open </a:t>
            </a:r>
            <a:r>
              <a:rPr kumimoji="1"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的字头，代表第三个电极</a:t>
            </a:r>
            <a:r>
              <a:rPr kumimoji="1" lang="en-US" altLang="zh-CN"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E</a:t>
            </a:r>
            <a:r>
              <a:rPr kumimoji="1"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开路。它相当于集电结的反向饱和电流。Ge管时 </a:t>
            </a:r>
            <a:r>
              <a:rPr lang="en-US" altLang="zh-CN" sz="2400" b="0" i="1"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I</a:t>
            </a:r>
            <a:r>
              <a:rPr lang="en-US" altLang="zh-CN" sz="2400" b="0" baseline="-2500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CBO</a:t>
            </a:r>
            <a:r>
              <a:rPr kumimoji="1"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单位</a:t>
            </a:r>
            <a:r>
              <a:rPr kumimoji="1"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是μA量级， Si管时是nA量级。</a:t>
            </a:r>
            <a:endParaRPr kumimoji="1"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片 7"/>
          <p:cNvPicPr>
            <a:picLocks noChangeAspect="1"/>
          </p:cNvPicPr>
          <p:nvPr/>
        </p:nvPicPr>
        <p:blipFill>
          <a:blip r:embed="rId3"/>
          <a:stretch>
            <a:fillRect/>
          </a:stretch>
        </p:blipFill>
        <p:spPr>
          <a:xfrm>
            <a:off x="6221095" y="1771015"/>
            <a:ext cx="2792730" cy="1799590"/>
          </a:xfrm>
          <a:prstGeom prst="rect">
            <a:avLst/>
          </a:prstGeom>
        </p:spPr>
      </p:pic>
      <p:sp>
        <p:nvSpPr>
          <p:cNvPr id="9" name="Text Box 9"/>
          <p:cNvSpPr txBox="1">
            <a:spLocks noChangeArrowheads="1"/>
          </p:cNvSpPr>
          <p:nvPr/>
        </p:nvSpPr>
        <p:spPr bwMode="auto">
          <a:xfrm>
            <a:off x="970280" y="5234305"/>
            <a:ext cx="4711700"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marL="0" marR="0" lvl="0" indent="0" algn="just" defTabSz="914400" eaLnBrk="1" fontAlgn="auto" latinLnBrk="0" hangingPunct="1">
              <a:lnSpc>
                <a:spcPct val="100000"/>
              </a:lnSpc>
              <a:spcBef>
                <a:spcPct val="0"/>
              </a:spcBef>
              <a:spcAft>
                <a:spcPts val="0"/>
              </a:spcAft>
              <a:buClrTx/>
              <a:buSzTx/>
              <a:buFontTx/>
              <a:buNone/>
              <a:defRPr/>
            </a:pPr>
            <a:r>
              <a:rPr kumimoji="1"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1"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相当基极开路时，集电极和发射极间的穿透电流。</a:t>
            </a:r>
            <a:endParaRPr kumimoji="1" lang="zh-CN" altLang="en-US" sz="2400" b="0" i="0" u="none" strike="noStrike" kern="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10" name="图片 9"/>
          <p:cNvPicPr>
            <a:picLocks noChangeAspect="1"/>
          </p:cNvPicPr>
          <p:nvPr/>
        </p:nvPicPr>
        <p:blipFill>
          <a:blip r:embed="rId4"/>
          <a:stretch>
            <a:fillRect/>
          </a:stretch>
        </p:blipFill>
        <p:spPr>
          <a:xfrm>
            <a:off x="6226810" y="4652645"/>
            <a:ext cx="2773434" cy="180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051"/>
          <p:cNvSpPr txBox="1">
            <a:spLocks noChangeArrowheads="1"/>
          </p:cNvSpPr>
          <p:nvPr/>
        </p:nvSpPr>
        <p:spPr bwMode="auto">
          <a:xfrm>
            <a:off x="1545590" y="4939665"/>
            <a:ext cx="5614035"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1"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en-US" altLang="zh-CN" sz="2400" b="0" i="1" u="none" strike="noStrike" kern="1200" cap="none" spc="0" normalizeH="0" baseline="0" noProof="0" dirty="0" smtClean="0">
                <a:ln>
                  <a:noFill/>
                </a:ln>
                <a:solidFill>
                  <a:srgbClr val="FF5050"/>
                </a:solidFill>
                <a:effectLst/>
                <a:uLnTx/>
                <a:uFillTx/>
                <a:latin typeface="Times New Roman" panose="02020603050405020304" pitchFamily="18" charset="0"/>
                <a:ea typeface="宋体" panose="02010600030101010101" pitchFamily="2" charset="-122"/>
              </a:rPr>
              <a:t>I</a:t>
            </a:r>
            <a:r>
              <a:rPr kumimoji="1" lang="en-US" altLang="zh-CN" sz="2400" b="0" i="0" u="none" strike="noStrike" kern="1200" cap="none" spc="0" normalizeH="0" baseline="-25000" noProof="0" dirty="0" smtClean="0">
                <a:ln>
                  <a:noFill/>
                </a:ln>
                <a:solidFill>
                  <a:srgbClr val="FF5050"/>
                </a:solidFill>
                <a:effectLst/>
                <a:uLnTx/>
                <a:uFillTx/>
                <a:latin typeface="Times New Roman" panose="02020603050405020304" pitchFamily="18" charset="0"/>
                <a:ea typeface="宋体" panose="02010600030101010101" pitchFamily="2" charset="-122"/>
              </a:rPr>
              <a:t>CEO </a:t>
            </a:r>
            <a:r>
              <a:rPr kumimoji="1" lang="zh-CN" altLang="en-US" sz="2400" b="0" i="0" u="none" strike="noStrike" kern="1200" cap="none" spc="0" normalizeH="0" baseline="0" noProof="0" dirty="0" smtClean="0">
                <a:ln>
                  <a:noFill/>
                </a:ln>
                <a:solidFill>
                  <a:srgbClr val="FF5050"/>
                </a:solidFill>
                <a:effectLst/>
                <a:uLnTx/>
                <a:uFillTx/>
                <a:latin typeface="Times New Roman" panose="02020603050405020304" pitchFamily="18" charset="0"/>
                <a:ea typeface="宋体" panose="02010600030101010101" pitchFamily="2" charset="-122"/>
              </a:rPr>
              <a:t>在输</a:t>
            </a:r>
            <a:r>
              <a:rPr kumimoji="1" lang="zh-CN" altLang="en-US" sz="2400" b="0" i="0" u="none" strike="noStrike" kern="1200" cap="none" spc="0" normalizeH="0" baseline="0" noProof="0" dirty="0" smtClean="0">
                <a:ln>
                  <a:noFill/>
                </a:ln>
                <a:solidFill>
                  <a:srgbClr val="FF5050"/>
                </a:solidFill>
                <a:effectLst/>
                <a:uLnTx/>
                <a:uFillTx/>
                <a:latin typeface="宋体" panose="02010600030101010101" pitchFamily="2" charset="-122"/>
                <a:ea typeface="宋体" panose="02010600030101010101" pitchFamily="2" charset="-122"/>
              </a:rPr>
              <a:t>出特性曲线上的位置</a:t>
            </a:r>
            <a:endParaRPr kumimoji="1" lang="zh-CN" altLang="en-US" sz="2400" b="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2"/>
          </p:nvPr>
        </p:nvSpPr>
        <p:spPr/>
        <p:txBody>
          <a:bodyPr/>
          <a:p>
            <a:fld id="{9A0DB2DC-4C9A-4742-B13C-FB6460FD3503}" type="slidenum">
              <a:rPr lang="zh-CN" altLang="en-US" dirty="0"/>
            </a:fld>
            <a:endParaRPr lang="zh-CN" altLang="en-US" dirty="0"/>
          </a:p>
        </p:txBody>
      </p:sp>
      <p:pic>
        <p:nvPicPr>
          <p:cNvPr id="75" name="图片 74"/>
          <p:cNvPicPr>
            <a:picLocks noChangeAspect="1"/>
          </p:cNvPicPr>
          <p:nvPr>
            <p:custDataLst>
              <p:tags r:id="rId1"/>
            </p:custDataLst>
          </p:nvPr>
        </p:nvPicPr>
        <p:blipFill>
          <a:blip r:embed="rId2"/>
          <a:stretch>
            <a:fillRect/>
          </a:stretch>
        </p:blipFill>
        <p:spPr>
          <a:xfrm>
            <a:off x="2141220" y="1267460"/>
            <a:ext cx="5057775" cy="3420110"/>
          </a:xfrm>
          <a:prstGeom prst="rect">
            <a:avLst/>
          </a:prstGeom>
        </p:spPr>
      </p:pic>
      <p:grpSp>
        <p:nvGrpSpPr>
          <p:cNvPr id="3" name="组合 2"/>
          <p:cNvGrpSpPr/>
          <p:nvPr/>
        </p:nvGrpSpPr>
        <p:grpSpPr>
          <a:xfrm>
            <a:off x="1400810" y="3931920"/>
            <a:ext cx="2029460" cy="565150"/>
            <a:chOff x="2206" y="6192"/>
            <a:chExt cx="3196" cy="890"/>
          </a:xfrm>
        </p:grpSpPr>
        <p:cxnSp>
          <p:nvCxnSpPr>
            <p:cNvPr id="76" name="直接连接符 75"/>
            <p:cNvCxnSpPr/>
            <p:nvPr/>
          </p:nvCxnSpPr>
          <p:spPr>
            <a:xfrm>
              <a:off x="3453" y="6728"/>
              <a:ext cx="1949"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2206" y="6192"/>
              <a:ext cx="1386" cy="890"/>
            </a:xfrm>
            <a:prstGeom prst="rect">
              <a:avLst/>
            </a:prstGeom>
            <a:noFill/>
          </p:spPr>
          <p:txBody>
            <a:bodyPr wrap="none" rtlCol="0" anchor="t">
              <a:spAutoFit/>
            </a:bodyPr>
            <a:p>
              <a:pPr marL="0" indent="0">
                <a:lnSpc>
                  <a:spcPct val="110000"/>
                </a:lnSpc>
                <a:buNone/>
              </a:pPr>
              <a:r>
                <a:rPr lang="en-US" altLang="zh-CN" sz="2800" b="1" i="1" noProof="0" dirty="0" smtClean="0">
                  <a:ln>
                    <a:noFill/>
                  </a:ln>
                  <a:solidFill>
                    <a:srgbClr val="007032"/>
                  </a:solidFill>
                  <a:effectLst/>
                  <a:uLnTx/>
                  <a:uFillTx/>
                  <a:sym typeface="+mn-ea"/>
                </a:rPr>
                <a:t>I</a:t>
              </a:r>
              <a:r>
                <a:rPr lang="en-US" altLang="zh-CN" sz="2800" b="1" baseline="-25000" noProof="0" dirty="0" smtClean="0">
                  <a:ln>
                    <a:noFill/>
                  </a:ln>
                  <a:solidFill>
                    <a:srgbClr val="007032"/>
                  </a:solidFill>
                  <a:effectLst/>
                  <a:uLnTx/>
                  <a:uFillTx/>
                  <a:sym typeface="+mn-ea"/>
                </a:rPr>
                <a:t>CEO </a:t>
              </a:r>
              <a:endParaRPr lang="en-US" altLang="zh-CN" sz="2800" b="1" baseline="-25000" noProof="0" dirty="0" smtClean="0">
                <a:ln>
                  <a:noFill/>
                </a:ln>
                <a:solidFill>
                  <a:srgbClr val="007032"/>
                </a:solidFill>
                <a:effectLst/>
                <a:uLnTx/>
                <a:uFillTx/>
                <a:latin typeface="Times New Roman" panose="02020603050405020304" pitchFamily="18" charset="0"/>
                <a:cs typeface="Times New Roman" panose="02020603050405020304" pitchFamily="18" charset="0"/>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2"/>
          <p:cNvGraphicFramePr>
            <a:graphicFrameLocks noChangeAspect="1"/>
          </p:cNvGraphicFramePr>
          <p:nvPr/>
        </p:nvGraphicFramePr>
        <p:xfrm>
          <a:off x="6278880" y="1990090"/>
          <a:ext cx="2901950" cy="2031365"/>
        </p:xfrm>
        <a:graphic>
          <a:graphicData uri="http://schemas.openxmlformats.org/presentationml/2006/ole">
            <mc:AlternateContent xmlns:mc="http://schemas.openxmlformats.org/markup-compatibility/2006">
              <mc:Choice xmlns:v="urn:schemas-microsoft-com:vml" Requires="v">
                <p:oleObj spid="_x0000_s13" name="BMP 图象" r:id="rId1" imgW="3044825" imgH="2133600" progId="Paint.Picture">
                  <p:embed/>
                </p:oleObj>
              </mc:Choice>
              <mc:Fallback>
                <p:oleObj name="BMP 图象" r:id="rId1" imgW="3044825" imgH="2133600" progId="Paint.Picture">
                  <p:embed/>
                  <p:pic>
                    <p:nvPicPr>
                      <p:cNvPr id="0" name="图片 665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8880" y="1990090"/>
                        <a:ext cx="2901950" cy="2031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13"/>
          <p:cNvSpPr txBox="1">
            <a:spLocks noChangeArrowheads="1"/>
          </p:cNvSpPr>
          <p:nvPr/>
        </p:nvSpPr>
        <p:spPr bwMode="auto">
          <a:xfrm>
            <a:off x="180975" y="621030"/>
            <a:ext cx="8018780" cy="2287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indent="0" algn="l" eaLnBrk="1" latinLnBrk="0" hangingPunct="1">
              <a:lnSpc>
                <a:spcPct val="120000"/>
              </a:lnSpc>
              <a:buClrTx/>
              <a:buSzTx/>
              <a:buFontTx/>
              <a:buNone/>
            </a:pPr>
            <a:r>
              <a:rPr lang="zh-CN" altLang="en-US" sz="2800" b="0" u="sng" dirty="0" smtClean="0">
                <a:solidFill>
                  <a:srgbClr val="0000FF"/>
                </a:solidFill>
                <a:latin typeface="黑体" panose="02010609060101010101" pitchFamily="49" charset="-122"/>
                <a:ea typeface="黑体" panose="02010609060101010101" pitchFamily="49" charset="-122"/>
              </a:rPr>
              <a:t>(2)交流参数</a:t>
            </a:r>
            <a:endParaRPr lang="zh-CN" altLang="en-US" sz="2800" b="0" u="sng" dirty="0" smtClean="0">
              <a:solidFill>
                <a:srgbClr val="0000FF"/>
              </a:solidFill>
              <a:latin typeface="黑体" panose="02010609060101010101" pitchFamily="49" charset="-122"/>
              <a:ea typeface="黑体" panose="02010609060101010101" pitchFamily="49" charset="-122"/>
            </a:endParaRPr>
          </a:p>
          <a:p>
            <a:pPr indent="0" latinLnBrk="0">
              <a:lnSpc>
                <a:spcPct val="120000"/>
              </a:lnSpc>
              <a:spcBef>
                <a:spcPct val="0"/>
              </a:spcBef>
              <a:buFontTx/>
              <a:buNone/>
            </a:pPr>
            <a:r>
              <a:rPr lang="en-US" altLang="zh-CN" sz="2800" dirty="0">
                <a:solidFill>
                  <a:srgbClr val="FF6600"/>
                </a:solidFill>
                <a:latin typeface="宋体" panose="02010600030101010101" pitchFamily="2" charset="-122"/>
              </a:rPr>
              <a:t>    </a:t>
            </a:r>
            <a:r>
              <a:rPr lang="zh-CN" altLang="en-US" sz="2800" dirty="0">
                <a:solidFill>
                  <a:srgbClr val="FF6600"/>
                </a:solidFill>
                <a:latin typeface="宋体" panose="02010600030101010101" pitchFamily="2" charset="-122"/>
              </a:rPr>
              <a:t>①交流电流放大系数</a:t>
            </a:r>
            <a:endParaRPr lang="zh-CN" altLang="en-US" sz="2800" dirty="0">
              <a:solidFill>
                <a:srgbClr val="000000"/>
              </a:solidFill>
              <a:latin typeface="宋体" panose="02010600030101010101" pitchFamily="2" charset="-122"/>
            </a:endParaRPr>
          </a:p>
          <a:p>
            <a:pPr indent="0" latinLnBrk="0">
              <a:lnSpc>
                <a:spcPct val="120000"/>
              </a:lnSpc>
              <a:spcBef>
                <a:spcPct val="0"/>
              </a:spcBef>
              <a:buFontTx/>
              <a:buNone/>
            </a:pPr>
            <a:r>
              <a:rPr lang="zh-CN" altLang="en-US" sz="2800" dirty="0">
                <a:solidFill>
                  <a:srgbClr val="009900"/>
                </a:solidFill>
                <a:latin typeface="Times New Roman" panose="02020603050405020304" pitchFamily="18" charset="0"/>
              </a:rPr>
              <a:t> </a:t>
            </a:r>
            <a:r>
              <a:rPr lang="en-US" altLang="zh-CN" sz="2800" dirty="0">
                <a:solidFill>
                  <a:srgbClr val="009900"/>
                </a:solidFill>
                <a:latin typeface="Times New Roman" panose="02020603050405020304" pitchFamily="18" charset="0"/>
              </a:rPr>
              <a:t>            </a:t>
            </a:r>
            <a:r>
              <a:rPr lang="zh-CN" altLang="en-US" sz="2800" noProof="0" dirty="0" smtClean="0">
                <a:ln>
                  <a:noFill/>
                </a:ln>
                <a:solidFill>
                  <a:srgbClr val="009900"/>
                </a:solidFill>
                <a:effectLst/>
                <a:uLnTx/>
                <a:uFillTx/>
                <a:latin typeface="Times New Roman" panose="02020603050405020304" pitchFamily="18" charset="0"/>
                <a:cs typeface="Times New Roman" panose="02020603050405020304" pitchFamily="18" charset="0"/>
                <a:sym typeface="+mn-ea"/>
              </a:rPr>
              <a:t>(a)</a:t>
            </a:r>
            <a:r>
              <a:rPr lang="en-US" altLang="zh-CN" sz="2800" noProof="0" dirty="0" smtClean="0">
                <a:ln>
                  <a:noFill/>
                </a:ln>
                <a:solidFill>
                  <a:srgbClr val="009900"/>
                </a:solidFill>
                <a:effectLst/>
                <a:uLnTx/>
                <a:uFillTx/>
                <a:latin typeface="Times New Roman" panose="02020603050405020304" pitchFamily="18" charset="0"/>
                <a:cs typeface="Times New Roman" panose="02020603050405020304" pitchFamily="18" charset="0"/>
                <a:sym typeface="+mn-ea"/>
              </a:rPr>
              <a:t> </a:t>
            </a:r>
            <a:r>
              <a:rPr lang="zh-CN" altLang="en-US" sz="2800" dirty="0">
                <a:solidFill>
                  <a:srgbClr val="009900"/>
                </a:solidFill>
                <a:latin typeface="Times New Roman" panose="02020603050405020304" pitchFamily="18" charset="0"/>
              </a:rPr>
              <a:t>共发射极</a:t>
            </a:r>
            <a:r>
              <a:rPr lang="zh-CN" altLang="en-US" sz="2800" dirty="0">
                <a:solidFill>
                  <a:srgbClr val="009900"/>
                </a:solidFill>
                <a:effectLst>
                  <a:outerShdw blurRad="38100" dist="38100" dir="2700000" algn="tl">
                    <a:srgbClr val="000000">
                      <a:alpha val="43137"/>
                    </a:srgbClr>
                  </a:outerShdw>
                </a:effectLst>
                <a:latin typeface="Times New Roman" panose="02020603050405020304" pitchFamily="18" charset="0"/>
              </a:rPr>
              <a:t>交流</a:t>
            </a:r>
            <a:r>
              <a:rPr lang="zh-CN" altLang="en-US" sz="2800" dirty="0">
                <a:solidFill>
                  <a:srgbClr val="009900"/>
                </a:solidFill>
                <a:latin typeface="Times New Roman" panose="02020603050405020304" pitchFamily="18" charset="0"/>
              </a:rPr>
              <a:t>电流放大系数</a:t>
            </a:r>
            <a:r>
              <a:rPr lang="en-US" altLang="zh-CN" sz="2800" dirty="0">
                <a:solidFill>
                  <a:srgbClr val="009900"/>
                </a:solidFill>
                <a:latin typeface="Times New Roman" panose="02020603050405020304" pitchFamily="18" charset="0"/>
              </a:rPr>
              <a:t> </a:t>
            </a:r>
            <a:r>
              <a:rPr lang="zh-CN" altLang="en-US" sz="2800" i="1" dirty="0">
                <a:solidFill>
                  <a:srgbClr val="0000FF"/>
                </a:solidFill>
                <a:latin typeface="Times New Roman" panose="02020603050405020304" pitchFamily="18" charset="0"/>
                <a:sym typeface="Symbol" panose="05050102010706020507" pitchFamily="18" charset="2"/>
              </a:rPr>
              <a:t></a:t>
            </a:r>
            <a:endParaRPr lang="zh-CN" altLang="en-US" sz="2800" dirty="0">
              <a:solidFill>
                <a:srgbClr val="0000FF"/>
              </a:solidFill>
              <a:latin typeface="Times New Roman" panose="02020603050405020304" pitchFamily="18" charset="0"/>
            </a:endParaRPr>
          </a:p>
          <a:p>
            <a:pPr indent="0" latinLnBrk="0">
              <a:lnSpc>
                <a:spcPct val="150000"/>
              </a:lnSpc>
              <a:spcBef>
                <a:spcPct val="0"/>
              </a:spcBef>
              <a:buFontTx/>
              <a:buNone/>
            </a:pPr>
            <a:r>
              <a:rPr lang="zh-CN" altLang="en-US" sz="2800" dirty="0">
                <a:solidFill>
                  <a:srgbClr val="000000"/>
                </a:solidFill>
                <a:latin typeface="Times New Roman" panose="02020603050405020304" pitchFamily="18" charset="0"/>
              </a:rPr>
              <a:t>              </a:t>
            </a:r>
            <a:r>
              <a:rPr lang="en-US" altLang="zh-CN" sz="2800" dirty="0">
                <a:solidFill>
                  <a:srgbClr val="000000"/>
                </a:solidFill>
                <a:latin typeface="Times New Roman" panose="02020603050405020304" pitchFamily="18" charset="0"/>
              </a:rPr>
              <a:t>          </a:t>
            </a:r>
            <a:r>
              <a:rPr lang="zh-CN" altLang="en-US" sz="2800" i="1" dirty="0">
                <a:solidFill>
                  <a:srgbClr val="000000"/>
                </a:solidFill>
                <a:latin typeface="Times New Roman" panose="02020603050405020304" pitchFamily="18" charset="0"/>
                <a:sym typeface="Symbol" panose="05050102010706020507" pitchFamily="18" charset="2"/>
              </a:rPr>
              <a:t></a:t>
            </a:r>
            <a:r>
              <a:rPr lang="en-US" altLang="zh-CN" sz="2800" i="1" dirty="0">
                <a:solidFill>
                  <a:srgbClr val="000000"/>
                </a:solidFill>
                <a:latin typeface="Times New Roman" panose="02020603050405020304" pitchFamily="18" charset="0"/>
                <a:sym typeface="Symbol" panose="05050102010706020507" pitchFamily="18" charset="2"/>
              </a:rPr>
              <a:t> </a:t>
            </a:r>
            <a:r>
              <a:rPr lang="zh-CN" altLang="en-US" sz="2800" dirty="0">
                <a:solidFill>
                  <a:srgbClr val="000000"/>
                </a:solidFill>
                <a:latin typeface="Times New Roman" panose="02020603050405020304" pitchFamily="18" charset="0"/>
              </a:rPr>
              <a:t>=</a:t>
            </a:r>
            <a:r>
              <a:rPr lang="en-US" altLang="zh-CN" sz="2800" dirty="0">
                <a:solidFill>
                  <a:srgbClr val="000000"/>
                </a:solidFill>
                <a:latin typeface="Times New Roman" panose="02020603050405020304" pitchFamily="18" charset="0"/>
              </a:rPr>
              <a:t> </a:t>
            </a:r>
            <a:r>
              <a:rPr lang="zh-CN" altLang="en-US" sz="2800" dirty="0">
                <a:solidFill>
                  <a:srgbClr val="000000"/>
                </a:solidFill>
                <a:latin typeface="Times New Roman" panose="02020603050405020304" pitchFamily="18" charset="0"/>
                <a:sym typeface="Symbol" panose="05050102010706020507" pitchFamily="18" charset="2"/>
              </a:rPr>
              <a:t></a:t>
            </a:r>
            <a:r>
              <a:rPr lang="en-US" altLang="zh-CN" sz="2800" i="1" dirty="0">
                <a:solidFill>
                  <a:srgbClr val="000000"/>
                </a:solidFill>
                <a:latin typeface="Times New Roman" panose="02020603050405020304" pitchFamily="18" charset="0"/>
              </a:rPr>
              <a:t>I</a:t>
            </a:r>
            <a:r>
              <a:rPr lang="en-US" altLang="zh-CN" sz="2800" baseline="-25000" dirty="0">
                <a:solidFill>
                  <a:srgbClr val="000000"/>
                </a:solidFill>
                <a:latin typeface="Times New Roman" panose="02020603050405020304" pitchFamily="18" charset="0"/>
              </a:rPr>
              <a:t>C</a:t>
            </a:r>
            <a:r>
              <a:rPr lang="en-US" altLang="zh-CN" sz="2800" dirty="0">
                <a:solidFill>
                  <a:srgbClr val="000000"/>
                </a:solidFill>
                <a:latin typeface="Times New Roman" panose="02020603050405020304" pitchFamily="18" charset="0"/>
              </a:rPr>
              <a:t>/</a:t>
            </a:r>
            <a:r>
              <a:rPr lang="en-US" altLang="zh-CN" sz="2800" dirty="0">
                <a:solidFill>
                  <a:srgbClr val="000000"/>
                </a:solidFill>
                <a:latin typeface="Times New Roman" panose="02020603050405020304" pitchFamily="18" charset="0"/>
                <a:sym typeface="Symbol" panose="05050102010706020507" pitchFamily="18" charset="2"/>
              </a:rPr>
              <a:t></a:t>
            </a:r>
            <a:r>
              <a:rPr lang="en-US" altLang="zh-CN" sz="2800" i="1" dirty="0" err="1">
                <a:solidFill>
                  <a:srgbClr val="000000"/>
                </a:solidFill>
                <a:latin typeface="Times New Roman" panose="02020603050405020304" pitchFamily="18" charset="0"/>
              </a:rPr>
              <a:t>I</a:t>
            </a:r>
            <a:r>
              <a:rPr lang="en-US" altLang="zh-CN" sz="2800" baseline="-25000" dirty="0" err="1">
                <a:solidFill>
                  <a:srgbClr val="000000"/>
                </a:solidFill>
                <a:latin typeface="Times New Roman" panose="02020603050405020304" pitchFamily="18" charset="0"/>
              </a:rPr>
              <a:t>B</a:t>
            </a:r>
            <a:r>
              <a:rPr lang="en-US" altLang="zh-CN" sz="2800" dirty="0" err="1">
                <a:solidFill>
                  <a:srgbClr val="000000"/>
                </a:solidFill>
                <a:latin typeface="Times New Roman" panose="02020603050405020304" pitchFamily="18" charset="0"/>
                <a:sym typeface="Symbol" panose="05050102010706020507" pitchFamily="18" charset="2"/>
              </a:rPr>
              <a:t></a:t>
            </a:r>
            <a:r>
              <a:rPr lang="en-US" altLang="zh-CN" sz="2800" i="1" baseline="-14000" dirty="0" err="1">
                <a:solidFill>
                  <a:srgbClr val="000000"/>
                </a:solidFill>
                <a:latin typeface="Times New Roman" panose="02020603050405020304" pitchFamily="18" charset="0"/>
              </a:rPr>
              <a:t>v</a:t>
            </a:r>
            <a:r>
              <a:rPr lang="en-US" altLang="zh-CN" sz="2000" baseline="-46000" dirty="0" err="1">
                <a:solidFill>
                  <a:srgbClr val="000000"/>
                </a:solidFill>
                <a:latin typeface="Times New Roman" panose="02020603050405020304" pitchFamily="18" charset="0"/>
              </a:rPr>
              <a:t>CE</a:t>
            </a:r>
            <a:r>
              <a:rPr lang="en-US" altLang="zh-CN" sz="2800" baseline="-14000" dirty="0">
                <a:solidFill>
                  <a:srgbClr val="000000"/>
                </a:solidFill>
                <a:latin typeface="Times New Roman" panose="02020603050405020304" pitchFamily="18" charset="0"/>
              </a:rPr>
              <a:t>=</a:t>
            </a:r>
            <a:r>
              <a:rPr lang="en-US" altLang="zh-CN" sz="2800" baseline="-14000" dirty="0" err="1">
                <a:solidFill>
                  <a:srgbClr val="000000"/>
                </a:solidFill>
                <a:latin typeface="Times New Roman" panose="02020603050405020304" pitchFamily="18" charset="0"/>
              </a:rPr>
              <a:t>const</a:t>
            </a:r>
            <a:endParaRPr lang="zh-CN" altLang="en-US" sz="2800" baseline="-14000" dirty="0">
              <a:solidFill>
                <a:srgbClr val="000000"/>
              </a:solidFill>
              <a:latin typeface="Times New Roman" panose="02020603050405020304" pitchFamily="18" charset="0"/>
            </a:endParaRPr>
          </a:p>
        </p:txBody>
      </p:sp>
      <p:sp>
        <p:nvSpPr>
          <p:cNvPr id="3" name="灯片编号占位符 2"/>
          <p:cNvSpPr>
            <a:spLocks noGrp="1"/>
          </p:cNvSpPr>
          <p:nvPr>
            <p:ph type="sldNum" sz="quarter" idx="12"/>
          </p:nvPr>
        </p:nvSpPr>
        <p:spPr/>
        <p:txBody>
          <a:bodyPr/>
          <a:p>
            <a:fld id="{9A0DB2DC-4C9A-4742-B13C-FB6460FD3503}" type="slidenum">
              <a:rPr lang="zh-CN" altLang="en-US" dirty="0"/>
            </a:fld>
            <a:endParaRPr lang="zh-CN" altLang="en-US" dirty="0"/>
          </a:p>
        </p:txBody>
      </p:sp>
      <p:grpSp>
        <p:nvGrpSpPr>
          <p:cNvPr id="2" name="组合 1"/>
          <p:cNvGrpSpPr/>
          <p:nvPr/>
        </p:nvGrpSpPr>
        <p:grpSpPr>
          <a:xfrm>
            <a:off x="754380" y="3303905"/>
            <a:ext cx="8209280" cy="2035810"/>
            <a:chOff x="849" y="1135"/>
            <a:chExt cx="12928" cy="3206"/>
          </a:xfrm>
        </p:grpSpPr>
        <p:sp>
          <p:nvSpPr>
            <p:cNvPr id="4" name="Rectangle 3"/>
            <p:cNvSpPr txBox="1">
              <a:spLocks noChangeArrowheads="1"/>
            </p:cNvSpPr>
            <p:nvPr/>
          </p:nvSpPr>
          <p:spPr bwMode="auto">
            <a:xfrm>
              <a:off x="849" y="1135"/>
              <a:ext cx="12928" cy="28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zh-CN" altLang="en-US" sz="320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en-US" altLang="zh-CN" sz="320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a:t>
              </a:r>
              <a:r>
                <a:rPr lang="zh-CN" altLang="en-US" sz="2800" noProof="0" dirty="0" smtClean="0">
                  <a:ln>
                    <a:noFill/>
                  </a:ln>
                  <a:solidFill>
                    <a:srgbClr val="0099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2800" noProof="0" dirty="0" smtClean="0">
                  <a:ln>
                    <a:noFill/>
                  </a:ln>
                  <a:solidFill>
                    <a:srgbClr val="0099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b</a:t>
              </a:r>
              <a:r>
                <a:rPr lang="zh-CN" altLang="en-US" sz="2800" noProof="0" dirty="0" smtClean="0">
                  <a:ln>
                    <a:noFill/>
                  </a:ln>
                  <a:solidFill>
                    <a:srgbClr val="0099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2800" noProof="0" dirty="0" smtClean="0">
                  <a:ln>
                    <a:noFill/>
                  </a:ln>
                  <a:solidFill>
                    <a:srgbClr val="0099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a:t>
              </a:r>
              <a:r>
                <a:rPr kumimoji="1" lang="zh-CN" altLang="en-US" sz="2800" i="0" u="none" strike="noStrike" kern="1200" cap="none" spc="0" normalizeH="0" baseline="0" noProof="0" dirty="0" smtClean="0">
                  <a:ln>
                    <a:noFill/>
                  </a:ln>
                  <a:solidFill>
                    <a:srgbClr val="009900"/>
                  </a:solidFill>
                  <a:effectLst/>
                  <a:uLnTx/>
                  <a:uFillTx/>
                  <a:latin typeface="Times New Roman" panose="02020603050405020304" pitchFamily="18" charset="0"/>
                  <a:ea typeface="宋体" panose="02010600030101010101" pitchFamily="2" charset="-122"/>
                </a:rPr>
                <a:t>共基极</a:t>
              </a:r>
              <a:r>
                <a:rPr kumimoji="1" lang="zh-CN" altLang="en-US" sz="2800" i="0" u="none" strike="noStrike" kern="1200" cap="none" spc="0" normalizeH="0" baseline="0" noProof="0" dirty="0" smtClean="0">
                  <a:ln>
                    <a:noFill/>
                  </a:ln>
                  <a:solidFill>
                    <a:srgbClr val="0099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rPr>
                <a:t>交流</a:t>
              </a:r>
              <a:r>
                <a:rPr kumimoji="1" lang="zh-CN" altLang="en-US" sz="2800" i="0" u="none" strike="noStrike" kern="1200" cap="none" spc="0" normalizeH="0" baseline="0" noProof="0" dirty="0" smtClean="0">
                  <a:ln>
                    <a:noFill/>
                  </a:ln>
                  <a:solidFill>
                    <a:srgbClr val="009900"/>
                  </a:solidFill>
                  <a:effectLst/>
                  <a:uLnTx/>
                  <a:uFillTx/>
                  <a:latin typeface="Times New Roman" panose="02020603050405020304" pitchFamily="18" charset="0"/>
                  <a:ea typeface="宋体" panose="02010600030101010101" pitchFamily="2" charset="-122"/>
                </a:rPr>
                <a:t>电流放大系数</a:t>
              </a:r>
              <a:r>
                <a:rPr kumimoji="1" lang="en-US" altLang="zh-CN" sz="2800" i="0" u="none" strike="noStrike" kern="1200" cap="none" spc="0" normalizeH="0" baseline="0" noProof="0" dirty="0" smtClean="0">
                  <a:ln>
                    <a:noFill/>
                  </a:ln>
                  <a:solidFill>
                    <a:srgbClr val="009900"/>
                  </a:solidFill>
                  <a:effectLst/>
                  <a:uLnTx/>
                  <a:uFillTx/>
                  <a:latin typeface="Times New Roman" panose="02020603050405020304" pitchFamily="18" charset="0"/>
                  <a:ea typeface="宋体" panose="02010600030101010101" pitchFamily="2" charset="-122"/>
                </a:rPr>
                <a:t> </a:t>
              </a:r>
              <a:r>
                <a:rPr kumimoji="1" lang="en-US" altLang="zh-CN" sz="2800" i="1" u="none" strike="noStrike" kern="1200" cap="none" spc="0" normalizeH="0" baseline="0" noProof="0" dirty="0" smtClean="0">
                  <a:ln>
                    <a:noFill/>
                  </a:ln>
                  <a:solidFill>
                    <a:srgbClr val="0000FF"/>
                  </a:solidFill>
                  <a:effectLst/>
                  <a:uLnTx/>
                  <a:uFillTx/>
                  <a:latin typeface="Times New Roman" panose="02020603050405020304" pitchFamily="18" charset="0"/>
                  <a:ea typeface="宋体" panose="02010600030101010101" pitchFamily="2" charset="-122"/>
                </a:rPr>
                <a:t>α</a:t>
              </a:r>
              <a:endParaRPr kumimoji="1" lang="en-US" altLang="zh-CN" sz="2800" i="0" u="none" strike="noStrike" kern="1200" cap="none" spc="0" normalizeH="0" baseline="0" noProof="0" dirty="0" smtClean="0">
                <a:ln>
                  <a:noFill/>
                </a:ln>
                <a:solidFill>
                  <a:srgbClr val="0099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fontAlgn="base" latinLnBrk="0" hangingPunct="1">
                <a:lnSpc>
                  <a:spcPct val="150000"/>
                </a:lnSpc>
                <a:spcBef>
                  <a:spcPct val="20000"/>
                </a:spcBef>
                <a:spcAft>
                  <a:spcPct val="0"/>
                </a:spcAft>
                <a:buClrTx/>
                <a:buSzTx/>
                <a:buFontTx/>
                <a:buNone/>
                <a:defRPr/>
              </a:pPr>
              <a:r>
                <a:rPr kumimoji="1" lang="en-US" altLang="zh-CN"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en-US" altLang="zh-CN" sz="2800" b="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en-US" altLang="zh-CN" sz="280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α </a:t>
              </a:r>
              <a:r>
                <a:rPr kumimoji="1" lang="en-US" altLang="zh-CN" sz="280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sz="280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sz="2800" i="0" u="none" strike="noStrike" kern="1200" cap="none" spc="0" normalizeH="0" baseline="-2500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t>
              </a:r>
              <a:r>
                <a:rPr kumimoji="1" lang="en-US" altLang="zh-CN" sz="280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sz="280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sz="2800" i="0" u="none" strike="noStrike" kern="1200" cap="none" spc="0" normalizeH="0" baseline="-2500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E</a:t>
              </a:r>
              <a:r>
                <a:rPr kumimoji="1" lang="en-US" altLang="zh-CN" sz="280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sz="280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i="1" u="none" strike="noStrike" kern="1200" cap="none" spc="0" normalizeH="0" baseline="-1000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r>
                <a:rPr kumimoji="1" lang="en-US" altLang="zh-CN" sz="1800" i="0" u="none" strike="noStrike" kern="1200" cap="none" spc="0" normalizeH="0" baseline="-3000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CB</a:t>
              </a:r>
              <a:r>
                <a:rPr kumimoji="1" lang="en-US" altLang="zh-CN" sz="2400" i="0" u="none" strike="noStrike" kern="1200" cap="none" spc="0" normalizeH="0" baseline="-10000" noProof="0" dirty="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i="0" u="none" strike="noStrike" kern="1200" cap="none" spc="0" normalizeH="0" baseline="-10000" noProof="0" dirty="0" err="1"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const</a:t>
              </a:r>
              <a:endParaRPr kumimoji="1" lang="en-US" altLang="zh-CN"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fontAlgn="base" latinLnBrk="0" hangingPunct="1">
                <a:lnSpc>
                  <a:spcPct val="150000"/>
                </a:lnSpc>
                <a:spcBef>
                  <a:spcPct val="20000"/>
                </a:spcBef>
                <a:spcAft>
                  <a:spcPct val="0"/>
                </a:spcAft>
                <a:buClrTx/>
                <a:buSzTx/>
                <a:buFontTx/>
                <a:buNone/>
                <a:defRPr/>
              </a:pPr>
              <a:r>
                <a:rPr kumimoji="1" lang="en-US" altLang="zh-CN"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zh-CN"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近似分析中可认为</a:t>
              </a: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a:t>
              </a:r>
              <a:r>
                <a:rPr kumimoji="1" lang="en-US" altLang="zh-CN"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a:t>
              </a:r>
              <a:r>
                <a:rPr kumimoji="1" lang="zh-CN" altLang="en-US" sz="2800" b="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sym typeface="Symbol" panose="05050102010706020507" pitchFamily="18" charset="2"/>
                </a:rPr>
                <a:t></a:t>
              </a: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zh-CN" altLang="en-US" sz="2800" b="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sym typeface="Symbol" panose="05050102010706020507" pitchFamily="18" charset="2"/>
                </a:rPr>
                <a:t></a:t>
              </a: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a:t>
              </a:r>
              <a:endParaRPr kumimoji="1" lang="zh-CN" altLang="en-US" sz="2400" b="1" i="0" u="none" strike="noStrike" kern="1200" cap="none" spc="0" normalizeH="0" baseline="0" noProof="0" dirty="0" smtClean="0">
                <a:ln>
                  <a:noFill/>
                </a:ln>
                <a:solidFill>
                  <a:srgbClr val="000000"/>
                </a:solidFill>
                <a:effectLst/>
                <a:uLnTx/>
                <a:uFillTx/>
                <a:latin typeface="Arial" panose="020B0604020202020204"/>
                <a:ea typeface="宋体" panose="02010600030101010101" pitchFamily="2" charset="-122"/>
              </a:endParaRPr>
            </a:p>
          </p:txBody>
        </p:sp>
        <p:graphicFrame>
          <p:nvGraphicFramePr>
            <p:cNvPr id="5" name="Object 9"/>
            <p:cNvGraphicFramePr>
              <a:graphicFrameLocks noChangeAspect="1"/>
            </p:cNvGraphicFramePr>
            <p:nvPr/>
          </p:nvGraphicFramePr>
          <p:xfrm>
            <a:off x="7388" y="3630"/>
            <a:ext cx="624" cy="624"/>
          </p:xfrm>
          <a:graphic>
            <a:graphicData uri="http://schemas.openxmlformats.org/presentationml/2006/ole">
              <mc:AlternateContent xmlns:mc="http://schemas.openxmlformats.org/markup-compatibility/2006">
                <mc:Choice xmlns:v="urn:schemas-microsoft-com:vml" Requires="v">
                  <p:oleObj spid="_x0000_s67638" name="公式" r:id="rId3" imgW="165100" imgH="165100" progId="Equation.3">
                    <p:embed/>
                  </p:oleObj>
                </mc:Choice>
                <mc:Fallback>
                  <p:oleObj name="公式" r:id="rId3" imgW="165100" imgH="165100" progId="Equation.3">
                    <p:embed/>
                    <p:pic>
                      <p:nvPicPr>
                        <p:cNvPr id="0" name="图片 676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8" y="3630"/>
                          <a:ext cx="624"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0"/>
            <p:cNvGraphicFramePr>
              <a:graphicFrameLocks noChangeAspect="1"/>
            </p:cNvGraphicFramePr>
            <p:nvPr/>
          </p:nvGraphicFramePr>
          <p:xfrm>
            <a:off x="9114" y="3491"/>
            <a:ext cx="607" cy="850"/>
          </p:xfrm>
          <a:graphic>
            <a:graphicData uri="http://schemas.openxmlformats.org/presentationml/2006/ole">
              <mc:AlternateContent xmlns:mc="http://schemas.openxmlformats.org/markup-compatibility/2006">
                <mc:Choice xmlns:v="urn:schemas-microsoft-com:vml" Requires="v">
                  <p:oleObj spid="_x0000_s67639" name="公式" r:id="rId5" imgW="3962400" imgH="5486400" progId="Equation.3">
                    <p:embed/>
                  </p:oleObj>
                </mc:Choice>
                <mc:Fallback>
                  <p:oleObj name="公式" r:id="rId5" imgW="3962400" imgH="5486400" progId="Equation.3">
                    <p:embed/>
                    <p:pic>
                      <p:nvPicPr>
                        <p:cNvPr id="0" name="图片 67638"/>
                        <p:cNvPicPr>
                          <a:picLocks noChangeAspect="1" noChangeArrowheads="1"/>
                        </p:cNvPicPr>
                        <p:nvPr/>
                      </p:nvPicPr>
                      <p:blipFill>
                        <a:blip r:embed="rId6"/>
                        <a:srcRect/>
                        <a:stretch>
                          <a:fillRect/>
                        </a:stretch>
                      </p:blipFill>
                      <p:spPr bwMode="auto">
                        <a:xfrm>
                          <a:off x="9114" y="3491"/>
                          <a:ext cx="607" cy="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 name="Text Box 8"/>
          <p:cNvSpPr txBox="1">
            <a:spLocks noChangeArrowheads="1"/>
          </p:cNvSpPr>
          <p:nvPr/>
        </p:nvSpPr>
        <p:spPr bwMode="auto">
          <a:xfrm>
            <a:off x="601980" y="5394325"/>
            <a:ext cx="8481695" cy="1038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nSpc>
                <a:spcPct val="110000"/>
              </a:lnSpc>
              <a:spcBef>
                <a:spcPct val="0"/>
              </a:spcBef>
              <a:buFontTx/>
              <a:buNone/>
            </a:pPr>
            <a:r>
              <a:rPr lang="zh-CN" altLang="en-US" sz="2800" dirty="0">
                <a:solidFill>
                  <a:srgbClr val="800080"/>
                </a:solidFill>
                <a:latin typeface="Times New Roman" panose="02020603050405020304" pitchFamily="18" charset="0"/>
              </a:rPr>
              <a:t>  </a:t>
            </a:r>
            <a:r>
              <a:rPr lang="en-US" altLang="zh-CN" sz="2800" dirty="0">
                <a:solidFill>
                  <a:srgbClr val="800080"/>
                </a:solidFill>
                <a:latin typeface="Times New Roman" panose="02020603050405020304" pitchFamily="18" charset="0"/>
              </a:rPr>
              <a:t>  </a:t>
            </a:r>
            <a:r>
              <a:rPr lang="zh-CN" altLang="en-US" sz="2800" dirty="0">
                <a:solidFill>
                  <a:srgbClr val="FF6600"/>
                </a:solidFill>
                <a:latin typeface="宋体" panose="02010600030101010101" pitchFamily="2" charset="-122"/>
              </a:rPr>
              <a:t>②特征频率</a:t>
            </a:r>
            <a:r>
              <a:rPr lang="en-US" altLang="zh-CN" sz="2800" dirty="0">
                <a:solidFill>
                  <a:srgbClr val="FF6600"/>
                </a:solidFill>
                <a:latin typeface="宋体" panose="02010600030101010101" pitchFamily="2" charset="-122"/>
              </a:rPr>
              <a:t> </a:t>
            </a:r>
            <a:r>
              <a:rPr lang="en-US" altLang="zh-CN" sz="2800" i="1" dirty="0" err="1">
                <a:solidFill>
                  <a:srgbClr val="0000FF"/>
                </a:solidFill>
                <a:latin typeface="Times New Roman" panose="02020603050405020304" pitchFamily="18" charset="0"/>
              </a:rPr>
              <a:t>f</a:t>
            </a:r>
            <a:r>
              <a:rPr lang="en-US" altLang="zh-CN" sz="2800" baseline="-25000" dirty="0" err="1">
                <a:solidFill>
                  <a:srgbClr val="0000FF"/>
                </a:solidFill>
                <a:latin typeface="Times New Roman" panose="02020603050405020304" pitchFamily="18" charset="0"/>
              </a:rPr>
              <a:t>T</a:t>
            </a:r>
            <a:endParaRPr lang="en-US" altLang="zh-CN" sz="2800" baseline="-25000" dirty="0">
              <a:solidFill>
                <a:srgbClr val="FF6600"/>
              </a:solidFill>
              <a:latin typeface="Times New Roman" panose="02020603050405020304" pitchFamily="18" charset="0"/>
            </a:endParaRPr>
          </a:p>
          <a:p>
            <a:pPr>
              <a:lnSpc>
                <a:spcPct val="110000"/>
              </a:lnSpc>
              <a:spcBef>
                <a:spcPct val="0"/>
              </a:spcBef>
              <a:buFontTx/>
              <a:buNone/>
            </a:pPr>
            <a:r>
              <a:rPr lang="en-US" altLang="zh-CN" sz="2800" b="0" dirty="0" smtClean="0">
                <a:solidFill>
                  <a:schemeClr val="tx1"/>
                </a:solidFill>
                <a:latin typeface="Times New Roman" panose="02020603050405020304" pitchFamily="18" charset="0"/>
              </a:rPr>
              <a:t>        </a:t>
            </a:r>
            <a:r>
              <a:rPr lang="zh-CN" altLang="en-US" sz="2800" b="0" dirty="0" smtClean="0">
                <a:solidFill>
                  <a:schemeClr val="tx1"/>
                </a:solidFill>
                <a:latin typeface="Times New Roman" panose="02020603050405020304" pitchFamily="18" charset="0"/>
              </a:rPr>
              <a:t>当 </a:t>
            </a:r>
            <a:r>
              <a:rPr lang="zh-CN" altLang="en-US" sz="2800" b="0" i="1" dirty="0" smtClean="0">
                <a:solidFill>
                  <a:schemeClr val="tx1"/>
                </a:solidFill>
                <a:latin typeface="Times New Roman" panose="02020603050405020304" pitchFamily="18" charset="0"/>
                <a:sym typeface="Symbol" panose="05050102010706020507" pitchFamily="18" charset="2"/>
              </a:rPr>
              <a:t> </a:t>
            </a:r>
            <a:r>
              <a:rPr lang="zh-CN" altLang="en-US" sz="2800" b="0" dirty="0" smtClean="0">
                <a:solidFill>
                  <a:schemeClr val="tx1"/>
                </a:solidFill>
                <a:latin typeface="Times New Roman" panose="02020603050405020304" pitchFamily="18" charset="0"/>
              </a:rPr>
              <a:t>下降</a:t>
            </a:r>
            <a:r>
              <a:rPr lang="zh-CN" altLang="en-US" sz="2800" b="0" dirty="0">
                <a:solidFill>
                  <a:schemeClr val="tx1"/>
                </a:solidFill>
                <a:latin typeface="Times New Roman" panose="02020603050405020304" pitchFamily="18" charset="0"/>
              </a:rPr>
              <a:t>到1时所对应的频率称为特征频率</a:t>
            </a:r>
            <a:r>
              <a:rPr lang="en-US" altLang="zh-CN" sz="2800" b="0" dirty="0">
                <a:solidFill>
                  <a:schemeClr val="tx1"/>
                </a:solidFill>
                <a:latin typeface="Times New Roman" panose="02020603050405020304" pitchFamily="18" charset="0"/>
              </a:rPr>
              <a:t> </a:t>
            </a:r>
            <a:r>
              <a:rPr lang="en-US" altLang="zh-CN" sz="2800" b="0" i="1" dirty="0" err="1" smtClean="0">
                <a:solidFill>
                  <a:schemeClr val="tx1"/>
                </a:solidFill>
                <a:latin typeface="Times New Roman" panose="02020603050405020304" pitchFamily="18" charset="0"/>
              </a:rPr>
              <a:t>f</a:t>
            </a:r>
            <a:r>
              <a:rPr lang="en-US" altLang="zh-CN" sz="2800" b="0" baseline="-25000" dirty="0" err="1" smtClean="0">
                <a:solidFill>
                  <a:schemeClr val="tx1"/>
                </a:solidFill>
                <a:latin typeface="Times New Roman" panose="02020603050405020304" pitchFamily="18" charset="0"/>
              </a:rPr>
              <a:t>T</a:t>
            </a:r>
            <a:r>
              <a:rPr lang="en-US" altLang="zh-CN" sz="2800" b="0" baseline="-25000" dirty="0" smtClean="0">
                <a:solidFill>
                  <a:schemeClr val="tx1"/>
                </a:solidFill>
                <a:latin typeface="Times New Roman" panose="02020603050405020304" pitchFamily="18" charset="0"/>
              </a:rPr>
              <a:t> </a:t>
            </a:r>
            <a:r>
              <a:rPr lang="zh-CN" altLang="en-US" sz="2800" b="0" dirty="0">
                <a:solidFill>
                  <a:schemeClr val="tx1"/>
                </a:solidFill>
                <a:latin typeface="Times New Roman" panose="02020603050405020304" pitchFamily="18" charset="0"/>
              </a:rPr>
              <a:t>。</a:t>
            </a:r>
            <a:endParaRPr lang="zh-CN" altLang="en-US" sz="2800" b="0" dirty="0">
              <a:solidFill>
                <a:schemeClr val="tx1"/>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67544" y="678632"/>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b" anchorCtr="0" compatLnSpc="1"/>
          <a:lstStyle>
            <a:lvl1pPr algn="l" rtl="0" eaLnBrk="0" fontAlgn="base" hangingPunct="0">
              <a:spcBef>
                <a:spcPct val="0"/>
              </a:spcBef>
              <a:spcAft>
                <a:spcPct val="0"/>
              </a:spcAft>
              <a:defRPr kumimoji="1" sz="4400" kern="12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dirty="0" smtClean="0">
                <a:ln>
                  <a:noFill/>
                </a:ln>
                <a:solidFill>
                  <a:srgbClr val="FF0000"/>
                </a:solidFill>
                <a:effectLst/>
                <a:uLnTx/>
                <a:uFillTx/>
                <a:latin typeface="Times New Roman" panose="02020603050405020304"/>
                <a:ea typeface="宋体" panose="02010600030101010101" pitchFamily="2" charset="-122"/>
              </a:rPr>
              <a:t> </a:t>
            </a:r>
            <a:r>
              <a:rPr kumimoji="1" lang="zh-CN" altLang="en-US" sz="2800" i="0" u="sng" strike="noStrike" kern="1200" cap="none" spc="0" normalizeH="0" baseline="0" dirty="0" smtClean="0">
                <a:solidFill>
                  <a:srgbClr val="0000FF"/>
                </a:solidFill>
                <a:latin typeface="黑体" panose="02010609060101010101" pitchFamily="49" charset="-122"/>
                <a:ea typeface="黑体" panose="02010609060101010101" pitchFamily="49" charset="-122"/>
                <a:cs typeface="+mn-cs"/>
              </a:rPr>
              <a:t>(3)极限参数</a:t>
            </a:r>
            <a:br>
              <a:rPr kumimoji="1" lang="zh-CN" altLang="en-US" sz="3200" b="0" i="0" u="none" strike="noStrike" kern="1200" cap="none" spc="0" normalizeH="0" baseline="0" noProof="0" dirty="0" smtClean="0">
                <a:ln>
                  <a:noFill/>
                </a:ln>
                <a:solidFill>
                  <a:srgbClr val="FF0000"/>
                </a:solidFill>
                <a:effectLst/>
                <a:uLnTx/>
                <a:uFillTx/>
                <a:latin typeface="Times New Roman" panose="02020603050405020304"/>
                <a:ea typeface="宋体" panose="02010600030101010101" pitchFamily="2" charset="-122"/>
              </a:rPr>
            </a:br>
            <a:r>
              <a:rPr kumimoji="1" lang="zh-CN" altLang="en-US" sz="3200" b="0" i="0" u="none" strike="noStrike" kern="1200" cap="none" spc="0" normalizeH="0" baseline="0" noProof="0" dirty="0" smtClean="0">
                <a:ln>
                  <a:noFill/>
                </a:ln>
                <a:solidFill>
                  <a:srgbClr val="FF0000"/>
                </a:solidFill>
                <a:effectLst/>
                <a:uLnTx/>
                <a:uFillTx/>
                <a:latin typeface="Times New Roman" panose="02020603050405020304"/>
                <a:ea typeface="宋体" panose="02010600030101010101" pitchFamily="2" charset="-122"/>
              </a:rPr>
              <a:t>      </a:t>
            </a:r>
            <a:r>
              <a:rPr kumimoji="1" lang="zh-CN" altLang="en-US" sz="2800" b="1" i="0" u="none" strike="noStrike" kern="1200" cap="none" spc="0" normalizeH="0" baseline="0" dirty="0">
                <a:solidFill>
                  <a:srgbClr val="FF6600"/>
                </a:solidFill>
                <a:latin typeface="宋体" panose="02010600030101010101" pitchFamily="2" charset="-122"/>
                <a:ea typeface="宋体" panose="02010600030101010101" pitchFamily="2" charset="-122"/>
                <a:cs typeface="+mn-cs"/>
              </a:rPr>
              <a:t>①集电极最大允许电流</a:t>
            </a:r>
            <a:r>
              <a:rPr kumimoji="1" lang="en-US" altLang="zh-CN" sz="2800" b="1" i="0" u="none" strike="noStrike" kern="1200" cap="none" spc="0" normalizeH="0" baseline="0" dirty="0">
                <a:solidFill>
                  <a:srgbClr val="FF6600"/>
                </a:solidFill>
                <a:latin typeface="宋体" panose="02010600030101010101" pitchFamily="2" charset="-122"/>
                <a:ea typeface="宋体" panose="02010600030101010101" pitchFamily="2" charset="-122"/>
                <a:cs typeface="+mn-cs"/>
              </a:rPr>
              <a:t> </a:t>
            </a:r>
            <a:r>
              <a:rPr kumimoji="1" lang="en-US" altLang="zh-CN" sz="2800" b="1" i="1" u="none" strike="noStrike" kern="1200" cap="none" spc="0" normalizeH="0" baseline="0" noProof="0" dirty="0" smtClean="0">
                <a:ln>
                  <a:noFill/>
                </a:ln>
                <a:solidFill>
                  <a:srgbClr val="0000FF"/>
                </a:solidFill>
                <a:effectLst/>
                <a:uLnTx/>
                <a:uFillTx/>
                <a:latin typeface="Times New Roman" panose="02020603050405020304"/>
                <a:ea typeface="宋体" panose="02010600030101010101" pitchFamily="2" charset="-122"/>
              </a:rPr>
              <a:t>I</a:t>
            </a:r>
            <a:r>
              <a:rPr kumimoji="1" lang="en-US" altLang="zh-CN" sz="2800" b="1" i="0" u="none" strike="noStrike" kern="1200" cap="none" spc="0" normalizeH="0" baseline="-25000" noProof="0" dirty="0" smtClean="0">
                <a:ln>
                  <a:noFill/>
                </a:ln>
                <a:solidFill>
                  <a:srgbClr val="0000FF"/>
                </a:solidFill>
                <a:effectLst/>
                <a:uLnTx/>
                <a:uFillTx/>
                <a:latin typeface="Times New Roman" panose="02020603050405020304"/>
                <a:ea typeface="宋体" panose="02010600030101010101" pitchFamily="2" charset="-122"/>
              </a:rPr>
              <a:t>CM</a:t>
            </a:r>
            <a:endParaRPr kumimoji="1" lang="en-US" altLang="zh-CN" sz="2800" b="1" i="0" u="none" strike="noStrike" kern="1200" cap="none" spc="0" normalizeH="0" baseline="-25000" noProof="0" dirty="0" smtClean="0">
              <a:ln>
                <a:noFill/>
              </a:ln>
              <a:solidFill>
                <a:srgbClr val="0000FF"/>
              </a:solidFill>
              <a:effectLst/>
              <a:uLnTx/>
              <a:uFillTx/>
              <a:latin typeface="Times New Roman" panose="02020603050405020304"/>
              <a:ea typeface="宋体" panose="02010600030101010101" pitchFamily="2" charset="-122"/>
            </a:endParaRPr>
          </a:p>
        </p:txBody>
      </p:sp>
      <p:sp>
        <p:nvSpPr>
          <p:cNvPr id="3" name="Rectangle 3"/>
          <p:cNvSpPr txBox="1">
            <a:spLocks noChangeArrowheads="1"/>
          </p:cNvSpPr>
          <p:nvPr/>
        </p:nvSpPr>
        <p:spPr bwMode="auto">
          <a:xfrm>
            <a:off x="682625" y="1687195"/>
            <a:ext cx="8300720" cy="1647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latinLnBrk="0" hangingPunct="1">
              <a:lnSpc>
                <a:spcPct val="120000"/>
              </a:lnSpc>
              <a:spcBef>
                <a:spcPts val="0"/>
              </a:spcBef>
              <a:spcAft>
                <a:spcPct val="0"/>
              </a:spcAft>
              <a:buClrTx/>
              <a:buSzTx/>
              <a:buFontTx/>
              <a:buNone/>
              <a:defRPr/>
            </a:pPr>
            <a:r>
              <a:rPr kumimoji="1" lang="zh-CN" altLang="en-US" sz="32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当集电极电流增加时，</a:t>
            </a:r>
            <a:r>
              <a:rPr kumimoji="1" lang="zh-CN" altLang="en-US" sz="2800" b="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sym typeface="Symbol" panose="05050102010706020507" pitchFamily="18" charset="2"/>
              </a:rPr>
              <a:t></a:t>
            </a: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就要下降，当</a:t>
            </a:r>
            <a:r>
              <a:rPr kumimoji="1" lang="en-US" altLang="zh-CN"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zh-CN" altLang="en-US" sz="2800" b="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sym typeface="Symbol" panose="05050102010706020507" pitchFamily="18" charset="2"/>
              </a:rPr>
              <a:t></a:t>
            </a:r>
            <a:r>
              <a:rPr kumimoji="1" lang="en-US" altLang="zh-CN" sz="2800" b="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sym typeface="Symbol" panose="05050102010706020507" pitchFamily="18" charset="2"/>
              </a:rPr>
              <a:t> </a:t>
            </a: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sym typeface="Symbol" panose="05050102010706020507" pitchFamily="18" charset="2"/>
              </a:rPr>
              <a:t>值</a:t>
            </a: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下降到线性放大区</a:t>
            </a:r>
            <a:r>
              <a:rPr kumimoji="1" lang="en-US" altLang="zh-CN"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zh-CN" altLang="en-US" sz="2800" b="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sym typeface="Symbol" panose="05050102010706020507" pitchFamily="18" charset="2"/>
              </a:rPr>
              <a:t></a:t>
            </a:r>
            <a:r>
              <a:rPr kumimoji="1" lang="en-US" altLang="zh-CN" sz="2800" b="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sym typeface="Symbol" panose="05050102010706020507" pitchFamily="18" charset="2"/>
              </a:rPr>
              <a:t> </a:t>
            </a: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值的</a:t>
            </a:r>
            <a:r>
              <a:rPr kumimoji="1" lang="en-US" altLang="zh-CN"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2/3 </a:t>
            </a: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时所对应的集电极电流称为集电极最大允许电流</a:t>
            </a:r>
            <a:r>
              <a:rPr kumimoji="1" lang="en-US" altLang="zh-CN"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en-US" altLang="zh-CN" sz="2800" b="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I</a:t>
            </a:r>
            <a:r>
              <a:rPr kumimoji="1" lang="en-US" altLang="zh-CN" sz="2800" b="0" i="0" u="none" strike="noStrike" kern="1200" cap="none" spc="0" normalizeH="0" baseline="-25000" noProof="0" dirty="0" smtClean="0">
                <a:ln>
                  <a:noFill/>
                </a:ln>
                <a:solidFill>
                  <a:srgbClr val="000000"/>
                </a:solidFill>
                <a:effectLst/>
                <a:uLnTx/>
                <a:uFillTx/>
                <a:latin typeface="Times New Roman" panose="02020603050405020304" pitchFamily="18" charset="0"/>
                <a:ea typeface="宋体" panose="02010600030101010101" pitchFamily="2" charset="-122"/>
              </a:rPr>
              <a:t>CM</a:t>
            </a:r>
            <a:r>
              <a:rPr kumimoji="1" lang="en-US" altLang="zh-CN"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a:t>
            </a:r>
            <a:endParaRPr kumimoji="1" lang="zh-CN" altLang="en-US" sz="2800" b="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endParaRPr>
          </a:p>
        </p:txBody>
      </p:sp>
      <p:sp>
        <p:nvSpPr>
          <p:cNvPr id="4" name="Rectangle 4">
            <a:hlinkClick r:id="rId1" action="ppaction://hlinkpres?slideindex=1&amp;slidetitle="/>
          </p:cNvPr>
          <p:cNvSpPr>
            <a:spLocks noChangeArrowheads="1"/>
          </p:cNvSpPr>
          <p:nvPr/>
        </p:nvSpPr>
        <p:spPr bwMode="auto">
          <a:xfrm>
            <a:off x="7547794" y="315888"/>
            <a:ext cx="685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en-US" sz="1800" b="0">
              <a:solidFill>
                <a:srgbClr val="000000"/>
              </a:solidFill>
              <a:latin typeface="Times New Roman" panose="02020603050405020304" pitchFamily="18" charset="0"/>
            </a:endParaRPr>
          </a:p>
        </p:txBody>
      </p:sp>
      <p:sp>
        <p:nvSpPr>
          <p:cNvPr id="5" name="Rectangle 5">
            <a:hlinkClick r:id="rId1" action="ppaction://hlinkpres?slideindex=1&amp;slidetitle="/>
          </p:cNvPr>
          <p:cNvSpPr>
            <a:spLocks noChangeArrowheads="1"/>
          </p:cNvSpPr>
          <p:nvPr/>
        </p:nvSpPr>
        <p:spPr bwMode="auto">
          <a:xfrm>
            <a:off x="7547794" y="315888"/>
            <a:ext cx="685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kumimoji="1" sz="32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en-US" sz="1800" b="0">
              <a:solidFill>
                <a:srgbClr val="000000"/>
              </a:solidFill>
              <a:latin typeface="Times New Roman" panose="02020603050405020304" pitchFamily="18" charset="0"/>
            </a:endParaRPr>
          </a:p>
        </p:txBody>
      </p:sp>
      <p:sp>
        <p:nvSpPr>
          <p:cNvPr id="7" name="灯片编号占位符 6"/>
          <p:cNvSpPr>
            <a:spLocks noGrp="1"/>
          </p:cNvSpPr>
          <p:nvPr>
            <p:ph type="sldNum" sz="quarter" idx="12"/>
          </p:nvPr>
        </p:nvSpPr>
        <p:spPr/>
        <p:txBody>
          <a:bodyPr/>
          <a:p>
            <a:fld id="{9A0DB2DC-4C9A-4742-B13C-FB6460FD3503}" type="slidenum">
              <a:rPr lang="zh-CN" altLang="en-US" dirty="0"/>
            </a:fld>
            <a:endParaRPr lang="zh-CN" altLang="en-US" dirty="0"/>
          </a:p>
        </p:txBody>
      </p:sp>
      <p:sp>
        <p:nvSpPr>
          <p:cNvPr id="6" name="Rectangle 3"/>
          <p:cNvSpPr txBox="1">
            <a:spLocks noChangeArrowheads="1"/>
          </p:cNvSpPr>
          <p:nvPr/>
        </p:nvSpPr>
        <p:spPr bwMode="auto">
          <a:xfrm>
            <a:off x="1213485" y="3381375"/>
            <a:ext cx="6543675"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latinLnBrk="0" hangingPunct="1">
              <a:lnSpc>
                <a:spcPct val="120000"/>
              </a:lnSpc>
              <a:spcBef>
                <a:spcPts val="0"/>
              </a:spcBef>
              <a:spcAft>
                <a:spcPct val="0"/>
              </a:spcAft>
              <a:buClrTx/>
              <a:buSzTx/>
              <a:buFontTx/>
              <a:buNone/>
              <a:defRPr/>
            </a:pP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当</a:t>
            </a:r>
            <a:r>
              <a:rPr kumimoji="1" lang="en-US" altLang="zh-CN"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en-US" altLang="zh-CN" sz="2800" b="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I</a:t>
            </a:r>
            <a:r>
              <a:rPr kumimoji="1" lang="en-US" altLang="zh-CN" sz="2800" b="0" i="0" u="none" strike="noStrike" kern="1200" cap="none" spc="0" normalizeH="0" baseline="-25000" noProof="0" dirty="0" smtClean="0">
                <a:ln>
                  <a:noFill/>
                </a:ln>
                <a:solidFill>
                  <a:srgbClr val="000000"/>
                </a:solidFill>
                <a:effectLst/>
                <a:uLnTx/>
                <a:uFillTx/>
                <a:latin typeface="Times New Roman" panose="02020603050405020304" pitchFamily="18" charset="0"/>
                <a:ea typeface="宋体" panose="02010600030101010101" pitchFamily="2" charset="-122"/>
              </a:rPr>
              <a:t>C</a:t>
            </a:r>
            <a:r>
              <a:rPr kumimoji="1" lang="en-US" altLang="zh-CN"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a:t>
            </a:r>
            <a:r>
              <a:rPr kumimoji="1" lang="en-US" altLang="zh-CN" sz="2800" b="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I</a:t>
            </a:r>
            <a:r>
              <a:rPr kumimoji="1" lang="en-US" altLang="zh-CN" sz="2800" b="0" i="0" u="none" strike="noStrike" kern="1200" cap="none" spc="0" normalizeH="0" baseline="-25000" noProof="0" dirty="0" smtClean="0">
                <a:ln>
                  <a:noFill/>
                </a:ln>
                <a:solidFill>
                  <a:srgbClr val="000000"/>
                </a:solidFill>
                <a:effectLst/>
                <a:uLnTx/>
                <a:uFillTx/>
                <a:latin typeface="Times New Roman" panose="02020603050405020304" pitchFamily="18" charset="0"/>
                <a:ea typeface="宋体" panose="02010600030101010101" pitchFamily="2" charset="-122"/>
              </a:rPr>
              <a:t>CM </a:t>
            </a: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时，并不表示晶体管</a:t>
            </a:r>
            <a:r>
              <a:rPr kumimoji="1" lang="zh-CN" altLang="en-US" sz="2800" b="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rPr>
              <a:t>会损坏。</a:t>
            </a:r>
            <a:endParaRPr kumimoji="1" lang="zh-CN" altLang="en-US" sz="2800" b="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endParaRPr>
          </a:p>
        </p:txBody>
      </p:sp>
      <p:sp>
        <p:nvSpPr>
          <p:cNvPr id="9" name="Rectangle 2"/>
          <p:cNvSpPr txBox="1">
            <a:spLocks noChangeArrowheads="1"/>
          </p:cNvSpPr>
          <p:nvPr/>
        </p:nvSpPr>
        <p:spPr bwMode="auto">
          <a:xfrm>
            <a:off x="1185545" y="3990975"/>
            <a:ext cx="7772400" cy="645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b" anchorCtr="0" compatLnSpc="1"/>
          <a:lstStyle>
            <a:lvl1pPr algn="l" rtl="0" eaLnBrk="0" fontAlgn="base" hangingPunct="0">
              <a:spcBef>
                <a:spcPct val="0"/>
              </a:spcBef>
              <a:spcAft>
                <a:spcPct val="0"/>
              </a:spcAft>
              <a:defRPr kumimoji="1" sz="4400" kern="12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dirty="0">
                <a:solidFill>
                  <a:srgbClr val="FF6600"/>
                </a:solidFill>
                <a:latin typeface="宋体" panose="02010600030101010101" pitchFamily="2" charset="-122"/>
                <a:ea typeface="宋体" panose="02010600030101010101" pitchFamily="2" charset="-122"/>
                <a:cs typeface="+mn-cs"/>
              </a:rPr>
              <a:t>②集电极最大允许功率损耗</a:t>
            </a:r>
            <a:r>
              <a:rPr kumimoji="1" lang="en-US" altLang="zh-CN" sz="2800" b="1" i="0" u="none" strike="noStrike" kern="1200" cap="none" spc="0" normalizeH="0" baseline="0" dirty="0">
                <a:solidFill>
                  <a:srgbClr val="FF6600"/>
                </a:solidFill>
                <a:latin typeface="宋体" panose="02010600030101010101" pitchFamily="2" charset="-122"/>
                <a:ea typeface="宋体" panose="02010600030101010101" pitchFamily="2" charset="-122"/>
                <a:cs typeface="+mn-cs"/>
              </a:rPr>
              <a:t> </a:t>
            </a:r>
            <a:r>
              <a:rPr kumimoji="1" lang="en-US" altLang="zh-CN" sz="2800" b="1" i="1" u="none" strike="noStrike" kern="1200" cap="none" spc="0" normalizeH="0" baseline="0" noProof="0" dirty="0" smtClean="0">
                <a:ln>
                  <a:noFill/>
                </a:ln>
                <a:solidFill>
                  <a:srgbClr val="0000FF"/>
                </a:solidFill>
                <a:effectLst/>
                <a:uLnTx/>
                <a:uFillTx/>
                <a:latin typeface="Times New Roman" panose="02020603050405020304"/>
                <a:ea typeface="宋体" panose="02010600030101010101" pitchFamily="2" charset="-122"/>
              </a:rPr>
              <a:t>P</a:t>
            </a:r>
            <a:r>
              <a:rPr kumimoji="1" lang="en-US" altLang="zh-CN" sz="2800" b="1" i="0" u="none" strike="noStrike" kern="1200" cap="none" spc="0" normalizeH="0" baseline="-25000" noProof="0" dirty="0" smtClean="0">
                <a:ln>
                  <a:noFill/>
                </a:ln>
                <a:solidFill>
                  <a:srgbClr val="0000FF"/>
                </a:solidFill>
                <a:effectLst/>
                <a:uLnTx/>
                <a:uFillTx/>
                <a:latin typeface="Times New Roman" panose="02020603050405020304"/>
                <a:ea typeface="宋体" panose="02010600030101010101" pitchFamily="2" charset="-122"/>
              </a:rPr>
              <a:t>CM</a:t>
            </a:r>
            <a:endParaRPr kumimoji="1" lang="en-US" altLang="zh-CN" sz="2800" b="1" i="0" u="none" strike="noStrike" kern="1200" cap="none" spc="0" normalizeH="0" baseline="-25000" noProof="0" dirty="0" smtClean="0">
              <a:ln>
                <a:noFill/>
              </a:ln>
              <a:solidFill>
                <a:srgbClr val="0000FF"/>
              </a:solidFill>
              <a:effectLst/>
              <a:uLnTx/>
              <a:uFillTx/>
              <a:latin typeface="Times New Roman" panose="02020603050405020304"/>
              <a:ea typeface="宋体" panose="02010600030101010101" pitchFamily="2" charset="-122"/>
            </a:endParaRPr>
          </a:p>
        </p:txBody>
      </p:sp>
      <p:sp>
        <p:nvSpPr>
          <p:cNvPr id="10" name="Rectangle 3"/>
          <p:cNvSpPr txBox="1">
            <a:spLocks noChangeArrowheads="1"/>
          </p:cNvSpPr>
          <p:nvPr/>
        </p:nvSpPr>
        <p:spPr bwMode="auto">
          <a:xfrm>
            <a:off x="826770" y="4542790"/>
            <a:ext cx="7772400" cy="1022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latinLnBrk="0" hangingPunct="1">
              <a:lnSpc>
                <a:spcPct val="120000"/>
              </a:lnSpc>
              <a:spcBef>
                <a:spcPts val="0"/>
              </a:spcBef>
              <a:spcAft>
                <a:spcPct val="0"/>
              </a:spcAft>
              <a:buClrTx/>
              <a:buSzTx/>
              <a:buFontTx/>
              <a:buNone/>
              <a:defRPr/>
            </a:pP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集电极电流通过集电结时所产生的功耗，</a:t>
            </a:r>
            <a:endPar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latinLnBrk="0" hangingPunct="1">
              <a:lnSpc>
                <a:spcPct val="120000"/>
              </a:lnSpc>
              <a:spcBef>
                <a:spcPts val="0"/>
              </a:spcBef>
              <a:spcAft>
                <a:spcPct val="0"/>
              </a:spcAft>
              <a:buClrTx/>
              <a:buSzTx/>
              <a:buFontTx/>
              <a:buNone/>
              <a:defRPr/>
            </a:pP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en-US" altLang="zh-CN" sz="2800" b="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P</a:t>
            </a:r>
            <a:r>
              <a:rPr kumimoji="1" lang="en-US" altLang="zh-CN" sz="2800" b="0" i="0" u="none" strike="noStrike" kern="1200" cap="none" spc="0" normalizeH="0" baseline="-25000" noProof="0" dirty="0" smtClean="0">
                <a:ln>
                  <a:noFill/>
                </a:ln>
                <a:solidFill>
                  <a:srgbClr val="000000"/>
                </a:solidFill>
                <a:effectLst/>
                <a:uLnTx/>
                <a:uFillTx/>
                <a:latin typeface="Times New Roman" panose="02020603050405020304" pitchFamily="18" charset="0"/>
                <a:ea typeface="宋体" panose="02010600030101010101" pitchFamily="2" charset="-122"/>
              </a:rPr>
              <a:t>CM </a:t>
            </a:r>
            <a:r>
              <a:rPr kumimoji="1" lang="en-US" altLang="zh-CN"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a:t>
            </a:r>
            <a:r>
              <a:rPr kumimoji="1" lang="en-US" altLang="zh-CN" sz="2800" b="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I</a:t>
            </a:r>
            <a:r>
              <a:rPr kumimoji="1" lang="en-US" altLang="zh-CN" sz="2800" b="0" i="0" u="none" strike="noStrike" kern="1200" cap="none" spc="0" normalizeH="0" baseline="-25000" noProof="0" dirty="0" smtClean="0">
                <a:ln>
                  <a:noFill/>
                </a:ln>
                <a:solidFill>
                  <a:srgbClr val="000000"/>
                </a:solidFill>
                <a:effectLst/>
                <a:uLnTx/>
                <a:uFillTx/>
                <a:latin typeface="Times New Roman" panose="02020603050405020304" pitchFamily="18" charset="0"/>
                <a:ea typeface="宋体" panose="02010600030101010101" pitchFamily="2" charset="-122"/>
              </a:rPr>
              <a:t>C</a:t>
            </a:r>
            <a:r>
              <a:rPr kumimoji="1" lang="en-US" altLang="zh-CN" sz="2800" b="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V</a:t>
            </a:r>
            <a:r>
              <a:rPr kumimoji="1" lang="en-US" altLang="zh-CN" sz="2800" b="0" i="0" u="none" strike="noStrike" kern="1200" cap="none" spc="0" normalizeH="0" baseline="-25000" noProof="0" dirty="0" smtClean="0">
                <a:ln>
                  <a:noFill/>
                </a:ln>
                <a:solidFill>
                  <a:srgbClr val="000000"/>
                </a:solidFill>
                <a:effectLst/>
                <a:uLnTx/>
                <a:uFillTx/>
                <a:latin typeface="Times New Roman" panose="02020603050405020304" pitchFamily="18" charset="0"/>
                <a:ea typeface="宋体" panose="02010600030101010101" pitchFamily="2" charset="-122"/>
              </a:rPr>
              <a:t>CB </a:t>
            </a:r>
            <a:endParaRPr kumimoji="1" lang="zh-CN" altLang="en-US" sz="2400" b="0" i="0" u="none" strike="noStrike" kern="1200" cap="none" spc="0" normalizeH="0" baseline="0" noProof="0" dirty="0" smtClean="0">
              <a:ln>
                <a:noFill/>
              </a:ln>
              <a:solidFill>
                <a:srgbClr val="000000"/>
              </a:solidFill>
              <a:effectLst/>
              <a:uLnTx/>
              <a:uFillTx/>
              <a:latin typeface="Arial" panose="020B0604020202020204"/>
              <a:ea typeface="宋体" panose="02010600030101010101" pitchFamily="2" charset="-122"/>
            </a:endParaRPr>
          </a:p>
        </p:txBody>
      </p:sp>
      <p:sp>
        <p:nvSpPr>
          <p:cNvPr id="11" name="Rectangle 3"/>
          <p:cNvSpPr txBox="1">
            <a:spLocks noChangeArrowheads="1"/>
          </p:cNvSpPr>
          <p:nvPr/>
        </p:nvSpPr>
        <p:spPr bwMode="auto">
          <a:xfrm>
            <a:off x="826770" y="5048885"/>
            <a:ext cx="7772400" cy="1602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latinLnBrk="0" hangingPunct="1">
              <a:lnSpc>
                <a:spcPct val="120000"/>
              </a:lnSpc>
              <a:spcBef>
                <a:spcPts val="0"/>
              </a:spcBef>
              <a:spcAft>
                <a:spcPct val="0"/>
              </a:spcAft>
              <a:buClrTx/>
              <a:buSzTx/>
              <a:buFontTx/>
              <a:buNone/>
              <a:defRPr/>
            </a:pP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en-US" altLang="zh-CN"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 </a:t>
            </a:r>
            <a:r>
              <a:rPr kumimoji="1" lang="en-US" altLang="zh-CN" sz="2800" b="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I</a:t>
            </a:r>
            <a:r>
              <a:rPr kumimoji="1" lang="en-US" altLang="zh-CN" sz="2800" b="0" i="0" u="none" strike="noStrike" kern="1200" cap="none" spc="0" normalizeH="0" baseline="-25000" noProof="0" dirty="0" smtClean="0">
                <a:ln>
                  <a:noFill/>
                </a:ln>
                <a:solidFill>
                  <a:srgbClr val="000000"/>
                </a:solidFill>
                <a:effectLst/>
                <a:uLnTx/>
                <a:uFillTx/>
                <a:latin typeface="Times New Roman" panose="02020603050405020304" pitchFamily="18" charset="0"/>
                <a:ea typeface="宋体" panose="02010600030101010101" pitchFamily="2" charset="-122"/>
              </a:rPr>
              <a:t>C</a:t>
            </a:r>
            <a:r>
              <a:rPr kumimoji="1" lang="en-US" altLang="zh-CN" sz="2800" b="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V</a:t>
            </a:r>
            <a:r>
              <a:rPr kumimoji="1" lang="en-US" altLang="zh-CN" sz="2800" b="0" i="0" u="none" strike="noStrike" kern="1200" cap="none" spc="0" normalizeH="0" baseline="-25000" noProof="0" dirty="0" smtClean="0">
                <a:ln>
                  <a:noFill/>
                </a:ln>
                <a:solidFill>
                  <a:srgbClr val="000000"/>
                </a:solidFill>
                <a:effectLst/>
                <a:uLnTx/>
                <a:uFillTx/>
                <a:latin typeface="Times New Roman" panose="02020603050405020304" pitchFamily="18" charset="0"/>
                <a:ea typeface="宋体" panose="02010600030101010101" pitchFamily="2" charset="-122"/>
              </a:rPr>
              <a:t>CE</a:t>
            </a:r>
            <a:endParaRPr kumimoji="1" lang="en-US" altLang="zh-CN"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latinLnBrk="0" hangingPunct="1">
              <a:lnSpc>
                <a:spcPct val="110000"/>
              </a:lnSpc>
              <a:spcBef>
                <a:spcPts val="600"/>
              </a:spcBef>
              <a:spcAft>
                <a:spcPts val="0"/>
              </a:spcAft>
              <a:buClrTx/>
              <a:buSzTx/>
              <a:buFontTx/>
              <a:buNone/>
              <a:defRPr/>
            </a:pP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        因发射结正偏，呈低阻，所以功耗主要集中</a:t>
            </a:r>
            <a:endPar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endParaRPr>
          </a:p>
          <a:p>
            <a:pPr marL="342900" marR="0" lvl="0" indent="-342900" algn="l" defTabSz="914400" rtl="0" eaLnBrk="1" fontAlgn="base" latinLnBrk="0" hangingPunct="1">
              <a:lnSpc>
                <a:spcPct val="110000"/>
              </a:lnSpc>
              <a:spcBef>
                <a:spcPts val="20"/>
              </a:spcBef>
              <a:spcAft>
                <a:spcPts val="0"/>
              </a:spcAft>
              <a:buClrTx/>
              <a:buSzTx/>
              <a:buFontTx/>
              <a:buNone/>
              <a:defRPr/>
            </a:pP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在集电结上。在计算时往往用</a:t>
            </a:r>
            <a:r>
              <a:rPr kumimoji="1" lang="en-US" altLang="zh-CN" sz="2800" b="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V</a:t>
            </a:r>
            <a:r>
              <a:rPr kumimoji="1" lang="en-US" altLang="zh-CN" sz="2800" b="0" i="0" u="none" strike="noStrike" kern="1200" cap="none" spc="0" normalizeH="0" baseline="-25000" noProof="0" dirty="0" smtClean="0">
                <a:ln>
                  <a:noFill/>
                </a:ln>
                <a:solidFill>
                  <a:srgbClr val="000000"/>
                </a:solidFill>
                <a:effectLst/>
                <a:uLnTx/>
                <a:uFillTx/>
                <a:latin typeface="Times New Roman" panose="02020603050405020304" pitchFamily="18" charset="0"/>
                <a:ea typeface="宋体" panose="02010600030101010101" pitchFamily="2" charset="-122"/>
              </a:rPr>
              <a:t>CE</a:t>
            </a:r>
            <a:r>
              <a:rPr kumimoji="1" lang="zh-CN" alt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取代</a:t>
            </a:r>
            <a:r>
              <a:rPr kumimoji="1" lang="en-US" altLang="zh-CN" sz="2800" b="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V</a:t>
            </a:r>
            <a:r>
              <a:rPr kumimoji="1" lang="en-US" altLang="zh-CN" sz="2800" b="0" i="0" u="none" strike="noStrike" kern="1200" cap="none" spc="0" normalizeH="0" baseline="-25000" noProof="0" dirty="0" smtClean="0">
                <a:ln>
                  <a:noFill/>
                </a:ln>
                <a:solidFill>
                  <a:srgbClr val="000000"/>
                </a:solidFill>
                <a:effectLst/>
                <a:uLnTx/>
                <a:uFillTx/>
                <a:latin typeface="Times New Roman" panose="02020603050405020304" pitchFamily="18" charset="0"/>
                <a:ea typeface="宋体" panose="02010600030101010101" pitchFamily="2" charset="-122"/>
              </a:rPr>
              <a:t>CB</a:t>
            </a:r>
            <a:r>
              <a:rPr kumimoji="1" lang="en-US" altLang="zh-CN"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rPr>
              <a:t>。</a:t>
            </a:r>
            <a:endParaRPr kumimoji="1" lang="zh-CN" altLang="en-US" sz="2400" b="0" i="0" u="none" strike="noStrike" kern="1200" cap="none" spc="0" normalizeH="0" baseline="0" noProof="0" dirty="0" smtClean="0">
              <a:ln>
                <a:noFill/>
              </a:ln>
              <a:solidFill>
                <a:srgbClr val="000000"/>
              </a:solidFill>
              <a:effectLst/>
              <a:uLnTx/>
              <a:uFillTx/>
              <a:latin typeface="Arial" panose="020B060402020202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9" grpId="0" bldLvl="0" animBg="1"/>
      <p:bldP spid="10" grpId="0" bldLvl="0" animBg="1"/>
      <p:bldP spid="11" grpId="0" bldLvl="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897255" y="511175"/>
            <a:ext cx="718693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b" anchorCtr="0" compatLnSpc="1"/>
          <a:lstStyle>
            <a:lvl1pPr algn="l" rtl="0" eaLnBrk="0" fontAlgn="base" hangingPunct="0">
              <a:spcBef>
                <a:spcPct val="0"/>
              </a:spcBef>
              <a:spcAft>
                <a:spcPct val="0"/>
              </a:spcAft>
              <a:defRPr kumimoji="1" sz="4400" kern="12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dirty="0">
                <a:solidFill>
                  <a:srgbClr val="FF6600"/>
                </a:solidFill>
                <a:latin typeface="宋体" panose="02010600030101010101" pitchFamily="2" charset="-122"/>
                <a:ea typeface="宋体" panose="02010600030101010101" pitchFamily="2" charset="-122"/>
                <a:cs typeface="+mn-cs"/>
              </a:rPr>
              <a:t>③反向击穿电压</a:t>
            </a:r>
            <a:endParaRPr kumimoji="1" lang="zh-CN" altLang="en-US" sz="2800" b="1" i="0" u="none" strike="noStrike" kern="1200" cap="none" spc="0" normalizeH="0" baseline="0" noProof="0" dirty="0" smtClean="0">
              <a:ln>
                <a:noFill/>
              </a:ln>
              <a:solidFill>
                <a:srgbClr val="000000"/>
              </a:solidFill>
              <a:effectLst/>
              <a:uLnTx/>
              <a:uFillTx/>
              <a:latin typeface="Times New Roman" panose="02020603050405020304"/>
              <a:ea typeface="宋体" panose="02010600030101010101" pitchFamily="2" charset="-122"/>
            </a:endParaRPr>
          </a:p>
        </p:txBody>
      </p:sp>
      <p:sp>
        <p:nvSpPr>
          <p:cNvPr id="3" name="Rectangle 3"/>
          <p:cNvSpPr txBox="1">
            <a:spLocks noChangeArrowheads="1"/>
          </p:cNvSpPr>
          <p:nvPr/>
        </p:nvSpPr>
        <p:spPr bwMode="auto">
          <a:xfrm>
            <a:off x="514985" y="1246505"/>
            <a:ext cx="873887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10000"/>
              </a:lnSpc>
              <a:spcBef>
                <a:spcPct val="20000"/>
              </a:spcBef>
              <a:spcAft>
                <a:spcPct val="0"/>
              </a:spcAft>
              <a:buClrTx/>
              <a:buSzTx/>
              <a:buFontTx/>
              <a:buNone/>
              <a:defRPr/>
            </a:pPr>
            <a:r>
              <a:rPr kumimoji="1" lang="zh-CN" altLang="en-US" sz="2800" b="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rPr>
              <a:t>反向击穿电压表示晶体管电极间承受反向电压的能力。</a:t>
            </a:r>
            <a:endParaRPr kumimoji="1" lang="zh-CN" altLang="en-US" sz="2400" b="1" i="0" u="none" strike="noStrike" kern="1200" cap="none" spc="0" normalizeH="0" baseline="0" noProof="0" dirty="0" smtClean="0">
              <a:ln>
                <a:noFill/>
              </a:ln>
              <a:solidFill>
                <a:srgbClr val="000000"/>
              </a:solidFill>
              <a:effectLst/>
              <a:uLnTx/>
              <a:uFillTx/>
              <a:latin typeface="Arial" panose="020B0604020202020204"/>
              <a:ea typeface="宋体" panose="02010600030101010101" pitchFamily="2" charset="-122"/>
            </a:endParaRPr>
          </a:p>
        </p:txBody>
      </p:sp>
      <p:sp>
        <p:nvSpPr>
          <p:cNvPr id="13" name="灯片编号占位符 12"/>
          <p:cNvSpPr>
            <a:spLocks noGrp="1"/>
          </p:cNvSpPr>
          <p:nvPr>
            <p:ph type="sldNum" sz="quarter" idx="12"/>
          </p:nvPr>
        </p:nvSpPr>
        <p:spPr/>
        <p:txBody>
          <a:bodyPr/>
          <a:p>
            <a:fld id="{9A0DB2DC-4C9A-4742-B13C-FB6460FD3503}" type="slidenum">
              <a:rPr lang="zh-CN" altLang="en-US" dirty="0"/>
            </a:fld>
            <a:endParaRPr lang="zh-CN" altLang="en-US" dirty="0"/>
          </a:p>
        </p:txBody>
      </p:sp>
      <p:grpSp>
        <p:nvGrpSpPr>
          <p:cNvPr id="5" name="组合 4"/>
          <p:cNvGrpSpPr/>
          <p:nvPr/>
        </p:nvGrpSpPr>
        <p:grpSpPr>
          <a:xfrm>
            <a:off x="1078865" y="1815465"/>
            <a:ext cx="6734175" cy="4840605"/>
            <a:chOff x="1699" y="2859"/>
            <a:chExt cx="10605" cy="7623"/>
          </a:xfrm>
        </p:grpSpPr>
        <p:graphicFrame>
          <p:nvGraphicFramePr>
            <p:cNvPr id="8" name="Object 9"/>
            <p:cNvGraphicFramePr>
              <a:graphicFrameLocks noChangeAspect="1"/>
            </p:cNvGraphicFramePr>
            <p:nvPr/>
          </p:nvGraphicFramePr>
          <p:xfrm>
            <a:off x="1699" y="2859"/>
            <a:ext cx="4918" cy="3120"/>
          </p:xfrm>
          <a:graphic>
            <a:graphicData uri="http://schemas.openxmlformats.org/presentationml/2006/ole">
              <mc:AlternateContent xmlns:mc="http://schemas.openxmlformats.org/markup-compatibility/2006">
                <mc:Choice xmlns:v="urn:schemas-microsoft-com:vml" Requires="v">
                  <p:oleObj spid="_x0000_s69730" name="BMP 图象" r:id="rId1" imgW="1946910" imgH="1306195" progId="Paint.Picture">
                    <p:embed/>
                  </p:oleObj>
                </mc:Choice>
                <mc:Fallback>
                  <p:oleObj name="BMP 图象" r:id="rId1" imgW="1946910" imgH="1306195" progId="Paint.Picture">
                    <p:embed/>
                    <p:pic>
                      <p:nvPicPr>
                        <p:cNvPr id="0" name="图片 697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9" y="2859"/>
                          <a:ext cx="4918" cy="3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0"/>
            <p:cNvGraphicFramePr>
              <a:graphicFrameLocks noChangeAspect="1"/>
            </p:cNvGraphicFramePr>
            <p:nvPr/>
          </p:nvGraphicFramePr>
          <p:xfrm>
            <a:off x="6979" y="3099"/>
            <a:ext cx="4920" cy="3120"/>
          </p:xfrm>
          <a:graphic>
            <a:graphicData uri="http://schemas.openxmlformats.org/presentationml/2006/ole">
              <mc:AlternateContent xmlns:mc="http://schemas.openxmlformats.org/markup-compatibility/2006">
                <mc:Choice xmlns:v="urn:schemas-microsoft-com:vml" Requires="v">
                  <p:oleObj spid="_x0000_s69731" name="BMP 图象" r:id="rId3" imgW="1868170" imgH="1306195" progId="Paint.Picture">
                    <p:embed/>
                  </p:oleObj>
                </mc:Choice>
                <mc:Fallback>
                  <p:oleObj name="BMP 图象" r:id="rId3" imgW="1868170" imgH="1306195" progId="Paint.Picture">
                    <p:embed/>
                    <p:pic>
                      <p:nvPicPr>
                        <p:cNvPr id="0" name="图片 697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9" y="3099"/>
                          <a:ext cx="4920" cy="3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1"/>
            <p:cNvGraphicFramePr>
              <a:graphicFrameLocks noChangeAspect="1"/>
            </p:cNvGraphicFramePr>
            <p:nvPr/>
          </p:nvGraphicFramePr>
          <p:xfrm>
            <a:off x="1819" y="6219"/>
            <a:ext cx="5040" cy="3240"/>
          </p:xfrm>
          <a:graphic>
            <a:graphicData uri="http://schemas.openxmlformats.org/presentationml/2006/ole">
              <mc:AlternateContent xmlns:mc="http://schemas.openxmlformats.org/markup-compatibility/2006">
                <mc:Choice xmlns:v="urn:schemas-microsoft-com:vml" Requires="v">
                  <p:oleObj spid="_x0000_s69732" name="BMP 图象" r:id="rId5" imgW="1966595" imgH="1490980" progId="Paint.Picture">
                    <p:embed/>
                  </p:oleObj>
                </mc:Choice>
                <mc:Fallback>
                  <p:oleObj name="BMP 图象" r:id="rId5" imgW="1966595" imgH="1490980" progId="Paint.Picture">
                    <p:embed/>
                    <p:pic>
                      <p:nvPicPr>
                        <p:cNvPr id="0" name="图片 697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9" y="6219"/>
                          <a:ext cx="5040" cy="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2"/>
            <p:cNvGraphicFramePr>
              <a:graphicFrameLocks noChangeAspect="1"/>
            </p:cNvGraphicFramePr>
            <p:nvPr/>
          </p:nvGraphicFramePr>
          <p:xfrm>
            <a:off x="7099" y="6099"/>
            <a:ext cx="5205" cy="3240"/>
          </p:xfrm>
          <a:graphic>
            <a:graphicData uri="http://schemas.openxmlformats.org/presentationml/2006/ole">
              <mc:AlternateContent xmlns:mc="http://schemas.openxmlformats.org/markup-compatibility/2006">
                <mc:Choice xmlns:v="urn:schemas-microsoft-com:vml" Requires="v">
                  <p:oleObj spid="_x0000_s69733" name="BMP 图象" r:id="rId7" imgW="1966595" imgH="1406525" progId="Paint.Picture">
                    <p:embed/>
                  </p:oleObj>
                </mc:Choice>
                <mc:Fallback>
                  <p:oleObj name="BMP 图象" r:id="rId7" imgW="1966595" imgH="1406525" progId="Paint.Picture">
                    <p:embed/>
                    <p:pic>
                      <p:nvPicPr>
                        <p:cNvPr id="0" name="图片 697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9" y="6099"/>
                          <a:ext cx="5205" cy="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文本框 3"/>
            <p:cNvSpPr txBox="1"/>
            <p:nvPr/>
          </p:nvSpPr>
          <p:spPr>
            <a:xfrm>
              <a:off x="3799" y="9699"/>
              <a:ext cx="7453" cy="783"/>
            </a:xfrm>
            <a:prstGeom prst="rect">
              <a:avLst/>
            </a:prstGeom>
            <a:noFill/>
          </p:spPr>
          <p:txBody>
            <a:bodyPr wrap="square" rtlCol="0" anchor="t">
              <a:spAutoFit/>
            </a:bodyPr>
            <a:p>
              <a:pPr marL="342900" marR="0" lvl="0" indent="-342900" algn="l" defTabSz="914400" rtl="0" eaLnBrk="1" fontAlgn="base" latinLnBrk="0" hangingPunct="1">
                <a:lnSpc>
                  <a:spcPct val="110000"/>
                </a:lnSpc>
                <a:spcBef>
                  <a:spcPct val="20000"/>
                </a:spcBef>
                <a:spcAft>
                  <a:spcPct val="0"/>
                </a:spcAft>
                <a:buClrTx/>
                <a:buSzTx/>
                <a:buFontTx/>
                <a:buNone/>
                <a:defRPr/>
              </a:pPr>
              <a:r>
                <a:rPr lang="zh-CN" altLang="en-US" noProof="0" dirty="0" smtClean="0">
                  <a:ln>
                    <a:noFill/>
                  </a:ln>
                  <a:solidFill>
                    <a:srgbClr val="FF5050"/>
                  </a:solidFill>
                  <a:effectLst/>
                  <a:uLnTx/>
                  <a:uFillTx/>
                  <a:latin typeface="宋体" panose="02010600030101010101" pitchFamily="2" charset="-122"/>
                  <a:sym typeface="+mn-ea"/>
                </a:rPr>
                <a:t>晶体管击穿电压的测试电路</a:t>
              </a:r>
              <a:endParaRPr lang="zh-CN" altLang="en-US" sz="2400" b="1" dirty="0" smtClean="0">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UNIT_PLACING_PICTURE_USER_VIEWPORT" val="{&quot;height&quot;:3795,&quot;width&quot;:3788}"/>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PP_MARK_KEY" val="ca987537-aafd-4de1-bcb2-485c43d75020"/>
  <p:tag name="COMMONDATA" val="eyJoZGlkIjoiODMzOTQ1NTE0YjYyYjYzMTVlNjc1MDFkNmM2ZjQxNjMifQ=="/>
  <p:tag name="commondata" val="eyJoZGlkIjoiNDJmYmUwMzRkNWQ5OTE5MTY2OTJiYzViYTRjN2U2YjQifQ=="/>
</p:tagLst>
</file>

<file path=ppt/tags/tag2.xml><?xml version="1.0" encoding="utf-8"?>
<p:tagLst xmlns:p="http://schemas.openxmlformats.org/presentationml/2006/main">
  <p:tag name="KSO_WM_BEAUTIFY_FLAG" val=""/>
  <p:tag name="KSO_WM_UNIT_PLACING_PICTURE_USER_VIEWPORT" val="{&quot;height&quot;:3850,&quot;width&quot;:3964}"/>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UNIT_TABLE_BEAUTIFY" val="smartTable{08e47d10-923b-4fde-9fa7-5bfb092bdc5b}"/>
  <p:tag name="TABLE_ENDDRAG_ORIGIN_RECT" val="469*155"/>
  <p:tag name="TABLE_ENDDRAG_RECT" val="9*372*469*155"/>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UNIT_PLACING_PICTURE_USER_VIEWPORT" val="{&quot;height&quot;:3533,&quot;width&quot;:4343}"/>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UNIT_PLACING_PICTURE_USER_VIEWPORT" val="{&quot;height&quot;:3402.5007874015746,&quot;width&quot;:5897.499212598425}"/>
  <p:tag name="KSO_WM_BEAUTIFY_FLAG" val=""/>
</p:tagLst>
</file>

<file path=ppt/tags/tag33.xml><?xml version="1.0" encoding="utf-8"?>
<p:tagLst xmlns:p="http://schemas.openxmlformats.org/presentationml/2006/main">
  <p:tag name="KSO_WM_UNIT_PLACING_PICTURE_USER_VIEWPORT" val="{&quot;height&quot;:6441,&quot;width&quot;:7542}"/>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UNIT_PLACING_PICTURE_USER_VIEWPORT" val="{&quot;height&quot;:6236.913385826771,&quot;width&quot;:8315.885039370078}"/>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UNIT_PLACING_PICTURE_USER_VIEWPORT" val="{&quot;height&quot;:6236.913385826771,&quot;width&quot;:8315.885039370078}"/>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UNIT_TABLE_BEAUTIFY" val="smartTable{8f86d293-bea9-4e33-97aa-afb91cff36df}"/>
  <p:tag name="TABLE_ENDDRAG_ORIGIN_RECT" val="378*144"/>
  <p:tag name="TABLE_ENDDRAG_RECT" val="77*260*378*144"/>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UNIT_PLACING_PICTURE_USER_VIEWPORT" val="{&quot;height&quot;:3570,&quot;width&quot;:5280}"/>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_rels/theme1.xml.rels><?xml version="1.0" encoding="UTF-8" standalone="yes"?>
<Relationships xmlns="http://schemas.openxmlformats.org/package/2006/relationships"><Relationship Id="rId1" Type="http://schemas.openxmlformats.org/officeDocument/2006/relationships/image" Target="../media/image2.GIF"/></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288290" indent="-288290">
          <a:lnSpc>
            <a:spcPct val="110000"/>
          </a:lnSpc>
          <a:buBlip>
            <a:blip xmlns:r="http://schemas.openxmlformats.org/officeDocument/2006/relationships" r:embed="rId1"/>
          </a:buBlip>
          <a:defRPr sz="2400" b="1" dirty="0" smtClean="0">
            <a:latin typeface="Times New Roman" panose="02020603050405020304" pitchFamily="18" charset="0"/>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20928</Words>
  <Application>WPS 演示</Application>
  <PresentationFormat>全屏显示(4:3)</PresentationFormat>
  <Paragraphs>1803</Paragraphs>
  <Slides>141</Slides>
  <Notes>60</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145</vt:i4>
      </vt:variant>
      <vt:variant>
        <vt:lpstr>幻灯片标题</vt:lpstr>
      </vt:variant>
      <vt:variant>
        <vt:i4>141</vt:i4>
      </vt:variant>
    </vt:vector>
  </HeadingPairs>
  <TitlesOfParts>
    <vt:vector size="305" baseType="lpstr">
      <vt:lpstr>Arial</vt:lpstr>
      <vt:lpstr>宋体</vt:lpstr>
      <vt:lpstr>Wingdings</vt:lpstr>
      <vt:lpstr>Times New Roman</vt:lpstr>
      <vt:lpstr>Calibri</vt:lpstr>
      <vt:lpstr>黑体</vt:lpstr>
      <vt:lpstr>Monotype Sorts</vt:lpstr>
      <vt:lpstr>Wingdings</vt:lpstr>
      <vt:lpstr>楷体</vt:lpstr>
      <vt:lpstr>Symbol</vt:lpstr>
      <vt:lpstr>微软雅黑</vt:lpstr>
      <vt:lpstr>Arial Unicode MS</vt:lpstr>
      <vt:lpstr>幼圆</vt:lpstr>
      <vt:lpstr>华文行楷</vt:lpstr>
      <vt:lpstr>新宋体</vt:lpstr>
      <vt:lpstr>Arial</vt:lpstr>
      <vt:lpstr>Times New Roman</vt:lpstr>
      <vt:lpstr>Arial Narrow</vt:lpstr>
      <vt:lpstr>Office 主题</vt:lpstr>
      <vt:lpstr>Word.Document.8</vt:lpstr>
      <vt:lpstr>Paint.Picture</vt:lpstr>
      <vt:lpstr>MSPhotoEd.3</vt:lpstr>
      <vt:lpstr>Paint.Picture</vt:lpstr>
      <vt:lpstr>Equation.DSMT4</vt:lpstr>
      <vt:lpstr>Equation.DSMT4</vt:lpstr>
      <vt:lpstr>Equation.DSMT4</vt:lpstr>
      <vt:lpstr>Equation.DSMT4</vt:lpstr>
      <vt:lpstr>Equation.3</vt:lpstr>
      <vt:lpstr>Paint.Picture</vt:lpstr>
      <vt:lpstr>Equation.3</vt:lpstr>
      <vt:lpstr>Equation.3</vt:lpstr>
      <vt:lpstr>Paint.Picture</vt:lpstr>
      <vt:lpstr>MSPhotoEd.3</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Equation.DSMT4</vt:lpstr>
      <vt:lpstr>Paint.Picture</vt:lpstr>
      <vt:lpstr>Paint.Picture</vt:lpstr>
      <vt:lpstr>MSPhotoEd.3</vt:lpstr>
      <vt:lpstr>MSPhotoEd.3</vt:lpstr>
      <vt:lpstr>Paint.Picture</vt:lpstr>
      <vt:lpstr>MSPhotoEd.3</vt:lpstr>
      <vt:lpstr>Paint.Picture</vt:lpstr>
      <vt:lpstr>Paint.Picture</vt:lpstr>
      <vt:lpstr>Paint.Picture</vt:lpstr>
      <vt:lpstr>Paint.Picture</vt:lpstr>
      <vt:lpstr>Equation.DSMT4</vt:lpstr>
      <vt:lpstr>Paint.Picture</vt:lpstr>
      <vt:lpstr>Paint.Picture</vt:lpstr>
      <vt:lpstr>MSPhotoEd.3</vt:lpstr>
      <vt:lpstr>MSPhotoEd.3</vt:lpstr>
      <vt:lpstr>MSPhotoEd.3</vt:lpstr>
      <vt:lpstr>MSPhotoEd.3</vt:lpstr>
      <vt:lpstr>MSPhotoEd.3</vt:lpstr>
      <vt:lpstr>MSPhotoEd.3</vt:lpstr>
      <vt:lpstr>MSPhotoEd.3</vt:lpstr>
      <vt:lpstr>MSPhotoEd.3</vt:lpstr>
      <vt:lpstr>Equation.DSMT4</vt:lpstr>
      <vt:lpstr>Paint.Picture</vt:lpstr>
      <vt:lpstr>Paint.Picture</vt:lpstr>
      <vt:lpstr>Paint.Picture</vt:lpstr>
      <vt:lpstr>Equation.3</vt:lpstr>
      <vt:lpstr>Equation.DSMT4</vt:lpstr>
      <vt:lpstr>Equation.DSMT4</vt:lpstr>
      <vt:lpstr>Equation.DSMT4</vt:lpstr>
      <vt:lpstr>Paint.Picture</vt:lpstr>
      <vt:lpstr>Equation.DSMT4</vt:lpstr>
      <vt:lpstr>Paint.Picture</vt:lpstr>
      <vt:lpstr>Paint.Picture</vt:lpstr>
      <vt:lpstr>MSPhotoEd.3</vt:lpstr>
      <vt:lpstr>Paint.Picture</vt:lpstr>
      <vt:lpstr>Paint.Picture</vt:lpstr>
      <vt:lpstr>Paint.Picture</vt:lpstr>
      <vt:lpstr>Paint.Picture</vt:lpstr>
      <vt:lpstr>MSPhotoEd.3</vt:lpstr>
      <vt:lpstr>Paint.Picture</vt:lpstr>
      <vt:lpstr>Paint.Picture</vt:lpstr>
      <vt:lpstr>Paint.Picture</vt:lpstr>
      <vt:lpstr>Equation.3</vt:lpstr>
      <vt:lpstr>Paint.Picture</vt:lpstr>
      <vt:lpstr>MSPhotoEd.3</vt:lpstr>
      <vt:lpstr>Paint.Picture</vt:lpstr>
      <vt:lpstr>Visio.Drawing.11</vt:lpstr>
      <vt:lpstr>Visio.Drawing.11</vt:lpstr>
      <vt:lpstr>Visio.Drawing.11</vt:lpstr>
      <vt:lpstr>Equation.DSMT4</vt:lpstr>
      <vt:lpstr>Visio.Drawing.11</vt:lpstr>
      <vt:lpstr>Equation.DSMT4</vt:lpstr>
      <vt:lpstr>Equation.DSMT4</vt:lpstr>
      <vt:lpstr>Equation.DSMT4</vt:lpstr>
      <vt:lpstr>Paint.Picture</vt:lpstr>
      <vt:lpstr>MSPhotoEd.3</vt:lpstr>
      <vt:lpstr>MSPhotoEd.3</vt:lpstr>
      <vt:lpstr>Equation.DSMT4</vt:lpstr>
      <vt:lpstr>Equation.DSMT4</vt:lpstr>
      <vt:lpstr>Equation.DSMT4</vt:lpstr>
      <vt:lpstr>Equation.DSMT4</vt:lpstr>
      <vt:lpstr>Equation.DSMT4</vt:lpstr>
      <vt:lpstr>Equation.DSMT4</vt:lpstr>
      <vt:lpstr>Equation.DSMT4</vt:lpstr>
      <vt:lpstr>Equation.3</vt:lpstr>
      <vt:lpstr>Paint.Picture</vt:lpstr>
      <vt:lpstr>Equation.3</vt:lpstr>
      <vt:lpstr>Equation.DSMT4</vt:lpstr>
      <vt:lpstr>Equation.DSMT4</vt:lpstr>
      <vt:lpstr>Equation.DSMT4</vt:lpstr>
      <vt:lpstr>Equation.DSMT4</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Equation.DSMT4</vt:lpstr>
      <vt:lpstr>Equation.DSMT4</vt:lpstr>
      <vt:lpstr>Equation.DSMT4</vt:lpstr>
      <vt:lpstr>Equation.DSMT4</vt:lpstr>
      <vt:lpstr>Equation.DSMT4</vt:lpstr>
      <vt:lpstr>Paint.Picture</vt:lpstr>
      <vt:lpstr>Equation.DSMT4</vt:lpstr>
      <vt:lpstr>Paint.Picture</vt:lpstr>
      <vt:lpstr>Equation.DSMT4</vt:lpstr>
      <vt:lpstr>Equation.DSMT4</vt:lpstr>
      <vt:lpstr>Equation.DSMT4</vt:lpstr>
      <vt:lpstr>Equation.DSMT4</vt:lpstr>
      <vt:lpstr>Equation.DSMT4</vt:lpstr>
      <vt:lpstr>Equation.DSMT4</vt:lpstr>
      <vt:lpstr>Equation.DSMT4</vt:lpstr>
      <vt:lpstr>Equation.DSMT4</vt:lpstr>
      <vt:lpstr>Paint.Picture</vt:lpstr>
      <vt:lpstr>Equation.3</vt:lpstr>
      <vt:lpstr>Equation.3</vt:lpstr>
      <vt:lpstr>Equation.3</vt:lpstr>
      <vt:lpstr>Equation.3</vt:lpstr>
      <vt:lpstr>Equation.DSMT4</vt:lpstr>
      <vt:lpstr>Equation.3</vt:lpstr>
      <vt:lpstr>Equation.DSMT4</vt:lpstr>
      <vt:lpstr>Equation.3</vt:lpstr>
      <vt:lpstr>Equation.DSMT4</vt:lpstr>
      <vt:lpstr>Equation.DSMT4</vt:lpstr>
      <vt:lpstr>Paint.Picture</vt:lpstr>
      <vt:lpstr>Equation.DSMT4</vt:lpstr>
      <vt:lpstr>Equation.DSMT4</vt:lpstr>
      <vt:lpstr>Equation.DSMT4</vt:lpstr>
      <vt:lpstr>Equation.DSMT4</vt:lpstr>
      <vt:lpstr>Equation.DSMT4</vt:lpstr>
      <vt:lpstr>Equation.DSMT4</vt:lpstr>
      <vt:lpstr>Paint.Picture</vt:lpstr>
      <vt:lpstr>Paint.Picture</vt:lpstr>
      <vt:lpstr>Paint.Picture</vt:lpstr>
      <vt:lpstr>Paint.Picture</vt:lpstr>
      <vt:lpstr>第一章 半导体器件基础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HIT 603</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Davy</dc:creator>
  <cp:lastModifiedBy>chen</cp:lastModifiedBy>
  <cp:revision>572</cp:revision>
  <cp:lastPrinted>2022-02-24T03:33:00Z</cp:lastPrinted>
  <dcterms:created xsi:type="dcterms:W3CDTF">1998-09-02T23:56:00Z</dcterms:created>
  <dcterms:modified xsi:type="dcterms:W3CDTF">2024-08-26T11:36:41Z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C9CEC33FB51E4084847D9E1B3E0EF775_13</vt:lpwstr>
  </property>
  <property fmtid="{D5CDD505-2E9C-101B-9397-08002B2CF9AE}" pid="3" name="KSOProductBuildVer">
    <vt:lpwstr>2052-12.1.0.17857</vt:lpwstr>
  </property>
  <property fmtid="{D5CDD505-2E9C-101B-9397-08002B2CF9AE}" pid="4" name="commondata">
    <vt:lpwstr>eyJoZGlkIjoiNDJmYmUwMzRkNWQ5OTE5MTY2OTJiYzViYTRjN2U2YjQifQ==</vt:lpwstr>
  </property>
</Properties>
</file>